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71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EF580-B19C-4C6F-A9D5-0F498866AB34}" type="doc">
      <dgm:prSet loTypeId="urn:microsoft.com/office/officeart/2005/8/layout/radial3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7AB29B9-DB07-4A5F-9765-63FCC0AA405B}">
      <dgm:prSet phldrT="[Текст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 Программы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9F690-9EF4-415C-B6E9-143B75BA0A66}" type="parTrans" cxnId="{9A321987-C653-4561-BDEA-A5DBE535BFAC}">
      <dgm:prSet/>
      <dgm:spPr/>
      <dgm:t>
        <a:bodyPr/>
        <a:lstStyle/>
        <a:p>
          <a:endParaRPr lang="ru-RU"/>
        </a:p>
      </dgm:t>
    </dgm:pt>
    <dgm:pt modelId="{66499C01-EE7E-4C46-8132-0D6BF6E56935}" type="sibTrans" cxnId="{9A321987-C653-4561-BDEA-A5DBE535BFAC}">
      <dgm:prSet/>
      <dgm:spPr/>
      <dgm:t>
        <a:bodyPr/>
        <a:lstStyle/>
        <a:p>
          <a:endParaRPr lang="ru-RU"/>
        </a:p>
      </dgm:t>
    </dgm:pt>
    <dgm:pt modelId="{BD5B700A-2E44-4A3A-8439-603B15D4C8A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 правовое обеспечение антикоррупционной деятельности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38300-7D4A-4A7C-AFE9-29135434A115}" type="parTrans" cxnId="{07D631BA-4999-4F08-8696-CA65715DA701}">
      <dgm:prSet/>
      <dgm:spPr/>
      <dgm:t>
        <a:bodyPr/>
        <a:lstStyle/>
        <a:p>
          <a:endParaRPr lang="ru-RU"/>
        </a:p>
      </dgm:t>
    </dgm:pt>
    <dgm:pt modelId="{A30896D3-135A-4F33-A1BD-8D286EC361E7}" type="sibTrans" cxnId="{07D631BA-4999-4F08-8696-CA65715DA701}">
      <dgm:prSet/>
      <dgm:spPr/>
      <dgm:t>
        <a:bodyPr/>
        <a:lstStyle/>
        <a:p>
          <a:endParaRPr lang="ru-RU"/>
        </a:p>
      </dgm:t>
    </dgm:pt>
    <dgm:pt modelId="{35CFC199-6339-4404-B44B-C3F6ED38365D}">
      <dgm:prSet phldrT="[Текст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информационной прозрачности деятельности органов исполнительной власти Республики Калмыкия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6248C-1332-4E95-9CE1-63D2ECA0FEE1}" type="parTrans" cxnId="{6E537011-B600-4644-B596-9006E9D59EC8}">
      <dgm:prSet/>
      <dgm:spPr/>
      <dgm:t>
        <a:bodyPr/>
        <a:lstStyle/>
        <a:p>
          <a:endParaRPr lang="ru-RU"/>
        </a:p>
      </dgm:t>
    </dgm:pt>
    <dgm:pt modelId="{DFD4FD9C-EFDD-45DE-9585-94377137B625}" type="sibTrans" cxnId="{6E537011-B600-4644-B596-9006E9D59EC8}">
      <dgm:prSet/>
      <dgm:spPr/>
      <dgm:t>
        <a:bodyPr/>
        <a:lstStyle/>
        <a:p>
          <a:endParaRPr lang="ru-RU"/>
        </a:p>
      </dgm:t>
    </dgm:pt>
    <dgm:pt modelId="{D0A251AA-4651-4224-8C27-DAAE164F83ED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проведения социологических исследований среди населения по вопросам коррупции и антикоррупционных мониторингов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3EDF0-2974-4676-ACCA-834B34339DC6}" type="parTrans" cxnId="{8A3855CE-1994-40DB-A774-5436D0015185}">
      <dgm:prSet/>
      <dgm:spPr/>
      <dgm:t>
        <a:bodyPr/>
        <a:lstStyle/>
        <a:p>
          <a:endParaRPr lang="ru-RU"/>
        </a:p>
      </dgm:t>
    </dgm:pt>
    <dgm:pt modelId="{877C2E3F-FB5D-47E3-BD61-F3A066BC8908}" type="sibTrans" cxnId="{8A3855CE-1994-40DB-A774-5436D0015185}">
      <dgm:prSet/>
      <dgm:spPr/>
      <dgm:t>
        <a:bodyPr/>
        <a:lstStyle/>
        <a:p>
          <a:endParaRPr lang="ru-RU"/>
        </a:p>
      </dgm:t>
    </dgm:pt>
    <dgm:pt modelId="{05D96A91-B3EC-4E92-AE5F-719C0B4263BD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антикоррупционное просвещение, обучение и воспитание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251AD-F7CB-46C2-AF61-3973FD6085D8}" type="parTrans" cxnId="{80C0FE1E-5604-4761-B740-131E39DF181D}">
      <dgm:prSet/>
      <dgm:spPr/>
      <dgm:t>
        <a:bodyPr/>
        <a:lstStyle/>
        <a:p>
          <a:endParaRPr lang="ru-RU"/>
        </a:p>
      </dgm:t>
    </dgm:pt>
    <dgm:pt modelId="{60D13742-7A46-403F-9C45-DD641F758FD4}" type="sibTrans" cxnId="{80C0FE1E-5604-4761-B740-131E39DF181D}">
      <dgm:prSet/>
      <dgm:spPr/>
      <dgm:t>
        <a:bodyPr/>
        <a:lstStyle/>
        <a:p>
          <a:endParaRPr lang="ru-RU"/>
        </a:p>
      </dgm:t>
    </dgm:pt>
    <dgm:pt modelId="{2201B57E-50A0-4C43-ADAF-B665B86C8644}">
      <dgm:prSet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антикоррупционная экспертиза нормативных правовых актов Республики Калмыкия и их проектов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EA381-EF93-4AF5-A47C-92D0CB5160C8}" type="parTrans" cxnId="{ED781B43-793E-4394-9E3F-8E93675FDD2D}">
      <dgm:prSet/>
      <dgm:spPr/>
      <dgm:t>
        <a:bodyPr/>
        <a:lstStyle/>
        <a:p>
          <a:endParaRPr lang="ru-RU"/>
        </a:p>
      </dgm:t>
    </dgm:pt>
    <dgm:pt modelId="{F0167248-1144-49B1-9E77-AEEE41EF3ED2}" type="sibTrans" cxnId="{ED781B43-793E-4394-9E3F-8E93675FDD2D}">
      <dgm:prSet/>
      <dgm:spPr/>
      <dgm:t>
        <a:bodyPr/>
        <a:lstStyle/>
        <a:p>
          <a:endParaRPr lang="ru-RU"/>
        </a:p>
      </dgm:t>
    </dgm:pt>
    <dgm:pt modelId="{C42C19B4-D1D9-4871-A082-DC5661EBE6FF}" type="pres">
      <dgm:prSet presAssocID="{924EF580-B19C-4C6F-A9D5-0F498866AB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7094B-0A91-4F1E-9BA7-88511D1B99B2}" type="pres">
      <dgm:prSet presAssocID="{924EF580-B19C-4C6F-A9D5-0F498866AB34}" presName="radial" presStyleCnt="0">
        <dgm:presLayoutVars>
          <dgm:animLvl val="ctr"/>
        </dgm:presLayoutVars>
      </dgm:prSet>
      <dgm:spPr/>
    </dgm:pt>
    <dgm:pt modelId="{74517541-0A0F-4FA3-9346-D16B589D839D}" type="pres">
      <dgm:prSet presAssocID="{27AB29B9-DB07-4A5F-9765-63FCC0AA405B}" presName="centerShape" presStyleLbl="vennNode1" presStyleIdx="0" presStyleCnt="6" custScaleX="101965" custScaleY="70684" custLinFactNeighborX="997" custLinFactNeighborY="9261"/>
      <dgm:spPr/>
      <dgm:t>
        <a:bodyPr/>
        <a:lstStyle/>
        <a:p>
          <a:endParaRPr lang="ru-RU"/>
        </a:p>
      </dgm:t>
    </dgm:pt>
    <dgm:pt modelId="{725F39ED-59C2-4C77-9C49-10F255261391}" type="pres">
      <dgm:prSet presAssocID="{BD5B700A-2E44-4A3A-8439-603B15D4C8A9}" presName="node" presStyleLbl="vennNode1" presStyleIdx="1" presStyleCnt="6" custScaleX="169874" custScaleY="90267" custRadScaleRad="85875" custRadScaleInc="1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CD135-0629-47EC-81D5-8ACEA039F5F1}" type="pres">
      <dgm:prSet presAssocID="{2201B57E-50A0-4C43-ADAF-B665B86C8644}" presName="node" presStyleLbl="vennNode1" presStyleIdx="2" presStyleCnt="6" custScaleX="194634" custScaleY="131589" custRadScaleRad="155440" custRadScaleInc="-1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C1BA-2136-4664-A3A6-F8C5148B3BBD}" type="pres">
      <dgm:prSet presAssocID="{35CFC199-6339-4404-B44B-C3F6ED38365D}" presName="node" presStyleLbl="vennNode1" presStyleIdx="3" presStyleCnt="6" custScaleX="198415" custScaleY="127266" custRadScaleRad="170794" custRadScaleInc="-36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DA287-D147-4791-8033-045F1B65F099}" type="pres">
      <dgm:prSet presAssocID="{D0A251AA-4651-4224-8C27-DAAE164F83ED}" presName="node" presStyleLbl="vennNode1" presStyleIdx="4" presStyleCnt="6" custScaleX="200756" custScaleY="142065" custRadScaleRad="179043" custRadScaleInc="3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D6429-3E6A-433F-A7B8-58258CD4407B}" type="pres">
      <dgm:prSet presAssocID="{05D96A91-B3EC-4E92-AE5F-719C0B4263BD}" presName="node" presStyleLbl="vennNode1" presStyleIdx="5" presStyleCnt="6" custScaleX="218102" custScaleY="135873" custRadScaleRad="170829" custRadScaleInc="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4F4EB-2F9C-450A-90A3-B85CB4D1D4B7}" type="presOf" srcId="{2201B57E-50A0-4C43-ADAF-B665B86C8644}" destId="{E38CD135-0629-47EC-81D5-8ACEA039F5F1}" srcOrd="0" destOrd="0" presId="urn:microsoft.com/office/officeart/2005/8/layout/radial3"/>
    <dgm:cxn modelId="{80C0FE1E-5604-4761-B740-131E39DF181D}" srcId="{27AB29B9-DB07-4A5F-9765-63FCC0AA405B}" destId="{05D96A91-B3EC-4E92-AE5F-719C0B4263BD}" srcOrd="4" destOrd="0" parTransId="{0D5251AD-F7CB-46C2-AF61-3973FD6085D8}" sibTransId="{60D13742-7A46-403F-9C45-DD641F758FD4}"/>
    <dgm:cxn modelId="{85233AEC-0398-4E73-8799-A77A3F95301E}" type="presOf" srcId="{924EF580-B19C-4C6F-A9D5-0F498866AB34}" destId="{C42C19B4-D1D9-4871-A082-DC5661EBE6FF}" srcOrd="0" destOrd="0" presId="urn:microsoft.com/office/officeart/2005/8/layout/radial3"/>
    <dgm:cxn modelId="{07D631BA-4999-4F08-8696-CA65715DA701}" srcId="{27AB29B9-DB07-4A5F-9765-63FCC0AA405B}" destId="{BD5B700A-2E44-4A3A-8439-603B15D4C8A9}" srcOrd="0" destOrd="0" parTransId="{B1D38300-7D4A-4A7C-AFE9-29135434A115}" sibTransId="{A30896D3-135A-4F33-A1BD-8D286EC361E7}"/>
    <dgm:cxn modelId="{EAE3D0ED-375F-4188-84E4-EAEE08E84C3C}" type="presOf" srcId="{BD5B700A-2E44-4A3A-8439-603B15D4C8A9}" destId="{725F39ED-59C2-4C77-9C49-10F255261391}" srcOrd="0" destOrd="0" presId="urn:microsoft.com/office/officeart/2005/8/layout/radial3"/>
    <dgm:cxn modelId="{ED781B43-793E-4394-9E3F-8E93675FDD2D}" srcId="{27AB29B9-DB07-4A5F-9765-63FCC0AA405B}" destId="{2201B57E-50A0-4C43-ADAF-B665B86C8644}" srcOrd="1" destOrd="0" parTransId="{8DDEA381-EF93-4AF5-A47C-92D0CB5160C8}" sibTransId="{F0167248-1144-49B1-9E77-AEEE41EF3ED2}"/>
    <dgm:cxn modelId="{515BAB18-4764-4903-83CB-27078664BBA0}" type="presOf" srcId="{05D96A91-B3EC-4E92-AE5F-719C0B4263BD}" destId="{4C9D6429-3E6A-433F-A7B8-58258CD4407B}" srcOrd="0" destOrd="0" presId="urn:microsoft.com/office/officeart/2005/8/layout/radial3"/>
    <dgm:cxn modelId="{9A321987-C653-4561-BDEA-A5DBE535BFAC}" srcId="{924EF580-B19C-4C6F-A9D5-0F498866AB34}" destId="{27AB29B9-DB07-4A5F-9765-63FCC0AA405B}" srcOrd="0" destOrd="0" parTransId="{F599F690-9EF4-415C-B6E9-143B75BA0A66}" sibTransId="{66499C01-EE7E-4C46-8132-0D6BF6E56935}"/>
    <dgm:cxn modelId="{6E537011-B600-4644-B596-9006E9D59EC8}" srcId="{27AB29B9-DB07-4A5F-9765-63FCC0AA405B}" destId="{35CFC199-6339-4404-B44B-C3F6ED38365D}" srcOrd="2" destOrd="0" parTransId="{BD76248C-1332-4E95-9CE1-63D2ECA0FEE1}" sibTransId="{DFD4FD9C-EFDD-45DE-9585-94377137B625}"/>
    <dgm:cxn modelId="{2BF567C0-74CA-44DE-A82A-E0255958EA2F}" type="presOf" srcId="{D0A251AA-4651-4224-8C27-DAAE164F83ED}" destId="{C5FDA287-D147-4791-8033-045F1B65F099}" srcOrd="0" destOrd="0" presId="urn:microsoft.com/office/officeart/2005/8/layout/radial3"/>
    <dgm:cxn modelId="{E6C1B387-D879-4232-993E-FBE4017E3B88}" type="presOf" srcId="{35CFC199-6339-4404-B44B-C3F6ED38365D}" destId="{F25EC1BA-2136-4664-A3A6-F8C5148B3BBD}" srcOrd="0" destOrd="0" presId="urn:microsoft.com/office/officeart/2005/8/layout/radial3"/>
    <dgm:cxn modelId="{15449ECA-815D-47FB-A467-29D22193F1FF}" type="presOf" srcId="{27AB29B9-DB07-4A5F-9765-63FCC0AA405B}" destId="{74517541-0A0F-4FA3-9346-D16B589D839D}" srcOrd="0" destOrd="0" presId="urn:microsoft.com/office/officeart/2005/8/layout/radial3"/>
    <dgm:cxn modelId="{8A3855CE-1994-40DB-A774-5436D0015185}" srcId="{27AB29B9-DB07-4A5F-9765-63FCC0AA405B}" destId="{D0A251AA-4651-4224-8C27-DAAE164F83ED}" srcOrd="3" destOrd="0" parTransId="{6813EDF0-2974-4676-ACCA-834B34339DC6}" sibTransId="{877C2E3F-FB5D-47E3-BD61-F3A066BC8908}"/>
    <dgm:cxn modelId="{AFD94523-C567-467A-958A-4025FF80BBBD}" type="presParOf" srcId="{C42C19B4-D1D9-4871-A082-DC5661EBE6FF}" destId="{C3A7094B-0A91-4F1E-9BA7-88511D1B99B2}" srcOrd="0" destOrd="0" presId="urn:microsoft.com/office/officeart/2005/8/layout/radial3"/>
    <dgm:cxn modelId="{247F4F26-296A-4A82-8811-04A250A9CC41}" type="presParOf" srcId="{C3A7094B-0A91-4F1E-9BA7-88511D1B99B2}" destId="{74517541-0A0F-4FA3-9346-D16B589D839D}" srcOrd="0" destOrd="0" presId="urn:microsoft.com/office/officeart/2005/8/layout/radial3"/>
    <dgm:cxn modelId="{C496B065-4390-4E04-A1ED-E0B10CAD0044}" type="presParOf" srcId="{C3A7094B-0A91-4F1E-9BA7-88511D1B99B2}" destId="{725F39ED-59C2-4C77-9C49-10F255261391}" srcOrd="1" destOrd="0" presId="urn:microsoft.com/office/officeart/2005/8/layout/radial3"/>
    <dgm:cxn modelId="{FD9FF547-8BDF-4F2A-8728-B2F40F2731FE}" type="presParOf" srcId="{C3A7094B-0A91-4F1E-9BA7-88511D1B99B2}" destId="{E38CD135-0629-47EC-81D5-8ACEA039F5F1}" srcOrd="2" destOrd="0" presId="urn:microsoft.com/office/officeart/2005/8/layout/radial3"/>
    <dgm:cxn modelId="{DD90F692-9C07-42E6-AB46-53FEE3D7432D}" type="presParOf" srcId="{C3A7094B-0A91-4F1E-9BA7-88511D1B99B2}" destId="{F25EC1BA-2136-4664-A3A6-F8C5148B3BBD}" srcOrd="3" destOrd="0" presId="urn:microsoft.com/office/officeart/2005/8/layout/radial3"/>
    <dgm:cxn modelId="{A71F0117-A513-438E-873A-15DC024D981C}" type="presParOf" srcId="{C3A7094B-0A91-4F1E-9BA7-88511D1B99B2}" destId="{C5FDA287-D147-4791-8033-045F1B65F099}" srcOrd="4" destOrd="0" presId="urn:microsoft.com/office/officeart/2005/8/layout/radial3"/>
    <dgm:cxn modelId="{BD4EF573-CEEE-4BAC-A65C-211292D1A861}" type="presParOf" srcId="{C3A7094B-0A91-4F1E-9BA7-88511D1B99B2}" destId="{4C9D6429-3E6A-433F-A7B8-58258CD4407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17541-0A0F-4FA3-9346-D16B589D839D}">
      <dsp:nvSpPr>
        <dsp:cNvPr id="0" name=""/>
        <dsp:cNvSpPr/>
      </dsp:nvSpPr>
      <dsp:spPr>
        <a:xfrm>
          <a:off x="4047658" y="2382718"/>
          <a:ext cx="3833796" cy="2657657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 Программы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9104" y="2771923"/>
        <a:ext cx="2710904" cy="1879247"/>
      </dsp:txXfrm>
    </dsp:sp>
    <dsp:sp modelId="{725F39ED-59C2-4C77-9C49-10F255261391}">
      <dsp:nvSpPr>
        <dsp:cNvPr id="0" name=""/>
        <dsp:cNvSpPr/>
      </dsp:nvSpPr>
      <dsp:spPr>
        <a:xfrm>
          <a:off x="4358200" y="309904"/>
          <a:ext cx="3193558" cy="1696980"/>
        </a:xfrm>
        <a:prstGeom prst="ellipse">
          <a:avLst/>
        </a:prstGeom>
        <a:solidFill>
          <a:schemeClr val="accent6">
            <a:shade val="80000"/>
            <a:alpha val="50000"/>
            <a:hueOff val="64256"/>
            <a:satOff val="-2582"/>
            <a:lumOff val="5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 правовое обеспечение антикоррупционной деятельности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5886" y="558421"/>
        <a:ext cx="2258186" cy="1199946"/>
      </dsp:txXfrm>
    </dsp:sp>
    <dsp:sp modelId="{E38CD135-0629-47EC-81D5-8ACEA039F5F1}">
      <dsp:nvSpPr>
        <dsp:cNvPr id="0" name=""/>
        <dsp:cNvSpPr/>
      </dsp:nvSpPr>
      <dsp:spPr>
        <a:xfrm>
          <a:off x="7676259" y="769691"/>
          <a:ext cx="3659035" cy="2473816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антикоррупционная экспертиза нормативных правовых актов Республики Калмыкия и их проектов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2112" y="1131973"/>
        <a:ext cx="2587329" cy="1749252"/>
      </dsp:txXfrm>
    </dsp:sp>
    <dsp:sp modelId="{F25EC1BA-2136-4664-A3A6-F8C5148B3BBD}">
      <dsp:nvSpPr>
        <dsp:cNvPr id="0" name=""/>
        <dsp:cNvSpPr/>
      </dsp:nvSpPr>
      <dsp:spPr>
        <a:xfrm>
          <a:off x="7757036" y="3989753"/>
          <a:ext cx="3730116" cy="2392546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информационной прозрачности деятельности органов исполнительной власти Республики Калмыкия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03299" y="4340133"/>
        <a:ext cx="2637590" cy="1691786"/>
      </dsp:txXfrm>
    </dsp:sp>
    <dsp:sp modelId="{C5FDA287-D147-4791-8033-045F1B65F099}">
      <dsp:nvSpPr>
        <dsp:cNvPr id="0" name=""/>
        <dsp:cNvSpPr/>
      </dsp:nvSpPr>
      <dsp:spPr>
        <a:xfrm>
          <a:off x="152405" y="3901954"/>
          <a:ext cx="3774126" cy="2670761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проведения социологических исследований среди населения по вопросам коррупции и антикоррупционных мониторингов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113" y="4293078"/>
        <a:ext cx="2668710" cy="1888513"/>
      </dsp:txXfrm>
    </dsp:sp>
    <dsp:sp modelId="{4C9D6429-3E6A-433F-A7B8-58258CD4407B}">
      <dsp:nvSpPr>
        <dsp:cNvPr id="0" name=""/>
        <dsp:cNvSpPr/>
      </dsp:nvSpPr>
      <dsp:spPr>
        <a:xfrm>
          <a:off x="0" y="541361"/>
          <a:ext cx="4100224" cy="255435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антикоррупционное просвещение, обучение и воспитание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464" y="915437"/>
        <a:ext cx="2899296" cy="1806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0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9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1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3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4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3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9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2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7734-DFAC-4412-B38C-3C89C5C10EA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9A3A2-76D3-48E0-9F7E-8909719B9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3949"/>
            <a:ext cx="9144000" cy="133834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противодействию коррупции при Главе Республики Калмыкия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62298"/>
            <a:ext cx="9144000" cy="3495502"/>
          </a:xfrm>
        </p:spPr>
        <p:txBody>
          <a:bodyPr/>
          <a:lstStyle/>
          <a:p>
            <a:endParaRPr lang="en-US" dirty="0" smtClean="0"/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антикоррупционного мировоззрения у молодежи на примере взаимодействия уполномоченного органа и ВУЗа»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3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428625"/>
            <a:ext cx="105156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КалмГУ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период с 2020-2023 годы прошли обучение по программам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«Противодействие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 (40 час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– 84 государственных гражданских служащих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4" y="2543176"/>
            <a:ext cx="7172325" cy="4143374"/>
          </a:xfrm>
        </p:spPr>
      </p:pic>
    </p:spTree>
    <p:extLst>
      <p:ext uri="{BB962C8B-B14F-4D97-AF65-F5344CB8AC3E}">
        <p14:creationId xmlns:p14="http://schemas.microsoft.com/office/powerpoint/2010/main" val="25251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научно-практическая конференция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государственной политики в области противодействия коррупции: современное состояние и перспективы развития»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95" y="4475162"/>
            <a:ext cx="3286125" cy="2384425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8" y="1558925"/>
            <a:ext cx="4705351" cy="291465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8" y="4473575"/>
            <a:ext cx="3657602" cy="2298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4473575"/>
            <a:ext cx="3419476" cy="23415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1485899"/>
            <a:ext cx="4362451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федеральных мероприятиях антикоррупционной направленности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67" y="2679584"/>
            <a:ext cx="1939768" cy="277397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8" y="1690688"/>
            <a:ext cx="2968962" cy="4371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66" y="1690688"/>
            <a:ext cx="3182259" cy="4371976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79172"/>
              </p:ext>
            </p:extLst>
          </p:nvPr>
        </p:nvGraphicFramePr>
        <p:xfrm>
          <a:off x="7185841" y="1690689"/>
          <a:ext cx="4622321" cy="4371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2321">
                  <a:extLst>
                    <a:ext uri="{9D8B030D-6E8A-4147-A177-3AD203B41FA5}">
                      <a16:colId xmlns:a16="http://schemas.microsoft.com/office/drawing/2014/main" val="373805652"/>
                    </a:ext>
                  </a:extLst>
                </a:gridCol>
              </a:tblGrid>
              <a:tr h="4371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Городовиковской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многопрофильной гимназии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Дакинова</a:t>
                      </a:r>
                      <a:r>
                        <a:rPr lang="ru-RU" sz="280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Маргарита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Аппина</a:t>
                      </a:r>
                      <a:r>
                        <a:rPr lang="ru-RU" sz="280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Петрова </a:t>
                      </a:r>
                      <a:r>
                        <a:rPr lang="ru-RU" sz="2800" i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Даяна</a:t>
                      </a:r>
                      <a:endParaRPr lang="ru-RU" sz="2800" i="1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лауреаты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Всероссийского конкурса на лучшую работу, посвященную противодействию коррупции, учрежденного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Министерством просвещения России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029117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185841" y="2844801"/>
            <a:ext cx="90999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деятельность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КалмГУ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антикоррупционному воспитанию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42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олимпиада по противодействию коррупции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формирование у молодежи антикоррупционного сознания и гражданской позиции, ориентированной на неприятие коррупции как социального явления государства и общества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ученики 9-11 классов общеобразовательных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региона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 в дистанционном формате с 24 ноября по 1 декабря 2023 года,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в очном формате на базе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декабря 2023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231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Вашему вниманию представляется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видеоролик, подготовленный студентами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Калмыцкого государственного университета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350" y="344487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«Ключевой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остаётся формирование в обществе антикоррупционного правосознания. Неприятие к нарушению закона должно воспитываться со школьной скамьи – и в школах, и в высших учебных заведениях, и в средних учебных заведениях, и, конечно, на работе и в семье. Нужно всегда об этом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помнить».</a:t>
            </a:r>
          </a:p>
          <a:p>
            <a:pPr marL="0" indent="0" algn="r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из выступления Президента России Владимира Путина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при Президенте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 противодействию коррупции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год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антикоррупционного воспитания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7276"/>
            <a:ext cx="10515600" cy="511968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6 профилактика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осуществляется путем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 нетерпимости к коррупционному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поведению)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16 августа 2021 г. № 478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 плане противодействия коррупции на 2021 - 2024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Повышение эффективности образовательных и иных мероприятий, направленных на антикоррупционное просвещение и популяризацию в обществе антикоррупционных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стандартов)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Главы Республики Калмыкия от 10.12.2019 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 по противодействию коррупции при Главе Республики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Калмыкия»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государственных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служащих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Калмыкия,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нетерпимости к коррупционному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2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5659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КАЛМЫКИЯ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 В РЕСПУБЛИКЕ КАЛМЫКИЯ»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5625"/>
            <a:ext cx="118872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2017 – 2030 годы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противодействию коррупции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Главе Республики Калмыкия с 2020 года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679783"/>
              </p:ext>
            </p:extLst>
          </p:nvPr>
        </p:nvGraphicFramePr>
        <p:xfrm>
          <a:off x="323850" y="92638"/>
          <a:ext cx="11610975" cy="653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 flipV="1">
            <a:off x="4261485" y="2626686"/>
            <a:ext cx="527684" cy="324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928610" y="4453757"/>
            <a:ext cx="339090" cy="25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187364" y="4579994"/>
            <a:ext cx="488544" cy="334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928610" y="2800350"/>
            <a:ext cx="339090" cy="30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400800" y="2133601"/>
            <a:ext cx="0" cy="314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791909"/>
              </p:ext>
            </p:extLst>
          </p:nvPr>
        </p:nvGraphicFramePr>
        <p:xfrm>
          <a:off x="4429125" y="1971675"/>
          <a:ext cx="3962400" cy="33623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99600102"/>
                    </a:ext>
                  </a:extLst>
                </a:gridCol>
              </a:tblGrid>
              <a:tr h="3362325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по «формированию в обществе нетерпимого отношения к коррупции», «антикоррупционному просвещению обучению и воспитанию»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7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07777"/>
              </p:ext>
            </p:extLst>
          </p:nvPr>
        </p:nvGraphicFramePr>
        <p:xfrm>
          <a:off x="9067800" y="99753"/>
          <a:ext cx="3000376" cy="341645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00376">
                  <a:extLst>
                    <a:ext uri="{9D8B030D-6E8A-4147-A177-3AD203B41FA5}">
                      <a16:colId xmlns:a16="http://schemas.microsoft.com/office/drawing/2014/main" val="1750070794"/>
                    </a:ext>
                  </a:extLst>
                </a:gridCol>
              </a:tblGrid>
              <a:tr h="341645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творческий конкурс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«Чистые руки - чистая совесть». Номинации: «Лучшая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антикоррупционная практика государственных и муниципальных органов», «Лучший социальный видеоролик», «Лучшая публикация в СМИ»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6622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92145"/>
              </p:ext>
            </p:extLst>
          </p:nvPr>
        </p:nvGraphicFramePr>
        <p:xfrm>
          <a:off x="419100" y="681566"/>
          <a:ext cx="3124200" cy="2423584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615743108"/>
                    </a:ext>
                  </a:extLst>
                </a:gridCol>
              </a:tblGrid>
              <a:tr h="2423584">
                <a:tc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среди студентов ВУЗов и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ССУЗов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лучший плакат со слоганом и лучший социальный видеоролик по антикоррупционной темати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542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11169"/>
              </p:ext>
            </p:extLst>
          </p:nvPr>
        </p:nvGraphicFramePr>
        <p:xfrm>
          <a:off x="419100" y="3848100"/>
          <a:ext cx="3124200" cy="258127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80204094"/>
                    </a:ext>
                  </a:extLst>
                </a:gridCol>
              </a:tblGrid>
              <a:tr h="258127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на лучшую методическую разработку урока и внеклассного мероприятия по антикоррупционной тематике среди педагогических работников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579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76461"/>
              </p:ext>
            </p:extLst>
          </p:nvPr>
        </p:nvGraphicFramePr>
        <p:xfrm>
          <a:off x="9067800" y="3920065"/>
          <a:ext cx="3000376" cy="250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6">
                  <a:extLst>
                    <a:ext uri="{9D8B030D-6E8A-4147-A177-3AD203B41FA5}">
                      <a16:colId xmlns:a16="http://schemas.microsoft.com/office/drawing/2014/main" val="1657210993"/>
                    </a:ext>
                  </a:extLst>
                </a:gridCol>
              </a:tblGrid>
              <a:tr h="2509309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конкурс «Антикоррупционная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Джангариада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»/ конференция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77421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8391525" y="2262187"/>
            <a:ext cx="676275" cy="3714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3586829" y="2262187"/>
            <a:ext cx="798766" cy="37147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3586830" y="4124325"/>
            <a:ext cx="798766" cy="35242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391525" y="4124325"/>
            <a:ext cx="676275" cy="3524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1547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Калмыцким государственным университетом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Б.Б.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Городовикова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62325"/>
            <a:ext cx="10515600" cy="2814638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КалмГУ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 2017 года опорный региональный университет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КалмГУ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стратегического академического лидерства «Приоритет – 2030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»,вносит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вклад в обеспечение кадрового, научно-технологического и инновационного развития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90550"/>
            <a:ext cx="10496550" cy="1038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региональный университет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«Опорный вуз» – это совместный проект государства и региональных университетов, цель которого – перейти на новый, более качественный уровень подготовки кадров. Программа предусматривает постоянный контакт с органами государственной власти региона, организациями 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профориентацию выпускников школ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19" y="2647950"/>
            <a:ext cx="8288262" cy="4210050"/>
          </a:xfrm>
        </p:spPr>
      </p:pic>
    </p:spTree>
    <p:extLst>
      <p:ext uri="{BB962C8B-B14F-4D97-AF65-F5344CB8AC3E}">
        <p14:creationId xmlns:p14="http://schemas.microsoft.com/office/powerpoint/2010/main" val="10095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154781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КАЛМГУ 2022 года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формы обучения 1094 человек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программам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75793"/>
              </p:ext>
            </p:extLst>
          </p:nvPr>
        </p:nvGraphicFramePr>
        <p:xfrm>
          <a:off x="838200" y="1692984"/>
          <a:ext cx="10515600" cy="25795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2352059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5183844"/>
                    </a:ext>
                  </a:extLst>
                </a:gridCol>
              </a:tblGrid>
              <a:tr h="27222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Трудоустройство выпускников по регионам России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537411"/>
                  </a:ext>
                </a:extLst>
              </a:tr>
              <a:tr h="2722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Калмыкия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чел.(67 %)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20332"/>
                  </a:ext>
                </a:extLst>
              </a:tr>
              <a:tr h="2722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 и Московская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чел. (19,5%)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170648"/>
                  </a:ext>
                </a:extLst>
              </a:tr>
              <a:tr h="2722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–Петербург и Ленинградская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чел. (5 %)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08958"/>
                  </a:ext>
                </a:extLst>
              </a:tr>
              <a:tr h="4763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область, Самарская область, Ямало-Ненецкий автономный округ и др.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чел. (8,5%)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135073"/>
                  </a:ext>
                </a:extLst>
              </a:tr>
              <a:tr h="47638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Продолжили дальнейшее обучение в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КалмГУ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(магистратура/аспирантура) – 338 человек.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461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46828"/>
              </p:ext>
            </p:extLst>
          </p:nvPr>
        </p:nvGraphicFramePr>
        <p:xfrm>
          <a:off x="2193925" y="4672541"/>
          <a:ext cx="8127999" cy="1920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346978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217307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9337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служащих Республики Калмыкия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КалмГУ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2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гражданские служащие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1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служащие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52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751</Words>
  <Application>Microsoft Office PowerPoint</Application>
  <PresentationFormat>Широкоэкранный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Управление по противодействию коррупции при Главе Республики Калмыкия</vt:lpstr>
      <vt:lpstr>Презентация PowerPoint</vt:lpstr>
      <vt:lpstr>Правовые основы антикоррупционного воспитания</vt:lpstr>
      <vt:lpstr> ГОСУДАРСТВЕННАЯ ПРОГРАММА  РЕСПУБЛИКИ КАЛМЫКИЯ «ПРОТИВОДЕЙСТВИЕ КОРРУПЦИИ В РЕСПУБЛИКЕ КАЛМЫКИЯ» </vt:lpstr>
      <vt:lpstr>Презентация PowerPoint</vt:lpstr>
      <vt:lpstr>Презентация PowerPoint</vt:lpstr>
      <vt:lpstr>Взаимодействие  с Калмыцким государственным университетом  имени Б.Б. Городовикова</vt:lpstr>
      <vt:lpstr> Опорный региональный университет «Опорный вуз» – это совместный проект государства и региональных университетов, цель которого – перейти на новый, более качественный уровень подготовки кадров. Программа предусматривает постоянный контакт с органами государственной власти региона, организациями и профориентацию выпускников школ </vt:lpstr>
      <vt:lpstr>ВЫПУСК КАЛМГУ 2022 года  очной формы обучения 1094 человек  (по программам бакалавриата, специалитета, магистратуры)</vt:lpstr>
      <vt:lpstr> На базе КалмГУ в период с 2020-2023 годы прошли обучение по программам повышения квалификации «Противодействие коррупции» (40 час.) – 84 государственных гражданских служащих  </vt:lpstr>
      <vt:lpstr>Национальная научно-практическая конференция  «Реализация государственной политики в области противодействия коррупции: современное состояние и перспективы развития»</vt:lpstr>
      <vt:lpstr>Участие обучающихся в федеральных мероприятиях антикоррупционной направленности</vt:lpstr>
      <vt:lpstr>Инициативная деятельность КалмГУ  по антикоррупционному воспитанию</vt:lpstr>
      <vt:lpstr>Вашему вниманию представляется видеоролик, подготовленный студентами Калмыцкого государственного университета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по противодействию коррупции при Главе Республики Калмыкия</dc:title>
  <dc:creator>User</dc:creator>
  <cp:lastModifiedBy>User</cp:lastModifiedBy>
  <cp:revision>56</cp:revision>
  <dcterms:created xsi:type="dcterms:W3CDTF">2023-11-22T08:54:14Z</dcterms:created>
  <dcterms:modified xsi:type="dcterms:W3CDTF">2023-11-23T12:54:56Z</dcterms:modified>
</cp:coreProperties>
</file>