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08" r:id="rId2"/>
  </p:sldMasterIdLst>
  <p:notesMasterIdLst>
    <p:notesMasterId r:id="rId22"/>
  </p:notesMasterIdLst>
  <p:handoutMasterIdLst>
    <p:handoutMasterId r:id="rId23"/>
  </p:handoutMasterIdLst>
  <p:sldIdLst>
    <p:sldId id="689" r:id="rId3"/>
    <p:sldId id="752" r:id="rId4"/>
    <p:sldId id="765" r:id="rId5"/>
    <p:sldId id="755" r:id="rId6"/>
    <p:sldId id="779" r:id="rId7"/>
    <p:sldId id="778" r:id="rId8"/>
    <p:sldId id="777" r:id="rId9"/>
    <p:sldId id="757" r:id="rId10"/>
    <p:sldId id="758" r:id="rId11"/>
    <p:sldId id="782" r:id="rId12"/>
    <p:sldId id="759" r:id="rId13"/>
    <p:sldId id="760" r:id="rId14"/>
    <p:sldId id="781" r:id="rId15"/>
    <p:sldId id="767" r:id="rId16"/>
    <p:sldId id="768" r:id="rId17"/>
    <p:sldId id="769" r:id="rId18"/>
    <p:sldId id="770" r:id="rId19"/>
    <p:sldId id="780" r:id="rId20"/>
    <p:sldId id="632" r:id="rId21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B57"/>
    <a:srgbClr val="448729"/>
    <a:srgbClr val="3347F2"/>
    <a:srgbClr val="367BA5"/>
    <a:srgbClr val="9D82EC"/>
    <a:srgbClr val="333460"/>
    <a:srgbClr val="04092A"/>
    <a:srgbClr val="FF759E"/>
    <a:srgbClr val="71F3EB"/>
    <a:srgbClr val="3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72" autoAdjust="0"/>
    <p:restoredTop sz="94118" autoAdjust="0"/>
  </p:normalViewPr>
  <p:slideViewPr>
    <p:cSldViewPr snapToGrid="0" showGuides="1">
      <p:cViewPr varScale="1">
        <p:scale>
          <a:sx n="101" d="100"/>
          <a:sy n="101" d="100"/>
        </p:scale>
        <p:origin x="72" y="294"/>
      </p:cViewPr>
      <p:guideLst>
        <p:guide orient="horz" pos="482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обвинительных приговоров по делам коррупционной направленности</c:v>
                </c:pt>
              </c:strCache>
            </c:strRef>
          </c:tx>
          <c:spPr>
            <a:ln w="28542" cap="rnd">
              <a:solidFill>
                <a:srgbClr val="21ECE0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3"/>
            <c:bubble3D val="0"/>
            <c:spPr>
              <a:ln w="28542" cap="rnd">
                <a:solidFill>
                  <a:srgbClr val="21ECE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B-4402-BD2A-ADA6E3E96E1F}"/>
              </c:ext>
            </c:extLst>
          </c:dPt>
          <c:dLbls>
            <c:dLbl>
              <c:idx val="0"/>
              <c:layout>
                <c:manualLayout>
                  <c:x val="-4.8420277303239161E-2"/>
                  <c:y val="-0.120020508001171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EB-4402-BD2A-ADA6E3E96E1F}"/>
                </c:ext>
              </c:extLst>
            </c:dLbl>
            <c:dLbl>
              <c:idx val="1"/>
              <c:layout>
                <c:manualLayout>
                  <c:x val="-3.648195799299201E-2"/>
                  <c:y val="-0.101909566779178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EB-4402-BD2A-ADA6E3E96E1F}"/>
                </c:ext>
              </c:extLst>
            </c:dLbl>
            <c:dLbl>
              <c:idx val="2"/>
              <c:layout>
                <c:manualLayout>
                  <c:x val="-4.3790653476233864E-2"/>
                  <c:y val="-0.126226426100819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0EB-4402-BD2A-ADA6E3E96E1F}"/>
                </c:ext>
              </c:extLst>
            </c:dLbl>
            <c:dLbl>
              <c:idx val="3"/>
              <c:layout>
                <c:manualLayout>
                  <c:x val="-6.2699468112884904E-2"/>
                  <c:y val="-7.2401485866765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EB-4402-BD2A-ADA6E3E96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15562</c:v>
                </c:pt>
                <c:pt idx="1">
                  <c:v>12669</c:v>
                </c:pt>
                <c:pt idx="2">
                  <c:v>15162</c:v>
                </c:pt>
                <c:pt idx="3">
                  <c:v>20560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C0EB-4402-BD2A-ADA6E3E96E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осужденных (по основной квалификации обвинения) по делам коррупционной направленности</c:v>
                </c:pt>
              </c:strCache>
            </c:strRef>
          </c:tx>
          <c:spPr>
            <a:ln w="28542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28542" cap="rnd">
                <a:solidFill>
                  <a:srgbClr val="FF00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EB-4402-BD2A-ADA6E3E96E1F}"/>
              </c:ext>
            </c:extLst>
          </c:dPt>
          <c:dLbls>
            <c:dLbl>
              <c:idx val="0"/>
              <c:layout>
                <c:manualLayout>
                  <c:x val="-4.8786573767115246E-2"/>
                  <c:y val="8.8990382325442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0EB-4402-BD2A-ADA6E3E96E1F}"/>
                </c:ext>
              </c:extLst>
            </c:dLbl>
            <c:dLbl>
              <c:idx val="1"/>
              <c:layout>
                <c:manualLayout>
                  <c:x val="-5.0113053690476042E-2"/>
                  <c:y val="9.0130310365478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0EB-4402-BD2A-ADA6E3E96E1F}"/>
                </c:ext>
              </c:extLst>
            </c:dLbl>
            <c:dLbl>
              <c:idx val="2"/>
              <c:layout>
                <c:manualLayout>
                  <c:x val="-3.6198053368329042E-2"/>
                  <c:y val="0.11111111111111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0EB-4402-BD2A-ADA6E3E96E1F}"/>
                </c:ext>
              </c:extLst>
            </c:dLbl>
            <c:dLbl>
              <c:idx val="3"/>
              <c:layout>
                <c:manualLayout>
                  <c:x val="-4.1475831146106736E-2"/>
                  <c:y val="8.3333333333333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0EB-4402-BD2A-ADA6E3E96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8479</c:v>
                </c:pt>
                <c:pt idx="1">
                  <c:v>6948</c:v>
                </c:pt>
                <c:pt idx="2">
                  <c:v>8595</c:v>
                </c:pt>
                <c:pt idx="3">
                  <c:v>10325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C0EB-4402-BD2A-ADA6E3E96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338816"/>
        <c:axId val="1"/>
      </c:lineChart>
      <c:catAx>
        <c:axId val="3893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389338816"/>
        <c:crosses val="autoZero"/>
        <c:crossBetween val="between"/>
      </c:valAx>
      <c:spPr>
        <a:noFill/>
        <a:ln w="2537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1588</c:v>
                </c:pt>
                <c:pt idx="1">
                  <c:v>1670</c:v>
                </c:pt>
                <c:pt idx="2">
                  <c:v>1627.2</c:v>
                </c:pt>
                <c:pt idx="3">
                  <c:v>2181.8000000000002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D-4B75-8916-873A9DA4D1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1221.9000000000001</c:v>
                </c:pt>
                <c:pt idx="1">
                  <c:v>1301.7</c:v>
                </c:pt>
                <c:pt idx="2">
                  <c:v>1184.8</c:v>
                </c:pt>
                <c:pt idx="3">
                  <c:v>1460.9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D-4B75-8916-873A9DA4D1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942.8</c:v>
                </c:pt>
                <c:pt idx="1">
                  <c:v>1020.5</c:v>
                </c:pt>
                <c:pt idx="2">
                  <c:v>914.3</c:v>
                </c:pt>
                <c:pt idx="3">
                  <c:v>1095.0999999999999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D-4B75-8916-873A9DA4D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89338400"/>
        <c:axId val="1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Ряд 3</c:v>
                </c:pt>
              </c:strCache>
            </c:strRef>
          </c:tx>
          <c:spPr>
            <a:ln w="28516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116460875840445E-2"/>
                  <c:y val="-0.106875186508189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0D-4B75-8916-873A9DA4D108}"/>
                </c:ext>
              </c:extLst>
            </c:dLbl>
            <c:dLbl>
              <c:idx val="1"/>
              <c:layout>
                <c:manualLayout>
                  <c:x val="-2.6069550331914947E-2"/>
                  <c:y val="-0.10687518650818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0D-4B75-8916-873A9DA4D108}"/>
                </c:ext>
              </c:extLst>
            </c:dLbl>
            <c:dLbl>
              <c:idx val="2"/>
              <c:layout>
                <c:manualLayout>
                  <c:x val="-2.733892856543477E-2"/>
                  <c:y val="-0.128370706354523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0D-4B75-8916-873A9DA4D108}"/>
                </c:ext>
              </c:extLst>
            </c:dLbl>
            <c:dLbl>
              <c:idx val="3"/>
              <c:layout>
                <c:manualLayout>
                  <c:x val="-2.8597150154324048E-2"/>
                  <c:y val="-0.10660051610103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90D-4B75-8916-873A9DA4D1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Лист1!$E$2:$E$5</c:f>
              <c:numCache>
                <c:formatCode>0.0%</c:formatCode>
                <c:ptCount val="4"/>
                <c:pt idx="0">
                  <c:v>0.59399999999999997</c:v>
                </c:pt>
                <c:pt idx="1">
                  <c:v>0.61099999999999999</c:v>
                </c:pt>
                <c:pt idx="2">
                  <c:v>0.56200000000000006</c:v>
                </c:pt>
                <c:pt idx="3">
                  <c:v>0.502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890D-4B75-8916-873A9DA4D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3893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50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9338400"/>
        <c:crosses val="autoZero"/>
        <c:crossBetween val="between"/>
        <c:majorUnit val="5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At val="0.1"/>
        <c:auto val="1"/>
        <c:lblAlgn val="ctr"/>
        <c:lblOffset val="100"/>
        <c:noMultiLvlLbl val="0"/>
      </c:catAx>
      <c:valAx>
        <c:axId val="4"/>
        <c:scaling>
          <c:logBase val="10"/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"/>
        <c:crosses val="max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691F8B19-3450-4FBC-B8CC-08F8E1065A19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E7EE447-B279-4F24-888F-AE55C2F6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03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027" tIns="46013" rIns="92027" bIns="460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027" tIns="46013" rIns="92027" bIns="460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FD1D65-97E5-47C7-99EC-329174DDE1A8}" type="datetimeFigureOut">
              <a:rPr lang="ru-RU"/>
              <a:pPr>
                <a:defRPr/>
              </a:pPr>
              <a:t>24.11.2023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7" tIns="46013" rIns="92027" bIns="4601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027" tIns="46013" rIns="92027" bIns="46013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027" tIns="46013" rIns="92027" bIns="460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wrap="square" lIns="92027" tIns="46013" rIns="92027" bIns="460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79D033-FDFC-4F24-AFBB-6357631990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3891"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0379" indent="-2830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151" indent="-22547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490" indent="-22547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830" indent="-22547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5367" indent="-225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5905" indent="-225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6442" indent="-225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6980" indent="-2254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268B95-B22B-44A7-A8C3-291846E01168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39C2-2FA2-468F-A8FC-93BD588B93D4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F05F-2B72-4B81-A32C-31B8E33FEB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428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B611-677C-4825-BB89-978308CF716F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8B21-A6B8-4AC9-81BD-F47A3699B24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252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A756-23A3-4562-9774-0184DBD19FA4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45AE-67B7-432D-874C-AD8C64D88C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770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55D8260-BE5D-48D1-88CB-B7D5ADAB3FEA}" type="datetime1">
              <a:rPr lang="ru-RU" smtClean="0"/>
              <a:t>24.11.2023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A090890D-5AA2-44B6-85B8-7851358CF1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984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A5E6A-24A7-4264-A7CF-EB8AC5CD9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331AEC-E851-449E-8C96-65DCB643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60D622-DBAC-440C-A4D0-7E7C466B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437F2D6B-8B93-4D96-8D80-2232516D6C97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70930E-5FD5-468D-82CD-CF25DD38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DF6BC1-43C2-4D9B-9FDC-27B90BD7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BFA0-E568-439F-9C08-795E016C1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34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A27F2-FCD5-4B7B-B6FA-8DFE02A9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84D1D0-A56C-4BC1-983F-B088F5947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E2E24-B6BB-430B-AE7B-F24E9BCD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52B11B53-03F1-4366-9F0A-4845F629E5CD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11BAA-0D6E-48F1-B17A-B6851A2F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0D516-26FF-4A01-8B0E-5B2AC350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DBE7-6D5F-4301-8B10-779251F06E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75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4F796-FAC4-440B-BCF4-540245C8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13F8F-A440-4336-92AB-DA6BAC193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71184-B5E0-4971-8B12-50AC9902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AF4E2F25-E949-4ED7-A488-53CB6EB33BAE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78FCB-0875-4AA6-A82C-4C91F947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6989B-4C17-4E93-AE7B-C1182A93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6FFA-3E2A-4179-A2BA-809590744B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92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C5996-63A0-4C33-9A00-87214BEE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44345-83E7-4555-9DFF-4427CA357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FE4017-1EA7-42BB-A4FC-D41FBE889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9E72C7-31F4-4944-AF63-A4900AE1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49C6FDC5-2A50-484C-88AB-7A8F9EAB5340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D2F87-D9A6-438A-AEF6-79C4566A1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3786AE-4E88-49B0-BF7B-0A5680B4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61D2-7745-4DB9-A379-5861AF630F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52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DB416-139C-4B80-A118-6EF87C19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31F03-077B-4185-B799-4A6A5AF4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00FD40-7810-4B6F-9741-FBB643A3B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652923-93B6-44F3-AB97-0B9F7612C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77C935-EA54-4030-A527-8385ADCF9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A09DDE-B643-49FC-9748-EE67F3AA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25F1248E-6283-41FA-AB76-04A1091861AC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DD9CD5-36AB-4F62-8D0F-698516AA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B2EF18-9DF9-43B5-94CF-6AFF14B8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E2CE-EF5E-45F8-B97B-6F4FC47906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53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59484-8B2F-470E-A079-84F4E115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AAF8F0-5B0A-4709-9EE1-75CB34E0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AD69E2A1-4039-4A51-A546-2388823195D2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EA7A28-386E-4A0E-8916-FEEB9530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66F562-6A95-422C-99DE-5382EFE6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3CDC-6CED-4524-9D07-0328D9F095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2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572BA5-0C57-4E8B-8AB3-E4C737F8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BD88A528-5AF4-4435-96D5-8C58EFE8859B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B5175C-C0FC-4B91-BBEF-3E7CB3E7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DC0788-7A12-4756-A011-5575F91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6EDF-5068-4666-AA94-975D9D641D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4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B85B-DD3C-4820-8B34-2B1C568F08D7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A1DE-2BE5-4D9E-82A2-776B8CF1C5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9270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52D4D-10C8-4039-8C3C-C8639516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3A6FB-6C82-4DB5-B93C-C388E972D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497320-8CAF-4940-B4B7-8CD120BF4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D67333-9484-42E0-8BFA-832453F7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B53CC7E1-43D4-4AB5-B87C-4C0CDCB7A456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8F9DE6-9B9F-4F00-A755-83E92DA1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EFA76D-5BE7-4CDA-9F50-507653A8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1698-64C4-4DBA-B620-9799F04565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8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8D62F-34FE-455E-84BD-7AE4E2F2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468F5A-E61C-4BE0-99BC-E86025908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E8417D-E9AA-4C88-BEB6-6537DA9F4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77B7B-E487-4027-91C6-5AFFA4AB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ADAFCD6F-7958-42AA-A7B7-9DC8FADC1AD6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22BB22-AB8F-46F9-BEBD-6660E248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6A4783-CA3C-404E-A51C-E0BDE063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857F-F397-407F-9DCF-D0E7CB2EDD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675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90517-2217-4392-A082-3DCDE312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A0507C-7054-4551-9C5A-EE69C2968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537F8-13B1-4079-905B-8BC7E28D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FE9E0810-0D0F-46C3-805F-E8FB5BEADDAE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5705E-D1B3-46D2-9CBD-A9A16A1F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85659-9C23-4A18-B790-D3F0EC8E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E26-D9EA-4366-9678-EE564ABEF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296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688AE4-AA12-4D79-A298-98D1F25AD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E650EA-6815-4973-8F41-E45E52E3D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7C2C9-B417-4B28-9D3D-65ED8376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fld id="{6C03B4D2-8E2F-4D44-961B-0EE030BFF84D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8EC5B-48EA-41FE-9B4E-445DF0D0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4092A"/>
                </a:solidFill>
                <a:latin typeface="PT_Russia Tex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BAAEC-12F7-409E-AC60-7E237ABD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2490-F7D9-45DE-9D87-BE6DA8479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67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5AF6-15C0-4941-B759-CCE976B7719C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0542-0717-4FBC-A3D0-E4D0C10422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445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140E-AC5B-4993-92D6-2663FB0DD631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5F62-0232-4C8E-9348-A7134A3D51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098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B509-E7A0-4D07-9A6B-A026B9096DE6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F6BA-8CC9-4410-B54E-8BFD0E09F9C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34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48C1-4600-44A0-B9E7-97625D292D41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D2490-033A-48D3-91C8-C9CA1399A44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796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E254-4F25-4C31-B761-5C8819F1CA8F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3506-CA96-4C93-9F20-6E4F7452886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63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B4A3-9480-460D-935D-A8737EF553FE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7B40-D78F-4305-8392-A290AFFAA34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828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397E-1B5A-4BAC-B05E-044DC68AC009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6F5E-251A-4358-A158-FCB26A2E19B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395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34D83A-2734-41F2-AD5C-233599464717}" type="datetime1">
              <a:rPr lang="ru-RU" smtClean="0"/>
              <a:t>24.11.2023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541D87-1E0C-4B1F-81BC-5D9D4A787DF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  <p:sldLayoutId id="214748471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26A907-6CD5-4E51-805C-7C9104A49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B91A9"/>
                </a:solidFill>
                <a:latin typeface="PT_Russia Text"/>
              </a:defRPr>
            </a:lvl1pPr>
          </a:lstStyle>
          <a:p>
            <a:pPr>
              <a:defRPr/>
            </a:pPr>
            <a:fld id="{EFE928B2-E809-4D90-9D7A-DA0CDF4753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Jenevers" panose="02000505070000020003" pitchFamily="2" charset="-5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Jenevers" panose="02000505070000020003" pitchFamily="2" charset="-5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Jenevers" panose="02000505070000020003" pitchFamily="2" charset="-5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Jenevers" panose="02000505070000020003" pitchFamily="2" charset="-5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Jenevers" panose="02000505070000020003" pitchFamily="2" charset="-5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Jenevers" panose="02000505070000020003" pitchFamily="2" charset="-5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Jenevers" panose="02000505070000020003" pitchFamily="2" charset="-5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T Jenevers" panose="02000505070000020003" pitchFamily="2" charset="-5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2"/>
          <p:cNvSpPr txBox="1">
            <a:spLocks noChangeArrowheads="1"/>
          </p:cNvSpPr>
          <p:nvPr/>
        </p:nvSpPr>
        <p:spPr bwMode="auto">
          <a:xfrm>
            <a:off x="1530350" y="5837238"/>
            <a:ext cx="7756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1F5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 Счетной палаты Российской Федерации </a:t>
            </a:r>
            <a:br>
              <a:rPr lang="ru-RU" altLang="ru-RU" sz="2400">
                <a:solidFill>
                  <a:srgbClr val="F1F5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solidFill>
                  <a:srgbClr val="F1F5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Юрьевна Орлова</a:t>
            </a:r>
          </a:p>
        </p:txBody>
      </p:sp>
      <p:grpSp>
        <p:nvGrpSpPr>
          <p:cNvPr id="28675" name="Группа 7"/>
          <p:cNvGrpSpPr>
            <a:grpSpLocks/>
          </p:cNvGrpSpPr>
          <p:nvPr/>
        </p:nvGrpSpPr>
        <p:grpSpPr bwMode="auto">
          <a:xfrm rot="-5400000">
            <a:off x="1446213" y="-1858963"/>
            <a:ext cx="271462" cy="3163888"/>
            <a:chOff x="1163899" y="2354595"/>
            <a:chExt cx="271870" cy="3164092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F412C04-3328-C344-9659-FA65AE92729B}"/>
                </a:ext>
              </a:extLst>
            </p:cNvPr>
            <p:cNvSpPr/>
            <p:nvPr/>
          </p:nvSpPr>
          <p:spPr>
            <a:xfrm>
              <a:off x="1184567" y="2354594"/>
              <a:ext cx="271871" cy="215914"/>
            </a:xfrm>
            <a:prstGeom prst="rect">
              <a:avLst/>
            </a:prstGeom>
            <a:solidFill>
              <a:srgbClr val="21EC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solidFill>
                    <a:srgbClr val="FFFFFF"/>
                  </a:solidFill>
                  <a:ea typeface="Calibri"/>
                  <a:cs typeface="Times New Roman"/>
                </a:rPr>
                <a:t> </a:t>
              </a: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solidFill>
                    <a:srgbClr val="FFFFFF"/>
                  </a:solidFill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172F2A9-7E1A-A040-A20A-009A0FE8621F}"/>
                </a:ext>
              </a:extLst>
            </p:cNvPr>
            <p:cNvSpPr/>
            <p:nvPr/>
          </p:nvSpPr>
          <p:spPr>
            <a:xfrm>
              <a:off x="1163899" y="2722919"/>
              <a:ext cx="271870" cy="215914"/>
            </a:xfrm>
            <a:prstGeom prst="rect">
              <a:avLst/>
            </a:prstGeom>
            <a:solidFill>
              <a:srgbClr val="FF004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49F80C9-59A5-AD4C-B1C1-DD4EE8402A18}"/>
                </a:ext>
              </a:extLst>
            </p:cNvPr>
            <p:cNvSpPr/>
            <p:nvPr/>
          </p:nvSpPr>
          <p:spPr>
            <a:xfrm>
              <a:off x="1163899" y="5302773"/>
              <a:ext cx="271870" cy="215914"/>
            </a:xfrm>
            <a:prstGeom prst="rect">
              <a:avLst/>
            </a:prstGeom>
            <a:solidFill>
              <a:srgbClr val="FFC09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4A85B13-5F52-6C46-B037-4131599FBAED}"/>
                </a:ext>
              </a:extLst>
            </p:cNvPr>
            <p:cNvSpPr/>
            <p:nvPr/>
          </p:nvSpPr>
          <p:spPr>
            <a:xfrm>
              <a:off x="1163899" y="4566126"/>
              <a:ext cx="271870" cy="215914"/>
            </a:xfrm>
            <a:prstGeom prst="rect">
              <a:avLst/>
            </a:prstGeom>
            <a:solidFill>
              <a:srgbClr val="3347F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88ED72-3818-FC4F-86ED-69BBF4CE72A2}"/>
                </a:ext>
              </a:extLst>
            </p:cNvPr>
            <p:cNvSpPr/>
            <p:nvPr/>
          </p:nvSpPr>
          <p:spPr>
            <a:xfrm>
              <a:off x="1163899" y="4934449"/>
              <a:ext cx="271870" cy="215914"/>
            </a:xfrm>
            <a:prstGeom prst="rect">
              <a:avLst/>
            </a:prstGeom>
            <a:solidFill>
              <a:srgbClr val="9D82E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DFCACB3-4976-7B4C-81A5-DDE72C008BF2}"/>
                </a:ext>
              </a:extLst>
            </p:cNvPr>
            <p:cNvSpPr/>
            <p:nvPr/>
          </p:nvSpPr>
          <p:spPr>
            <a:xfrm>
              <a:off x="1163899" y="3091242"/>
              <a:ext cx="271870" cy="215914"/>
            </a:xfrm>
            <a:prstGeom prst="rect">
              <a:avLst/>
            </a:prstGeom>
            <a:solidFill>
              <a:srgbClr val="04092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4691DB5-FC39-1842-BBEE-A41C463FDED0}"/>
                </a:ext>
              </a:extLst>
            </p:cNvPr>
            <p:cNvSpPr/>
            <p:nvPr/>
          </p:nvSpPr>
          <p:spPr>
            <a:xfrm>
              <a:off x="1163899" y="3459566"/>
              <a:ext cx="271870" cy="215914"/>
            </a:xfrm>
            <a:prstGeom prst="rect">
              <a:avLst/>
            </a:prstGeom>
            <a:solidFill>
              <a:srgbClr val="243057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F9EE249-74E3-8547-8B31-4CD26EF3F4B0}"/>
                </a:ext>
              </a:extLst>
            </p:cNvPr>
            <p:cNvSpPr/>
            <p:nvPr/>
          </p:nvSpPr>
          <p:spPr>
            <a:xfrm>
              <a:off x="1163899" y="3827890"/>
              <a:ext cx="271870" cy="217502"/>
            </a:xfrm>
            <a:prstGeom prst="rect">
              <a:avLst/>
            </a:prstGeom>
            <a:solidFill>
              <a:srgbClr val="8B91A9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4D94872-3DB1-A040-9523-5285396B808B}"/>
                </a:ext>
              </a:extLst>
            </p:cNvPr>
            <p:cNvSpPr/>
            <p:nvPr/>
          </p:nvSpPr>
          <p:spPr>
            <a:xfrm>
              <a:off x="1163899" y="4197802"/>
              <a:ext cx="271870" cy="215914"/>
            </a:xfrm>
            <a:prstGeom prst="rect">
              <a:avLst/>
            </a:prstGeom>
            <a:solidFill>
              <a:srgbClr val="F1F5F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1286437" y="2781741"/>
            <a:ext cx="8739414" cy="156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 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4000"/>
              </a:lnSpc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Счетной палаты Российской Федерации в предупреждении коррупции»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530350" y="5770563"/>
            <a:ext cx="56403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2">
            <a:extLst>
              <a:ext uri="{FF2B5EF4-FFF2-40B4-BE49-F238E27FC236}">
                <a16:creationId xmlns:a16="http://schemas.microsoft.com/office/drawing/2014/main" id="{3413F66F-FF24-2949-977B-222DF78AC32B}"/>
              </a:ext>
            </a:extLst>
          </p:cNvPr>
          <p:cNvSpPr txBox="1"/>
          <p:nvPr/>
        </p:nvSpPr>
        <p:spPr>
          <a:xfrm>
            <a:off x="6850966" y="375873"/>
            <a:ext cx="4979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ru-RU" dirty="0">
                <a:solidFill>
                  <a:schemeClr val="bg1"/>
                </a:solidFill>
                <a:latin typeface="TT Jenevers" panose="02000505070000020003" pitchFamily="2" charset="-52"/>
                <a:cs typeface="Arial" panose="020B0604020202020204" pitchFamily="34" charset="0"/>
              </a:rPr>
              <a:t>Семинар Генеральной прокуратуры </a:t>
            </a:r>
            <a:r>
              <a:rPr lang="ru-RU" dirty="0" smtClean="0">
                <a:solidFill>
                  <a:schemeClr val="bg1"/>
                </a:solidFill>
                <a:latin typeface="TT Jenevers" panose="02000505070000020003" pitchFamily="2" charset="-52"/>
                <a:cs typeface="Arial" panose="020B0604020202020204" pitchFamily="34" charset="0"/>
              </a:rPr>
              <a:t>Российской Федерации</a:t>
            </a:r>
            <a:endParaRPr lang="ru-RU" dirty="0">
              <a:solidFill>
                <a:schemeClr val="bg1"/>
              </a:solidFill>
              <a:latin typeface="TT Jenevers" panose="02000505070000020003" pitchFamily="2" charset="-52"/>
              <a:cs typeface="Arial" panose="020B0604020202020204" pitchFamily="34" charset="0"/>
            </a:endParaRPr>
          </a:p>
          <a:p>
            <a:pPr lvl="0" algn="r">
              <a:defRPr/>
            </a:pPr>
            <a:r>
              <a:rPr lang="ru-RU" dirty="0">
                <a:solidFill>
                  <a:schemeClr val="bg1"/>
                </a:solidFill>
                <a:latin typeface="TT Jenevers" panose="02000505070000020003" pitchFamily="2" charset="-52"/>
                <a:cs typeface="Arial" panose="020B0604020202020204" pitchFamily="34" charset="0"/>
              </a:rPr>
              <a:t> «Вопросы применения законодательства </a:t>
            </a:r>
          </a:p>
          <a:p>
            <a:pPr lvl="0" algn="r">
              <a:defRPr/>
            </a:pPr>
            <a:r>
              <a:rPr lang="ru-RU" dirty="0">
                <a:solidFill>
                  <a:schemeClr val="bg1"/>
                </a:solidFill>
                <a:latin typeface="TT Jenevers" panose="02000505070000020003" pitchFamily="2" charset="-52"/>
                <a:cs typeface="Arial" panose="020B0604020202020204" pitchFamily="34" charset="0"/>
              </a:rPr>
              <a:t>о противодействии коррупции и основные направления профилактики                                   коррупционных правонарушений»</a:t>
            </a:r>
          </a:p>
          <a:p>
            <a:pPr lvl="0" algn="r">
              <a:defRPr/>
            </a:pPr>
            <a:endParaRPr lang="ru-RU" sz="1400" dirty="0" smtClean="0">
              <a:solidFill>
                <a:schemeClr val="bg1"/>
              </a:solidFill>
              <a:latin typeface="TT Jenevers" panose="02000505070000020003" pitchFamily="2" charset="-52"/>
              <a:cs typeface="Arial" panose="020B0604020202020204" pitchFamily="34" charset="0"/>
            </a:endParaRPr>
          </a:p>
          <a:p>
            <a:pPr lvl="0" algn="r">
              <a:defRPr/>
            </a:pPr>
            <a:r>
              <a:rPr lang="ru-RU" dirty="0" smtClean="0">
                <a:solidFill>
                  <a:schemeClr val="bg1"/>
                </a:solidFill>
                <a:latin typeface="TT Jenevers" panose="02000505070000020003" pitchFamily="2" charset="-52"/>
                <a:cs typeface="Arial" panose="020B0604020202020204" pitchFamily="34" charset="0"/>
              </a:rPr>
              <a:t>27</a:t>
            </a:r>
            <a:r>
              <a:rPr lang="en-US" dirty="0" smtClean="0">
                <a:solidFill>
                  <a:schemeClr val="bg1"/>
                </a:solidFill>
                <a:latin typeface="TT Jenevers" panose="02000505070000020003" pitchFamily="2" charset="-52"/>
                <a:cs typeface="Arial" panose="020B0604020202020204" pitchFamily="34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TT Jenevers" panose="02000505070000020003" pitchFamily="2" charset="-52"/>
                <a:cs typeface="Arial" panose="020B0604020202020204" pitchFamily="34" charset="0"/>
              </a:rPr>
              <a:t>10</a:t>
            </a:r>
            <a:r>
              <a:rPr lang="en-US" dirty="0" smtClean="0">
                <a:solidFill>
                  <a:schemeClr val="bg1"/>
                </a:solidFill>
                <a:latin typeface="TT Jenevers" panose="02000505070000020003" pitchFamily="2" charset="-52"/>
                <a:cs typeface="Arial" panose="020B0604020202020204" pitchFamily="34" charset="0"/>
              </a:rPr>
              <a:t>.202</a:t>
            </a:r>
            <a:r>
              <a:rPr lang="ru-RU" dirty="0" smtClean="0">
                <a:solidFill>
                  <a:schemeClr val="bg1"/>
                </a:solidFill>
                <a:latin typeface="TT Jenevers" panose="02000505070000020003" pitchFamily="2" charset="-52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TT Jenevers" panose="02000505070000020003" pitchFamily="2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2"/>
          <p:cNvSpPr txBox="1">
            <a:spLocks noChangeArrowheads="1"/>
          </p:cNvSpPr>
          <p:nvPr/>
        </p:nvSpPr>
        <p:spPr bwMode="auto">
          <a:xfrm>
            <a:off x="658813" y="398463"/>
            <a:ext cx="11450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деятельности ФОИВ по минимизации коррупционных рисков</a:t>
            </a:r>
          </a:p>
        </p:txBody>
      </p:sp>
      <p:grpSp>
        <p:nvGrpSpPr>
          <p:cNvPr id="31747" name="Группа 22"/>
          <p:cNvGrpSpPr>
            <a:grpSpLocks/>
          </p:cNvGrpSpPr>
          <p:nvPr/>
        </p:nvGrpSpPr>
        <p:grpSpPr bwMode="auto">
          <a:xfrm rot="-5400000">
            <a:off x="1446213" y="-1858963"/>
            <a:ext cx="271462" cy="3163888"/>
            <a:chOff x="1163899" y="2354595"/>
            <a:chExt cx="271870" cy="316409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3121129-1D5E-DE40-935C-767A2C4A643B}"/>
                </a:ext>
              </a:extLst>
            </p:cNvPr>
            <p:cNvSpPr/>
            <p:nvPr/>
          </p:nvSpPr>
          <p:spPr>
            <a:xfrm>
              <a:off x="1184567" y="2354594"/>
              <a:ext cx="271871" cy="215914"/>
            </a:xfrm>
            <a:prstGeom prst="rect">
              <a:avLst/>
            </a:prstGeom>
            <a:solidFill>
              <a:srgbClr val="21EC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solidFill>
                    <a:srgbClr val="FFFFFF"/>
                  </a:solidFill>
                  <a:ea typeface="Calibri"/>
                  <a:cs typeface="Times New Roman"/>
                </a:rPr>
                <a:t> </a:t>
              </a: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solidFill>
                    <a:srgbClr val="FFFFFF"/>
                  </a:solidFill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7D7445B-3450-7D4B-9A76-52CD4FF538EC}"/>
                </a:ext>
              </a:extLst>
            </p:cNvPr>
            <p:cNvSpPr/>
            <p:nvPr/>
          </p:nvSpPr>
          <p:spPr>
            <a:xfrm>
              <a:off x="1163899" y="2722919"/>
              <a:ext cx="271870" cy="215914"/>
            </a:xfrm>
            <a:prstGeom prst="rect">
              <a:avLst/>
            </a:prstGeom>
            <a:solidFill>
              <a:srgbClr val="FF004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584C360A-6C2D-8D41-8EB6-EA30ADDC367A}"/>
                </a:ext>
              </a:extLst>
            </p:cNvPr>
            <p:cNvSpPr/>
            <p:nvPr/>
          </p:nvSpPr>
          <p:spPr>
            <a:xfrm>
              <a:off x="1163899" y="5302773"/>
              <a:ext cx="271870" cy="215914"/>
            </a:xfrm>
            <a:prstGeom prst="rect">
              <a:avLst/>
            </a:prstGeom>
            <a:solidFill>
              <a:srgbClr val="FFC09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8A90B997-A561-024C-9904-2483A5E349F1}"/>
                </a:ext>
              </a:extLst>
            </p:cNvPr>
            <p:cNvSpPr/>
            <p:nvPr/>
          </p:nvSpPr>
          <p:spPr>
            <a:xfrm>
              <a:off x="1163899" y="4566126"/>
              <a:ext cx="271870" cy="215914"/>
            </a:xfrm>
            <a:prstGeom prst="rect">
              <a:avLst/>
            </a:prstGeom>
            <a:solidFill>
              <a:srgbClr val="3347F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7C7D68E-1D8E-A949-ADF9-304A964B1294}"/>
                </a:ext>
              </a:extLst>
            </p:cNvPr>
            <p:cNvSpPr/>
            <p:nvPr/>
          </p:nvSpPr>
          <p:spPr>
            <a:xfrm>
              <a:off x="1163899" y="4934449"/>
              <a:ext cx="271870" cy="215914"/>
            </a:xfrm>
            <a:prstGeom prst="rect">
              <a:avLst/>
            </a:prstGeom>
            <a:solidFill>
              <a:srgbClr val="9D82E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7741B899-645E-3C42-9F47-DE502CAF5027}"/>
                </a:ext>
              </a:extLst>
            </p:cNvPr>
            <p:cNvSpPr/>
            <p:nvPr/>
          </p:nvSpPr>
          <p:spPr>
            <a:xfrm>
              <a:off x="1163899" y="3091242"/>
              <a:ext cx="271870" cy="215914"/>
            </a:xfrm>
            <a:prstGeom prst="rect">
              <a:avLst/>
            </a:prstGeom>
            <a:solidFill>
              <a:srgbClr val="04092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11C7D55-8B47-4F42-A372-5E241AAB70C8}"/>
                </a:ext>
              </a:extLst>
            </p:cNvPr>
            <p:cNvSpPr/>
            <p:nvPr/>
          </p:nvSpPr>
          <p:spPr>
            <a:xfrm>
              <a:off x="1163899" y="3459566"/>
              <a:ext cx="271870" cy="215914"/>
            </a:xfrm>
            <a:prstGeom prst="rect">
              <a:avLst/>
            </a:prstGeom>
            <a:solidFill>
              <a:srgbClr val="243057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E167E5BB-E2D9-C245-9217-5AC8F12D3340}"/>
                </a:ext>
              </a:extLst>
            </p:cNvPr>
            <p:cNvSpPr/>
            <p:nvPr/>
          </p:nvSpPr>
          <p:spPr>
            <a:xfrm>
              <a:off x="1163899" y="3827890"/>
              <a:ext cx="271870" cy="217502"/>
            </a:xfrm>
            <a:prstGeom prst="rect">
              <a:avLst/>
            </a:prstGeom>
            <a:solidFill>
              <a:srgbClr val="8B91A9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496592E-4967-0B46-9ABF-95E242133287}"/>
                </a:ext>
              </a:extLst>
            </p:cNvPr>
            <p:cNvSpPr/>
            <p:nvPr/>
          </p:nvSpPr>
          <p:spPr>
            <a:xfrm>
              <a:off x="1163899" y="4197802"/>
              <a:ext cx="271870" cy="215914"/>
            </a:xfrm>
            <a:prstGeom prst="rect">
              <a:avLst/>
            </a:prstGeom>
            <a:solidFill>
              <a:srgbClr val="F1F5F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1748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74100" y="62484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95AE2D-D0F9-4B6F-A2AB-6CC1FEDE1092}" type="slidenum">
              <a:rPr lang="ru-RU" altLang="ru-RU" smtClean="0">
                <a:solidFill>
                  <a:srgbClr val="8B91A9"/>
                </a:solidFill>
                <a:latin typeface="PT_Russia Text" panose="02000503000000020004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dirty="0" smtClean="0">
              <a:solidFill>
                <a:srgbClr val="8B91A9"/>
              </a:solidFill>
              <a:latin typeface="PT_Russia Text" panose="02000503000000020004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3309938" y="3406775"/>
            <a:ext cx="23701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400" dirty="0"/>
              <a:t>Национальная стратегия противодействия коррупции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2328863" y="3419475"/>
            <a:ext cx="15589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200" b="1" dirty="0">
                <a:solidFill>
                  <a:srgbClr val="E2AC00"/>
                </a:solidFill>
              </a:rPr>
              <a:t>13.04.2010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9451975" y="3292475"/>
            <a:ext cx="13081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200" b="1" dirty="0">
                <a:solidFill>
                  <a:schemeClr val="accent1"/>
                </a:solidFill>
              </a:rPr>
              <a:t>02.07.2021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10364788" y="2847975"/>
            <a:ext cx="1385887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400" dirty="0"/>
              <a:t>Стратегия национальной безопасности Российской Федерации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3270250" y="4086225"/>
            <a:ext cx="8270875" cy="841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3273425" y="3570288"/>
            <a:ext cx="0" cy="5953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630363" y="5829300"/>
            <a:ext cx="9799637" cy="306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Планы </a:t>
            </a:r>
            <a:r>
              <a:rPr lang="ru-RU" dirty="0">
                <a:solidFill>
                  <a:schemeClr val="tx1"/>
                </a:solidFill>
              </a:rPr>
              <a:t>по противодействию коррупции ФОИВ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1630363" y="4165600"/>
            <a:ext cx="10015537" cy="0"/>
          </a:xfrm>
          <a:prstGeom prst="line">
            <a:avLst/>
          </a:prstGeom>
          <a:ln w="28575">
            <a:solidFill>
              <a:srgbClr val="FF00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8" name="Группа 2"/>
          <p:cNvGrpSpPr>
            <a:grpSpLocks/>
          </p:cNvGrpSpPr>
          <p:nvPr/>
        </p:nvGrpSpPr>
        <p:grpSpPr bwMode="auto">
          <a:xfrm>
            <a:off x="585788" y="4181475"/>
            <a:ext cx="1741487" cy="1389063"/>
            <a:chOff x="585788" y="4522882"/>
            <a:chExt cx="1741776" cy="104743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698519" y="4665334"/>
              <a:ext cx="1270211" cy="277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200" b="1" dirty="0">
                  <a:solidFill>
                    <a:schemeClr val="accent2"/>
                  </a:solidFill>
                </a:rPr>
                <a:t>31.07.2008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585788" y="4862850"/>
              <a:ext cx="1741776" cy="707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Национальный план противодействия коррупции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(утв. Президентом РФ от 31.07.2008 N Пр-1568)</a:t>
              </a: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1640063" y="4522882"/>
              <a:ext cx="0" cy="307647"/>
            </a:xfrm>
            <a:prstGeom prst="line">
              <a:avLst/>
            </a:prstGeom>
            <a:ln w="19050">
              <a:solidFill>
                <a:srgbClr val="FF004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Прямоугольник 102"/>
          <p:cNvSpPr/>
          <p:nvPr/>
        </p:nvSpPr>
        <p:spPr>
          <a:xfrm>
            <a:off x="10364788" y="4181475"/>
            <a:ext cx="1176337" cy="69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V="1">
            <a:off x="10366375" y="3495675"/>
            <a:ext cx="0" cy="720725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6804025" y="2773363"/>
            <a:ext cx="0" cy="13081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5864225" y="2644775"/>
            <a:ext cx="15589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200" b="1" dirty="0">
                <a:solidFill>
                  <a:srgbClr val="E2AC00"/>
                </a:solidFill>
              </a:rPr>
              <a:t>02.09.2014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6832600" y="2541588"/>
            <a:ext cx="2682875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200" dirty="0"/>
              <a:t>Минтруд России наделен функциями по разработке и организации внедрения и консультативно-методическому обеспечению мер, направленных на предупреждение коррупции в организациях, по контролю за выполнением этих мер</a:t>
            </a:r>
          </a:p>
        </p:txBody>
      </p:sp>
      <p:grpSp>
        <p:nvGrpSpPr>
          <p:cNvPr id="31764" name="Группа 9"/>
          <p:cNvGrpSpPr>
            <a:grpSpLocks/>
          </p:cNvGrpSpPr>
          <p:nvPr/>
        </p:nvGrpSpPr>
        <p:grpSpPr bwMode="auto">
          <a:xfrm>
            <a:off x="10366375" y="4181475"/>
            <a:ext cx="1743075" cy="1158875"/>
            <a:chOff x="10367097" y="4522878"/>
            <a:chExt cx="1741776" cy="87375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10479726" y="4665313"/>
              <a:ext cx="1270639" cy="2776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200" b="1" dirty="0">
                  <a:solidFill>
                    <a:schemeClr val="accent2"/>
                  </a:solidFill>
                </a:rPr>
                <a:t>16.08.2021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10367097" y="4862806"/>
              <a:ext cx="1741776" cy="533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Национальный план противодействия коррупции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 </a:t>
              </a:r>
              <a:r>
                <a:rPr lang="ru-RU" sz="1000" b="1" dirty="0"/>
                <a:t>2021–2024</a:t>
              </a:r>
              <a:r>
                <a:rPr lang="ru-RU" sz="1000" dirty="0"/>
                <a:t> годы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(Указ Президента РФ № 478)</a:t>
              </a:r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11421998" y="4522878"/>
              <a:ext cx="0" cy="307611"/>
            </a:xfrm>
            <a:prstGeom prst="line">
              <a:avLst/>
            </a:prstGeom>
            <a:ln w="19050">
              <a:solidFill>
                <a:srgbClr val="FF004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5" name="Группа 8"/>
          <p:cNvGrpSpPr>
            <a:grpSpLocks/>
          </p:cNvGrpSpPr>
          <p:nvPr/>
        </p:nvGrpSpPr>
        <p:grpSpPr bwMode="auto">
          <a:xfrm>
            <a:off x="8737600" y="4181475"/>
            <a:ext cx="1741488" cy="1158875"/>
            <a:chOff x="8737650" y="4522878"/>
            <a:chExt cx="1741776" cy="87375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8850382" y="4665313"/>
              <a:ext cx="1270210" cy="2776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200" b="1" dirty="0">
                  <a:solidFill>
                    <a:schemeClr val="accent2"/>
                  </a:solidFill>
                </a:rPr>
                <a:t>29.06.2018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8737650" y="4862806"/>
              <a:ext cx="1741776" cy="533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Национальный план противодействия коррупции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 </a:t>
              </a:r>
              <a:r>
                <a:rPr lang="ru-RU" sz="1000" b="1" dirty="0"/>
                <a:t>2018–2020</a:t>
              </a:r>
              <a:r>
                <a:rPr lang="ru-RU" sz="1000" dirty="0"/>
                <a:t> годы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(Указ Президента РФ № 378)</a:t>
              </a: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9791924" y="4522878"/>
              <a:ext cx="0" cy="307611"/>
            </a:xfrm>
            <a:prstGeom prst="line">
              <a:avLst/>
            </a:prstGeom>
            <a:ln w="19050">
              <a:solidFill>
                <a:srgbClr val="FF004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6" name="Группа 7"/>
          <p:cNvGrpSpPr>
            <a:grpSpLocks/>
          </p:cNvGrpSpPr>
          <p:nvPr/>
        </p:nvGrpSpPr>
        <p:grpSpPr bwMode="auto">
          <a:xfrm>
            <a:off x="7107238" y="4165600"/>
            <a:ext cx="1741487" cy="1173163"/>
            <a:chOff x="7104493" y="4511634"/>
            <a:chExt cx="1741776" cy="88392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7217224" y="4665933"/>
              <a:ext cx="1270211" cy="2763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200" b="1" dirty="0">
                  <a:solidFill>
                    <a:schemeClr val="accent2"/>
                  </a:solidFill>
                </a:rPr>
                <a:t>01.04.2016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7104493" y="4862095"/>
              <a:ext cx="1741776" cy="5334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Национальный план противодействия коррупции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 </a:t>
              </a:r>
              <a:r>
                <a:rPr lang="ru-RU" sz="1000" b="1" dirty="0"/>
                <a:t>2016–2017</a:t>
              </a:r>
              <a:r>
                <a:rPr lang="ru-RU" sz="1000" dirty="0"/>
                <a:t> годы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(Указ Президента РФ № 147)</a:t>
              </a: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8158768" y="4511634"/>
              <a:ext cx="0" cy="318165"/>
            </a:xfrm>
            <a:prstGeom prst="line">
              <a:avLst/>
            </a:prstGeom>
            <a:ln w="19050">
              <a:solidFill>
                <a:srgbClr val="FF004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7" name="Группа 5"/>
          <p:cNvGrpSpPr>
            <a:grpSpLocks/>
          </p:cNvGrpSpPr>
          <p:nvPr/>
        </p:nvGrpSpPr>
        <p:grpSpPr bwMode="auto">
          <a:xfrm>
            <a:off x="5476875" y="4181475"/>
            <a:ext cx="1741488" cy="1158875"/>
            <a:chOff x="5420737" y="4522878"/>
            <a:chExt cx="1741776" cy="87375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5533469" y="4665313"/>
              <a:ext cx="1270210" cy="2776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200" b="1" dirty="0">
                  <a:solidFill>
                    <a:schemeClr val="accent2"/>
                  </a:solidFill>
                </a:rPr>
                <a:t>11.04.2014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5420737" y="4862806"/>
              <a:ext cx="1741776" cy="533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Национальный план противодействия коррупции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 </a:t>
              </a:r>
              <a:r>
                <a:rPr lang="ru-RU" sz="1000" b="1" dirty="0"/>
                <a:t>2014–2015</a:t>
              </a:r>
              <a:r>
                <a:rPr lang="ru-RU" sz="1000" dirty="0"/>
                <a:t> годы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(Указ Президента РФ № 226)</a:t>
              </a:r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6475011" y="4522878"/>
              <a:ext cx="0" cy="307611"/>
            </a:xfrm>
            <a:prstGeom prst="line">
              <a:avLst/>
            </a:prstGeom>
            <a:ln w="19050">
              <a:solidFill>
                <a:srgbClr val="FF004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8" name="Группа 4"/>
          <p:cNvGrpSpPr>
            <a:grpSpLocks/>
          </p:cNvGrpSpPr>
          <p:nvPr/>
        </p:nvGrpSpPr>
        <p:grpSpPr bwMode="auto">
          <a:xfrm>
            <a:off x="3846513" y="4181475"/>
            <a:ext cx="1741487" cy="1158875"/>
            <a:chOff x="3767529" y="4522879"/>
            <a:chExt cx="1741776" cy="87375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3880260" y="4665314"/>
              <a:ext cx="1270211" cy="2776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200" b="1" dirty="0">
                  <a:solidFill>
                    <a:schemeClr val="accent2"/>
                  </a:solidFill>
                </a:rPr>
                <a:t>13.03.2012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3767529" y="4862807"/>
              <a:ext cx="1741776" cy="533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Национальный план противодействия коррупции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 </a:t>
              </a:r>
              <a:r>
                <a:rPr lang="ru-RU" sz="1000" b="1" dirty="0"/>
                <a:t>2012–2013 </a:t>
              </a:r>
              <a:r>
                <a:rPr lang="ru-RU" sz="1000" dirty="0"/>
                <a:t>годы 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(Указ Президента РФ № 297)</a:t>
              </a: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4821804" y="4522879"/>
              <a:ext cx="0" cy="307611"/>
            </a:xfrm>
            <a:prstGeom prst="line">
              <a:avLst/>
            </a:prstGeom>
            <a:ln w="19050">
              <a:solidFill>
                <a:srgbClr val="FF004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9" name="Группа 3"/>
          <p:cNvGrpSpPr>
            <a:grpSpLocks/>
          </p:cNvGrpSpPr>
          <p:nvPr/>
        </p:nvGrpSpPr>
        <p:grpSpPr bwMode="auto">
          <a:xfrm>
            <a:off x="2216150" y="4181475"/>
            <a:ext cx="1741488" cy="1158875"/>
            <a:chOff x="2159988" y="4522881"/>
            <a:chExt cx="1741776" cy="873757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2272720" y="4665316"/>
              <a:ext cx="1270210" cy="277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200" b="1" dirty="0">
                  <a:solidFill>
                    <a:schemeClr val="accent2"/>
                  </a:solidFill>
                </a:rPr>
                <a:t>13.04.2010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041708A-3E13-CDA0-C524-92251208D050}"/>
                </a:ext>
              </a:extLst>
            </p:cNvPr>
            <p:cNvSpPr txBox="1"/>
            <p:nvPr/>
          </p:nvSpPr>
          <p:spPr>
            <a:xfrm>
              <a:off x="2159988" y="4862808"/>
              <a:ext cx="1741776" cy="5338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Национальный план противодействия коррупции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на </a:t>
              </a:r>
              <a:r>
                <a:rPr lang="ru-RU" sz="1000" b="1" dirty="0"/>
                <a:t>2010–2011</a:t>
              </a:r>
              <a:r>
                <a:rPr lang="ru-RU" sz="1000" dirty="0"/>
                <a:t> годы</a:t>
              </a:r>
            </a:p>
            <a:p>
              <a:pPr>
                <a:buClr>
                  <a:schemeClr val="accent4"/>
                </a:buClr>
                <a:defRPr/>
              </a:pPr>
              <a:r>
                <a:rPr lang="ru-RU" sz="1000" dirty="0"/>
                <a:t>(Указ Президента РФ № 460)</a:t>
              </a: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214262" y="4522881"/>
              <a:ext cx="0" cy="307611"/>
            </a:xfrm>
            <a:prstGeom prst="line">
              <a:avLst/>
            </a:prstGeom>
            <a:ln w="19050">
              <a:solidFill>
                <a:srgbClr val="FF004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Прямая соединительная линия 104"/>
          <p:cNvCxnSpPr/>
          <p:nvPr/>
        </p:nvCxnSpPr>
        <p:spPr>
          <a:xfrm>
            <a:off x="1843088" y="1958975"/>
            <a:ext cx="0" cy="2222500"/>
          </a:xfrm>
          <a:prstGeom prst="line">
            <a:avLst/>
          </a:prstGeom>
          <a:ln w="19050">
            <a:solidFill>
              <a:srgbClr val="FF004C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892175" y="1803400"/>
            <a:ext cx="12715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200" b="1" dirty="0">
                <a:solidFill>
                  <a:schemeClr val="accent2"/>
                </a:solidFill>
              </a:rPr>
              <a:t>25.12.2008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1870075" y="1633538"/>
            <a:ext cx="2717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400" dirty="0"/>
              <a:t>Федеральный закон № 273-ФЗ «О противодействии коррупции»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1870075" y="2130425"/>
            <a:ext cx="3798888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400" dirty="0"/>
              <a:t>Федеральный закон от 27.07.2004 г. № 79-ФЗ</a:t>
            </a:r>
          </a:p>
          <a:p>
            <a:pPr>
              <a:buClr>
                <a:schemeClr val="accent4"/>
              </a:buClr>
              <a:defRPr/>
            </a:pPr>
            <a:r>
              <a:rPr lang="ru-RU" sz="1400" dirty="0"/>
              <a:t>«О государственной гражданской службе Российской Федерации» (с изменениями)</a:t>
            </a:r>
          </a:p>
        </p:txBody>
      </p:sp>
      <p:sp>
        <p:nvSpPr>
          <p:cNvPr id="117" name="Дуга 116"/>
          <p:cNvSpPr/>
          <p:nvPr/>
        </p:nvSpPr>
        <p:spPr>
          <a:xfrm rot="13117489">
            <a:off x="798513" y="1073150"/>
            <a:ext cx="776287" cy="995363"/>
          </a:xfrm>
          <a:prstGeom prst="arc">
            <a:avLst/>
          </a:prstGeom>
          <a:ln w="15875">
            <a:solidFill>
              <a:srgbClr val="04092A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8" name="Дуга 117"/>
          <p:cNvSpPr/>
          <p:nvPr/>
        </p:nvSpPr>
        <p:spPr>
          <a:xfrm rot="11127917">
            <a:off x="9694863" y="1169988"/>
            <a:ext cx="1519237" cy="1944687"/>
          </a:xfrm>
          <a:prstGeom prst="arc">
            <a:avLst/>
          </a:prstGeom>
          <a:ln w="15875">
            <a:solidFill>
              <a:srgbClr val="04092A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76" name="Заголовок 2"/>
          <p:cNvSpPr txBox="1">
            <a:spLocks/>
          </p:cNvSpPr>
          <p:nvPr/>
        </p:nvSpPr>
        <p:spPr bwMode="auto">
          <a:xfrm>
            <a:off x="892175" y="904875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Одним из основных принципов противодействия коррупции определена приоритетность мер по ее профилактике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77" name="Заголовок 2"/>
          <p:cNvSpPr txBox="1">
            <a:spLocks/>
          </p:cNvSpPr>
          <p:nvPr/>
        </p:nvSpPr>
        <p:spPr bwMode="auto">
          <a:xfrm>
            <a:off x="8312150" y="1201738"/>
            <a:ext cx="35877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Усиление борьбы</a:t>
            </a:r>
          </a:p>
          <a:p>
            <a:pPr eaLnBrk="1" hangingPunct="1"/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коррупцией направлено </a:t>
            </a:r>
          </a:p>
          <a:p>
            <a:pPr eaLnBrk="1" hangingPunct="1"/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обеспечение государственной и общественной безопасности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Дуга 122"/>
          <p:cNvSpPr/>
          <p:nvPr/>
        </p:nvSpPr>
        <p:spPr>
          <a:xfrm rot="10800000">
            <a:off x="963613" y="4716463"/>
            <a:ext cx="1171575" cy="1262062"/>
          </a:xfrm>
          <a:prstGeom prst="arc">
            <a:avLst/>
          </a:prstGeom>
          <a:ln w="15875">
            <a:solidFill>
              <a:srgbClr val="FF004C"/>
            </a:solidFill>
            <a:prstDash val="lg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630363" y="5414963"/>
            <a:ext cx="9799637" cy="279307"/>
          </a:xfrm>
          <a:prstGeom prst="rect">
            <a:avLst/>
          </a:prstGeom>
          <a:noFill/>
          <a:ln>
            <a:solidFill>
              <a:srgbClr val="FF004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350" b="1" dirty="0">
                <a:solidFill>
                  <a:srgbClr val="FF00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о внесении соответствующих изменений в </a:t>
            </a:r>
            <a:r>
              <a:rPr lang="ru-RU" sz="1350" b="1" dirty="0" smtClean="0">
                <a:solidFill>
                  <a:srgbClr val="FF00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  <a:r>
              <a:rPr lang="ru-RU" sz="1350" b="1" dirty="0">
                <a:solidFill>
                  <a:srgbClr val="FF00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коррупции </a:t>
            </a:r>
            <a:r>
              <a:rPr lang="ru-RU" sz="1350" b="1" dirty="0" smtClean="0">
                <a:solidFill>
                  <a:srgbClr val="FF00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endParaRPr lang="ru-RU" sz="1350" b="1" dirty="0">
              <a:solidFill>
                <a:srgbClr val="FF00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430000" y="5295900"/>
            <a:ext cx="0" cy="119063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9782175" y="5295900"/>
            <a:ext cx="0" cy="119063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8161338" y="5295900"/>
            <a:ext cx="0" cy="119063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6526213" y="5295900"/>
            <a:ext cx="0" cy="119063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4903788" y="5295900"/>
            <a:ext cx="0" cy="119063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3270250" y="5295900"/>
            <a:ext cx="0" cy="119063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11430000" y="5700713"/>
            <a:ext cx="0" cy="119062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9782175" y="5700713"/>
            <a:ext cx="0" cy="119062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8161338" y="5700713"/>
            <a:ext cx="0" cy="119062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6526213" y="5700713"/>
            <a:ext cx="0" cy="119062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4903788" y="5700713"/>
            <a:ext cx="0" cy="119062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3270250" y="5700713"/>
            <a:ext cx="0" cy="119062"/>
          </a:xfrm>
          <a:prstGeom prst="line">
            <a:avLst/>
          </a:prstGeom>
          <a:ln>
            <a:solidFill>
              <a:srgbClr val="FF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5815013" y="1958975"/>
            <a:ext cx="0" cy="2222500"/>
          </a:xfrm>
          <a:prstGeom prst="line">
            <a:avLst/>
          </a:prstGeom>
          <a:ln w="19050">
            <a:solidFill>
              <a:srgbClr val="FF004C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4864100" y="1803400"/>
            <a:ext cx="12715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200" b="1" dirty="0">
                <a:solidFill>
                  <a:schemeClr val="accent2"/>
                </a:solidFill>
              </a:rPr>
              <a:t>15.06.2012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041708A-3E13-CDA0-C524-92251208D050}"/>
              </a:ext>
            </a:extLst>
          </p:cNvPr>
          <p:cNvSpPr txBox="1"/>
          <p:nvPr/>
        </p:nvSpPr>
        <p:spPr>
          <a:xfrm>
            <a:off x="5859463" y="1633538"/>
            <a:ext cx="235267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4"/>
              </a:buClr>
              <a:defRPr/>
            </a:pPr>
            <a:r>
              <a:rPr lang="ru-RU" sz="1400" dirty="0"/>
              <a:t>Типовой план противодействия</a:t>
            </a:r>
          </a:p>
          <a:p>
            <a:pPr>
              <a:buClr>
                <a:schemeClr val="accent4"/>
              </a:buClr>
              <a:defRPr/>
            </a:pPr>
            <a:r>
              <a:rPr lang="ru-RU" sz="1400" dirty="0"/>
              <a:t>коррупции ФОИВ</a:t>
            </a:r>
          </a:p>
        </p:txBody>
      </p:sp>
      <p:grpSp>
        <p:nvGrpSpPr>
          <p:cNvPr id="92" name="Группа 91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6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109" name="Прямоугольник 108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142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-328023" y="340361"/>
            <a:ext cx="11745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Необходимость совершенствования мер по предупреждению коррупции</a:t>
            </a: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322640" y="2726143"/>
            <a:ext cx="42604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400" b="1" dirty="0" smtClean="0">
                <a:solidFill>
                  <a:srgbClr val="FF004C"/>
                </a:solidFill>
              </a:rPr>
              <a:t>Нормативно-правовое регулирование </a:t>
            </a:r>
          </a:p>
          <a:p>
            <a:pPr algn="just"/>
            <a:r>
              <a:rPr lang="ru-RU" altLang="ru-RU" sz="2400" b="1" dirty="0">
                <a:solidFill>
                  <a:srgbClr val="FF004C"/>
                </a:solidFill>
              </a:rPr>
              <a:t>и</a:t>
            </a:r>
            <a:r>
              <a:rPr lang="ru-RU" altLang="ru-RU" sz="2400" b="1" dirty="0" smtClean="0">
                <a:solidFill>
                  <a:srgbClr val="FF004C"/>
                </a:solidFill>
              </a:rPr>
              <a:t> методическое обеспечение должно: </a:t>
            </a:r>
            <a:endParaRPr lang="ru-RU" altLang="ru-RU" sz="2400" dirty="0">
              <a:solidFill>
                <a:srgbClr val="FF004C"/>
              </a:solidFill>
            </a:endParaRP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4614241" y="1282638"/>
            <a:ext cx="61531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/>
              <a:t>отвечать современным вызовам и угрозам, порождаемым коррупцией</a:t>
            </a:r>
            <a:endParaRPr lang="ru-RU" altLang="ru-RU" sz="2000" dirty="0"/>
          </a:p>
        </p:txBody>
      </p:sp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5390175" y="2794260"/>
            <a:ext cx="6002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/>
              <a:t>включать оценку деятельности и итоговые показатели результативности </a:t>
            </a:r>
            <a:r>
              <a:rPr lang="ru-RU" altLang="ru-RU" sz="2000" b="1" dirty="0" smtClean="0"/>
              <a:t>деятельности ФОИВ </a:t>
            </a:r>
            <a:r>
              <a:rPr lang="ru-RU" altLang="ru-RU" sz="2000" b="1" dirty="0"/>
              <a:t>по минимизации коррупционных рисков</a:t>
            </a:r>
            <a:endParaRPr lang="ru-RU" altLang="ru-RU" sz="20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5049669" y="4494760"/>
            <a:ext cx="61939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/>
              <a:t>предусматривать использование современных инструментов для выявления коррупционных рисков, в том числе на основе внедрения цифровых технологий</a:t>
            </a:r>
            <a:endParaRPr lang="ru-RU" altLang="ru-RU" sz="2000" dirty="0"/>
          </a:p>
        </p:txBody>
      </p:sp>
      <p:sp>
        <p:nvSpPr>
          <p:cNvPr id="19" name="Дуга 18"/>
          <p:cNvSpPr/>
          <p:nvPr/>
        </p:nvSpPr>
        <p:spPr>
          <a:xfrm rot="2438211">
            <a:off x="-730590" y="916021"/>
            <a:ext cx="5645462" cy="560301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773716" y="1429848"/>
            <a:ext cx="435428" cy="41346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614241" y="3035909"/>
            <a:ext cx="435428" cy="41346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991430" y="5203085"/>
            <a:ext cx="435428" cy="41346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Group 23463"/>
          <p:cNvGrpSpPr/>
          <p:nvPr/>
        </p:nvGrpSpPr>
        <p:grpSpPr>
          <a:xfrm>
            <a:off x="1524828" y="1592483"/>
            <a:ext cx="885863" cy="1010430"/>
            <a:chOff x="0" y="0"/>
            <a:chExt cx="646212" cy="666849"/>
          </a:xfrm>
        </p:grpSpPr>
        <p:sp>
          <p:nvSpPr>
            <p:cNvPr id="21" name="Shape 3734"/>
            <p:cNvSpPr/>
            <p:nvPr/>
          </p:nvSpPr>
          <p:spPr>
            <a:xfrm>
              <a:off x="158693" y="402977"/>
              <a:ext cx="147256" cy="35852"/>
            </a:xfrm>
            <a:custGeom>
              <a:avLst/>
              <a:gdLst/>
              <a:ahLst/>
              <a:cxnLst/>
              <a:rect l="0" t="0" r="0" b="0"/>
              <a:pathLst>
                <a:path w="147256" h="35852">
                  <a:moveTo>
                    <a:pt x="17156" y="0"/>
                  </a:moveTo>
                  <a:cubicBezTo>
                    <a:pt x="17156" y="0"/>
                    <a:pt x="17156" y="0"/>
                    <a:pt x="118663" y="0"/>
                  </a:cubicBezTo>
                  <a:cubicBezTo>
                    <a:pt x="118663" y="0"/>
                    <a:pt x="118663" y="0"/>
                    <a:pt x="147256" y="35852"/>
                  </a:cubicBezTo>
                  <a:cubicBezTo>
                    <a:pt x="147256" y="35852"/>
                    <a:pt x="147256" y="35852"/>
                    <a:pt x="17156" y="35852"/>
                  </a:cubicBezTo>
                  <a:cubicBezTo>
                    <a:pt x="7148" y="35852"/>
                    <a:pt x="0" y="27248"/>
                    <a:pt x="0" y="18644"/>
                  </a:cubicBezTo>
                  <a:cubicBezTo>
                    <a:pt x="0" y="8605"/>
                    <a:pt x="7148" y="0"/>
                    <a:pt x="171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8B91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3735"/>
            <p:cNvSpPr/>
            <p:nvPr/>
          </p:nvSpPr>
          <p:spPr>
            <a:xfrm>
              <a:off x="305950" y="301158"/>
              <a:ext cx="340262" cy="225151"/>
            </a:xfrm>
            <a:custGeom>
              <a:avLst/>
              <a:gdLst/>
              <a:ahLst/>
              <a:cxnLst/>
              <a:rect l="0" t="0" r="0" b="0"/>
              <a:pathLst>
                <a:path w="340262" h="225151">
                  <a:moveTo>
                    <a:pt x="340262" y="0"/>
                  </a:moveTo>
                  <a:lnTo>
                    <a:pt x="115804" y="225151"/>
                  </a:lnTo>
                  <a:cubicBezTo>
                    <a:pt x="115804" y="225151"/>
                    <a:pt x="115804" y="225151"/>
                    <a:pt x="0" y="70270"/>
                  </a:cubicBezTo>
                  <a:cubicBezTo>
                    <a:pt x="0" y="70270"/>
                    <a:pt x="0" y="70270"/>
                    <a:pt x="114374" y="150579"/>
                  </a:cubicBezTo>
                  <a:cubicBezTo>
                    <a:pt x="114374" y="150579"/>
                    <a:pt x="114374" y="150579"/>
                    <a:pt x="34026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8B91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3736"/>
            <p:cNvSpPr/>
            <p:nvPr/>
          </p:nvSpPr>
          <p:spPr>
            <a:xfrm>
              <a:off x="158693" y="296855"/>
              <a:ext cx="303090" cy="34418"/>
            </a:xfrm>
            <a:custGeom>
              <a:avLst/>
              <a:gdLst/>
              <a:ahLst/>
              <a:cxnLst/>
              <a:rect l="0" t="0" r="0" b="0"/>
              <a:pathLst>
                <a:path w="303090" h="34418">
                  <a:moveTo>
                    <a:pt x="17156" y="0"/>
                  </a:moveTo>
                  <a:cubicBezTo>
                    <a:pt x="17156" y="0"/>
                    <a:pt x="17156" y="0"/>
                    <a:pt x="285935" y="0"/>
                  </a:cubicBezTo>
                  <a:cubicBezTo>
                    <a:pt x="294512" y="0"/>
                    <a:pt x="303090" y="7170"/>
                    <a:pt x="303090" y="17210"/>
                  </a:cubicBezTo>
                  <a:cubicBezTo>
                    <a:pt x="303090" y="27248"/>
                    <a:pt x="294512" y="34418"/>
                    <a:pt x="285935" y="34418"/>
                  </a:cubicBezTo>
                  <a:cubicBezTo>
                    <a:pt x="285935" y="34418"/>
                    <a:pt x="285935" y="34418"/>
                    <a:pt x="17156" y="34418"/>
                  </a:cubicBezTo>
                  <a:cubicBezTo>
                    <a:pt x="7148" y="34418"/>
                    <a:pt x="0" y="27248"/>
                    <a:pt x="0" y="17210"/>
                  </a:cubicBezTo>
                  <a:cubicBezTo>
                    <a:pt x="0" y="7170"/>
                    <a:pt x="7148" y="0"/>
                    <a:pt x="171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8B91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3737"/>
            <p:cNvSpPr/>
            <p:nvPr/>
          </p:nvSpPr>
          <p:spPr>
            <a:xfrm>
              <a:off x="158693" y="189299"/>
              <a:ext cx="303090" cy="35852"/>
            </a:xfrm>
            <a:custGeom>
              <a:avLst/>
              <a:gdLst/>
              <a:ahLst/>
              <a:cxnLst/>
              <a:rect l="0" t="0" r="0" b="0"/>
              <a:pathLst>
                <a:path w="303090" h="35852">
                  <a:moveTo>
                    <a:pt x="17156" y="0"/>
                  </a:moveTo>
                  <a:cubicBezTo>
                    <a:pt x="17156" y="0"/>
                    <a:pt x="17156" y="0"/>
                    <a:pt x="285935" y="0"/>
                  </a:cubicBezTo>
                  <a:cubicBezTo>
                    <a:pt x="294512" y="0"/>
                    <a:pt x="303090" y="8605"/>
                    <a:pt x="303090" y="18643"/>
                  </a:cubicBezTo>
                  <a:cubicBezTo>
                    <a:pt x="303090" y="28682"/>
                    <a:pt x="294512" y="35852"/>
                    <a:pt x="285935" y="35852"/>
                  </a:cubicBezTo>
                  <a:cubicBezTo>
                    <a:pt x="285935" y="35852"/>
                    <a:pt x="285935" y="35852"/>
                    <a:pt x="17156" y="35852"/>
                  </a:cubicBezTo>
                  <a:cubicBezTo>
                    <a:pt x="7148" y="35852"/>
                    <a:pt x="0" y="28682"/>
                    <a:pt x="0" y="18643"/>
                  </a:cubicBezTo>
                  <a:cubicBezTo>
                    <a:pt x="0" y="8605"/>
                    <a:pt x="7148" y="0"/>
                    <a:pt x="171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8B91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3738"/>
            <p:cNvSpPr/>
            <p:nvPr/>
          </p:nvSpPr>
          <p:spPr>
            <a:xfrm>
              <a:off x="158693" y="83177"/>
              <a:ext cx="303090" cy="35852"/>
            </a:xfrm>
            <a:custGeom>
              <a:avLst/>
              <a:gdLst/>
              <a:ahLst/>
              <a:cxnLst/>
              <a:rect l="0" t="0" r="0" b="0"/>
              <a:pathLst>
                <a:path w="303090" h="35852">
                  <a:moveTo>
                    <a:pt x="17156" y="0"/>
                  </a:moveTo>
                  <a:cubicBezTo>
                    <a:pt x="17156" y="0"/>
                    <a:pt x="17156" y="0"/>
                    <a:pt x="285935" y="0"/>
                  </a:cubicBezTo>
                  <a:cubicBezTo>
                    <a:pt x="294512" y="0"/>
                    <a:pt x="303090" y="8604"/>
                    <a:pt x="303090" y="17209"/>
                  </a:cubicBezTo>
                  <a:cubicBezTo>
                    <a:pt x="303090" y="27247"/>
                    <a:pt x="294512" y="35852"/>
                    <a:pt x="285935" y="35852"/>
                  </a:cubicBezTo>
                  <a:cubicBezTo>
                    <a:pt x="285935" y="35852"/>
                    <a:pt x="285935" y="35852"/>
                    <a:pt x="17156" y="35852"/>
                  </a:cubicBezTo>
                  <a:cubicBezTo>
                    <a:pt x="7148" y="35852"/>
                    <a:pt x="0" y="27247"/>
                    <a:pt x="0" y="17209"/>
                  </a:cubicBezTo>
                  <a:cubicBezTo>
                    <a:pt x="0" y="8604"/>
                    <a:pt x="7148" y="0"/>
                    <a:pt x="171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8B91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3739"/>
            <p:cNvSpPr/>
            <p:nvPr/>
          </p:nvSpPr>
          <p:spPr>
            <a:xfrm>
              <a:off x="0" y="77441"/>
              <a:ext cx="464644" cy="589408"/>
            </a:xfrm>
            <a:custGeom>
              <a:avLst/>
              <a:gdLst/>
              <a:ahLst/>
              <a:cxnLst/>
              <a:rect l="0" t="0" r="0" b="0"/>
              <a:pathLst>
                <a:path w="464644" h="589408">
                  <a:moveTo>
                    <a:pt x="50038" y="0"/>
                  </a:moveTo>
                  <a:cubicBezTo>
                    <a:pt x="50038" y="0"/>
                    <a:pt x="50038" y="0"/>
                    <a:pt x="57187" y="0"/>
                  </a:cubicBezTo>
                  <a:cubicBezTo>
                    <a:pt x="57187" y="0"/>
                    <a:pt x="57187" y="0"/>
                    <a:pt x="57187" y="30116"/>
                  </a:cubicBezTo>
                  <a:cubicBezTo>
                    <a:pt x="57187" y="30116"/>
                    <a:pt x="57187" y="30116"/>
                    <a:pt x="50038" y="30116"/>
                  </a:cubicBezTo>
                  <a:cubicBezTo>
                    <a:pt x="38601" y="30116"/>
                    <a:pt x="30023" y="38720"/>
                    <a:pt x="30023" y="50193"/>
                  </a:cubicBezTo>
                  <a:cubicBezTo>
                    <a:pt x="30023" y="50193"/>
                    <a:pt x="30023" y="50193"/>
                    <a:pt x="30023" y="540649"/>
                  </a:cubicBezTo>
                  <a:cubicBezTo>
                    <a:pt x="30023" y="550687"/>
                    <a:pt x="38601" y="559293"/>
                    <a:pt x="50038" y="559293"/>
                  </a:cubicBezTo>
                  <a:cubicBezTo>
                    <a:pt x="50038" y="559293"/>
                    <a:pt x="50038" y="559293"/>
                    <a:pt x="416034" y="559293"/>
                  </a:cubicBezTo>
                  <a:cubicBezTo>
                    <a:pt x="427472" y="559293"/>
                    <a:pt x="436049" y="550687"/>
                    <a:pt x="436049" y="540649"/>
                  </a:cubicBezTo>
                  <a:lnTo>
                    <a:pt x="436049" y="536346"/>
                  </a:lnTo>
                  <a:cubicBezTo>
                    <a:pt x="436049" y="536346"/>
                    <a:pt x="436049" y="536346"/>
                    <a:pt x="464644" y="536346"/>
                  </a:cubicBezTo>
                  <a:cubicBezTo>
                    <a:pt x="464644" y="536346"/>
                    <a:pt x="464644" y="536346"/>
                    <a:pt x="464644" y="540649"/>
                  </a:cubicBezTo>
                  <a:cubicBezTo>
                    <a:pt x="464644" y="567897"/>
                    <a:pt x="443199" y="589408"/>
                    <a:pt x="416034" y="589408"/>
                  </a:cubicBezTo>
                  <a:cubicBezTo>
                    <a:pt x="416034" y="589408"/>
                    <a:pt x="416034" y="589408"/>
                    <a:pt x="50038" y="589408"/>
                  </a:cubicBezTo>
                  <a:cubicBezTo>
                    <a:pt x="22874" y="589408"/>
                    <a:pt x="0" y="567897"/>
                    <a:pt x="0" y="540649"/>
                  </a:cubicBezTo>
                  <a:cubicBezTo>
                    <a:pt x="0" y="540649"/>
                    <a:pt x="0" y="540649"/>
                    <a:pt x="0" y="50193"/>
                  </a:cubicBezTo>
                  <a:cubicBezTo>
                    <a:pt x="0" y="22945"/>
                    <a:pt x="22874" y="0"/>
                    <a:pt x="500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8B91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3740"/>
            <p:cNvSpPr/>
            <p:nvPr/>
          </p:nvSpPr>
          <p:spPr>
            <a:xfrm>
              <a:off x="78632" y="0"/>
              <a:ext cx="464643" cy="589409"/>
            </a:xfrm>
            <a:custGeom>
              <a:avLst/>
              <a:gdLst/>
              <a:ahLst/>
              <a:cxnLst/>
              <a:rect l="0" t="0" r="0" b="0"/>
              <a:pathLst>
                <a:path w="464643" h="589409">
                  <a:moveTo>
                    <a:pt x="48608" y="0"/>
                  </a:moveTo>
                  <a:cubicBezTo>
                    <a:pt x="48608" y="0"/>
                    <a:pt x="48608" y="0"/>
                    <a:pt x="416034" y="0"/>
                  </a:cubicBezTo>
                  <a:cubicBezTo>
                    <a:pt x="443198" y="0"/>
                    <a:pt x="464643" y="21511"/>
                    <a:pt x="464643" y="48759"/>
                  </a:cubicBezTo>
                  <a:cubicBezTo>
                    <a:pt x="464643" y="48759"/>
                    <a:pt x="464643" y="48759"/>
                    <a:pt x="464643" y="342747"/>
                  </a:cubicBezTo>
                  <a:cubicBezTo>
                    <a:pt x="464643" y="342747"/>
                    <a:pt x="464643" y="342747"/>
                    <a:pt x="434621" y="361389"/>
                  </a:cubicBezTo>
                  <a:cubicBezTo>
                    <a:pt x="434621" y="361389"/>
                    <a:pt x="434621" y="361389"/>
                    <a:pt x="434621" y="48759"/>
                  </a:cubicBezTo>
                  <a:cubicBezTo>
                    <a:pt x="434621" y="38720"/>
                    <a:pt x="426041" y="30116"/>
                    <a:pt x="416034" y="30116"/>
                  </a:cubicBezTo>
                  <a:cubicBezTo>
                    <a:pt x="416034" y="30116"/>
                    <a:pt x="416034" y="30116"/>
                    <a:pt x="48608" y="30116"/>
                  </a:cubicBezTo>
                  <a:cubicBezTo>
                    <a:pt x="38600" y="30116"/>
                    <a:pt x="30023" y="38720"/>
                    <a:pt x="30023" y="48759"/>
                  </a:cubicBezTo>
                  <a:cubicBezTo>
                    <a:pt x="30023" y="48759"/>
                    <a:pt x="30023" y="48759"/>
                    <a:pt x="30023" y="539216"/>
                  </a:cubicBezTo>
                  <a:cubicBezTo>
                    <a:pt x="30023" y="550689"/>
                    <a:pt x="38600" y="559293"/>
                    <a:pt x="48608" y="559293"/>
                  </a:cubicBezTo>
                  <a:cubicBezTo>
                    <a:pt x="48608" y="559293"/>
                    <a:pt x="48608" y="559293"/>
                    <a:pt x="416034" y="559293"/>
                  </a:cubicBezTo>
                  <a:cubicBezTo>
                    <a:pt x="426041" y="559293"/>
                    <a:pt x="434621" y="550689"/>
                    <a:pt x="434621" y="539216"/>
                  </a:cubicBezTo>
                  <a:lnTo>
                    <a:pt x="434621" y="466077"/>
                  </a:lnTo>
                  <a:cubicBezTo>
                    <a:pt x="434621" y="466077"/>
                    <a:pt x="434621" y="466077"/>
                    <a:pt x="464643" y="435962"/>
                  </a:cubicBezTo>
                  <a:cubicBezTo>
                    <a:pt x="464643" y="435962"/>
                    <a:pt x="464643" y="435962"/>
                    <a:pt x="464643" y="539216"/>
                  </a:cubicBezTo>
                  <a:cubicBezTo>
                    <a:pt x="464643" y="566464"/>
                    <a:pt x="443198" y="589409"/>
                    <a:pt x="416034" y="589409"/>
                  </a:cubicBezTo>
                  <a:cubicBezTo>
                    <a:pt x="416034" y="589409"/>
                    <a:pt x="416034" y="589409"/>
                    <a:pt x="48608" y="589409"/>
                  </a:cubicBezTo>
                  <a:cubicBezTo>
                    <a:pt x="21445" y="589409"/>
                    <a:pt x="0" y="566464"/>
                    <a:pt x="0" y="539216"/>
                  </a:cubicBezTo>
                  <a:cubicBezTo>
                    <a:pt x="0" y="539216"/>
                    <a:pt x="0" y="539216"/>
                    <a:pt x="0" y="48759"/>
                  </a:cubicBezTo>
                  <a:cubicBezTo>
                    <a:pt x="0" y="21511"/>
                    <a:pt x="21445" y="0"/>
                    <a:pt x="4860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8B91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42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58813" y="398463"/>
            <a:ext cx="11450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планирования деятельности ФОИВ по противодействию коррупции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58813" y="1738300"/>
            <a:ext cx="2563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/>
              <a:t>в части формирования состава мероприятий</a:t>
            </a:r>
          </a:p>
        </p:txBody>
      </p:sp>
      <p:sp>
        <p:nvSpPr>
          <p:cNvPr id="12" name="TextBox 100"/>
          <p:cNvSpPr txBox="1">
            <a:spLocks noChangeArrowheads="1"/>
          </p:cNvSpPr>
          <p:nvPr/>
        </p:nvSpPr>
        <p:spPr bwMode="auto">
          <a:xfrm>
            <a:off x="700087" y="4491823"/>
            <a:ext cx="3054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/>
              <a:t>в части определения периодов действия ведомственных планов противодействия коррупции</a:t>
            </a:r>
          </a:p>
        </p:txBody>
      </p:sp>
      <p:sp>
        <p:nvSpPr>
          <p:cNvPr id="13" name="TextBox 105"/>
          <p:cNvSpPr txBox="1">
            <a:spLocks noChangeArrowheads="1"/>
          </p:cNvSpPr>
          <p:nvPr/>
        </p:nvSpPr>
        <p:spPr bwMode="auto">
          <a:xfrm>
            <a:off x="700087" y="779145"/>
            <a:ext cx="741696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solidFill>
                  <a:srgbClr val="334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 ФОИВ по противодействию коррупции организационно и методически </a:t>
            </a:r>
            <a:r>
              <a:rPr lang="ru-RU" altLang="ru-RU" b="1" dirty="0" smtClean="0">
                <a:solidFill>
                  <a:srgbClr val="334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мере не </a:t>
            </a:r>
            <a:r>
              <a:rPr lang="ru-RU" altLang="ru-RU" b="1" dirty="0">
                <a:solidFill>
                  <a:srgbClr val="334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</a:t>
            </a:r>
            <a:endParaRPr lang="ru-RU" altLang="ru-RU" dirty="0">
              <a:solidFill>
                <a:srgbClr val="3347F2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7850" y="1730363"/>
            <a:ext cx="736973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7850" y="1966900"/>
            <a:ext cx="158750" cy="0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7850" y="4656348"/>
            <a:ext cx="158750" cy="0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454400" y="1944675"/>
            <a:ext cx="57150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26"/>
          <p:cNvSpPr txBox="1">
            <a:spLocks noChangeArrowheads="1"/>
          </p:cNvSpPr>
          <p:nvPr/>
        </p:nvSpPr>
        <p:spPr bwMode="auto">
          <a:xfrm>
            <a:off x="3715428" y="1662342"/>
            <a:ext cx="5214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altLang="ru-RU" dirty="0" smtClean="0"/>
              <a:t> типового плана противодействия коррупции ФОИВ </a:t>
            </a:r>
          </a:p>
          <a:p>
            <a:r>
              <a:rPr lang="ru-RU" altLang="ru-RU" b="1" dirty="0" smtClean="0"/>
              <a:t>с </a:t>
            </a:r>
            <a:r>
              <a:rPr lang="ru-RU" altLang="ru-RU" b="1" dirty="0"/>
              <a:t>2012 года не </a:t>
            </a:r>
            <a:r>
              <a:rPr lang="ru-RU" altLang="ru-RU" b="1" dirty="0" smtClean="0"/>
              <a:t>пересматривались</a:t>
            </a:r>
            <a:endParaRPr lang="ru-RU" alt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3454399" y="2742361"/>
            <a:ext cx="57150" cy="55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133"/>
          <p:cNvSpPr txBox="1">
            <a:spLocks noChangeArrowheads="1"/>
          </p:cNvSpPr>
          <p:nvPr/>
        </p:nvSpPr>
        <p:spPr bwMode="auto">
          <a:xfrm>
            <a:off x="3713162" y="2528048"/>
            <a:ext cx="6243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/>
              <a:t>Методологическое обеспечение </a:t>
            </a:r>
            <a:r>
              <a:rPr lang="ru-RU" altLang="ru-RU" dirty="0"/>
              <a:t>по вопросам формирования плана по противодействию коррупции ФОИВ  </a:t>
            </a:r>
            <a:r>
              <a:rPr lang="ru-RU" altLang="ru-RU" b="1" dirty="0"/>
              <a:t>отсутствует</a:t>
            </a:r>
          </a:p>
        </p:txBody>
      </p:sp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3713162" y="4504697"/>
            <a:ext cx="762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srgbClr val="FF0000"/>
                </a:solidFill>
              </a:rPr>
              <a:t>Только 11 ФОИВ  </a:t>
            </a:r>
            <a:r>
              <a:rPr lang="ru-RU" altLang="ru-RU" dirty="0"/>
              <a:t>имели ведомственные планы противодействия коррупции с периодами планирования, соответствующими Национальным планам противодействия коррупции (на 2018-2020 годы и на 2021-2024 годы)</a:t>
            </a:r>
          </a:p>
        </p:txBody>
      </p:sp>
      <p:sp>
        <p:nvSpPr>
          <p:cNvPr id="23" name="Овал 22"/>
          <p:cNvSpPr/>
          <p:nvPr/>
        </p:nvSpPr>
        <p:spPr>
          <a:xfrm>
            <a:off x="3454400" y="4648192"/>
            <a:ext cx="57150" cy="55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136"/>
          <p:cNvSpPr txBox="1">
            <a:spLocks noChangeArrowheads="1"/>
          </p:cNvSpPr>
          <p:nvPr/>
        </p:nvSpPr>
        <p:spPr bwMode="auto">
          <a:xfrm>
            <a:off x="7724774" y="3517061"/>
            <a:ext cx="2568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>
                <a:solidFill>
                  <a:srgbClr val="FF004C"/>
                </a:solidFill>
              </a:rPr>
              <a:t>53,6 % мероприятий </a:t>
            </a:r>
            <a:r>
              <a:rPr lang="ru-RU" altLang="ru-RU">
                <a:solidFill>
                  <a:srgbClr val="FF004C"/>
                </a:solidFill>
              </a:rPr>
              <a:t>Нацплана на 2021-2024</a:t>
            </a:r>
          </a:p>
        </p:txBody>
      </p:sp>
      <p:sp>
        <p:nvSpPr>
          <p:cNvPr id="25" name="Овал 24"/>
          <p:cNvSpPr/>
          <p:nvPr/>
        </p:nvSpPr>
        <p:spPr>
          <a:xfrm>
            <a:off x="3454399" y="3323386"/>
            <a:ext cx="57150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12"/>
          <p:cNvSpPr>
            <a:spLocks noChangeArrowheads="1"/>
          </p:cNvSpPr>
          <p:nvPr/>
        </p:nvSpPr>
        <p:spPr bwMode="auto">
          <a:xfrm>
            <a:off x="3713162" y="3174161"/>
            <a:ext cx="7297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>
                <a:solidFill>
                  <a:srgbClr val="FF004C"/>
                </a:solidFill>
              </a:rPr>
              <a:t>Не отражены в ведомственных планах противодействия коррупции</a:t>
            </a:r>
          </a:p>
        </p:txBody>
      </p:sp>
      <p:sp>
        <p:nvSpPr>
          <p:cNvPr id="27" name="Прямоугольник 13"/>
          <p:cNvSpPr>
            <a:spLocks noChangeArrowheads="1"/>
          </p:cNvSpPr>
          <p:nvPr/>
        </p:nvSpPr>
        <p:spPr bwMode="auto">
          <a:xfrm>
            <a:off x="3713162" y="3517061"/>
            <a:ext cx="2560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>
                <a:solidFill>
                  <a:srgbClr val="FF004C"/>
                </a:solidFill>
              </a:rPr>
              <a:t>73,5 % мероприятий</a:t>
            </a:r>
            <a:r>
              <a:rPr lang="ru-RU" altLang="ru-RU" b="1"/>
              <a:t> </a:t>
            </a:r>
            <a:r>
              <a:rPr lang="ru-RU" altLang="ru-RU">
                <a:solidFill>
                  <a:srgbClr val="FF004C"/>
                </a:solidFill>
              </a:rPr>
              <a:t>Нацплана на 2018-2020</a:t>
            </a:r>
          </a:p>
        </p:txBody>
      </p:sp>
      <p:sp>
        <p:nvSpPr>
          <p:cNvPr id="33" name="Дуга 32"/>
          <p:cNvSpPr/>
          <p:nvPr/>
        </p:nvSpPr>
        <p:spPr>
          <a:xfrm rot="10800000">
            <a:off x="7165974" y="3221786"/>
            <a:ext cx="717550" cy="723900"/>
          </a:xfrm>
          <a:prstGeom prst="arc">
            <a:avLst/>
          </a:prstGeom>
          <a:ln w="9525">
            <a:solidFill>
              <a:srgbClr val="04092A"/>
            </a:solidFill>
            <a:prstDash val="lg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Дуга 33"/>
          <p:cNvSpPr/>
          <p:nvPr/>
        </p:nvSpPr>
        <p:spPr>
          <a:xfrm rot="10800000" flipH="1">
            <a:off x="5999162" y="3229723"/>
            <a:ext cx="731837" cy="685800"/>
          </a:xfrm>
          <a:prstGeom prst="arc">
            <a:avLst>
              <a:gd name="adj1" fmla="val 16485658"/>
              <a:gd name="adj2" fmla="val 0"/>
            </a:avLst>
          </a:prstGeom>
          <a:ln w="9525">
            <a:solidFill>
              <a:srgbClr val="04092A"/>
            </a:solidFill>
            <a:prstDash val="lg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778249" y="4177461"/>
            <a:ext cx="2495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799387" y="4177461"/>
            <a:ext cx="2493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290" y="1044563"/>
            <a:ext cx="2480585" cy="168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Прямая со стрелкой 45"/>
          <p:cNvCxnSpPr/>
          <p:nvPr/>
        </p:nvCxnSpPr>
        <p:spPr>
          <a:xfrm>
            <a:off x="577850" y="1730363"/>
            <a:ext cx="0" cy="442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1"/>
          <p:cNvSpPr txBox="1">
            <a:spLocks noChangeArrowheads="1"/>
          </p:cNvSpPr>
          <p:nvPr/>
        </p:nvSpPr>
        <p:spPr bwMode="auto">
          <a:xfrm>
            <a:off x="676275" y="1014413"/>
            <a:ext cx="2682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/>
              <a:t>в части определения ожидаемых результатов планов противодействия коррупции ФОИВ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77850" y="0"/>
            <a:ext cx="0" cy="122237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7850" y="1222375"/>
            <a:ext cx="158750" cy="0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3408363" y="1660525"/>
            <a:ext cx="8008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ru-RU" altLang="ru-RU" dirty="0" smtClean="0"/>
              <a:t>технический результат, отражающий действия, которые </a:t>
            </a:r>
            <a:r>
              <a:rPr lang="ru-RU" altLang="ru-RU" b="1" dirty="0" smtClean="0"/>
              <a:t>не характеризует конечные (сущностные) результаты</a:t>
            </a:r>
            <a:endParaRPr lang="ru-RU" altLang="ru-RU" sz="1050" b="1" dirty="0" smtClean="0"/>
          </a:p>
          <a:p>
            <a:pPr algn="just">
              <a:buFontTx/>
              <a:buChar char="-"/>
              <a:defRPr/>
            </a:pPr>
            <a:r>
              <a:rPr lang="ru-RU" altLang="ru-RU" b="1" dirty="0" smtClean="0"/>
              <a:t>результат, отражающий </a:t>
            </a:r>
            <a:r>
              <a:rPr lang="en-US" b="1" dirty="0" smtClean="0">
                <a:latin typeface="Times New Roman" panose="02020603050405020304" pitchFamily="18" charset="0"/>
                <a:ea typeface="Arial Unicode MS"/>
              </a:rPr>
              <a:t>качественное </a:t>
            </a:r>
            <a:r>
              <a:rPr lang="en-US" b="1" dirty="0">
                <a:latin typeface="Times New Roman" panose="02020603050405020304" pitchFamily="18" charset="0"/>
                <a:ea typeface="Arial Unicode MS"/>
              </a:rPr>
              <a:t>изменение </a:t>
            </a:r>
            <a:r>
              <a:rPr lang="en-US" b="1" dirty="0" smtClean="0">
                <a:latin typeface="Times New Roman" panose="02020603050405020304" pitchFamily="18" charset="0"/>
                <a:ea typeface="Arial Unicode MS"/>
              </a:rPr>
              <a:t>состояния </a:t>
            </a:r>
            <a:r>
              <a:rPr lang="en-US" dirty="0">
                <a:latin typeface="Times New Roman" panose="02020603050405020304" pitchFamily="18" charset="0"/>
                <a:ea typeface="Arial Unicode MS"/>
              </a:rPr>
              <a:t>от реализации </a:t>
            </a:r>
            <a:r>
              <a:rPr lang="en-US" dirty="0" smtClean="0">
                <a:latin typeface="Times New Roman" panose="02020603050405020304" pitchFamily="18" charset="0"/>
                <a:ea typeface="Arial Unicode MS"/>
              </a:rPr>
              <a:t>мероприятия</a:t>
            </a:r>
            <a:endParaRPr lang="ru-RU" altLang="ru-RU" dirty="0" smtClean="0"/>
          </a:p>
        </p:txBody>
      </p:sp>
      <p:sp>
        <p:nvSpPr>
          <p:cNvPr id="14" name="Овал 13"/>
          <p:cNvSpPr/>
          <p:nvPr/>
        </p:nvSpPr>
        <p:spPr>
          <a:xfrm>
            <a:off x="3225800" y="1150938"/>
            <a:ext cx="57150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55"/>
          <p:cNvSpPr>
            <a:spLocks noChangeArrowheads="1"/>
          </p:cNvSpPr>
          <p:nvPr/>
        </p:nvSpPr>
        <p:spPr bwMode="auto">
          <a:xfrm>
            <a:off x="3408363" y="1001713"/>
            <a:ext cx="822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При формулировании результатов мероприятий, предусмотренных</a:t>
            </a:r>
            <a:endParaRPr lang="ru-RU" altLang="ru-RU" b="1" dirty="0"/>
          </a:p>
          <a:p>
            <a:r>
              <a:rPr lang="ru-RU" altLang="ru-RU" dirty="0"/>
              <a:t>в ведомственных планах противодействия коррупции, применяются 2 подхода:</a:t>
            </a: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3408363" y="3135313"/>
            <a:ext cx="822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b="1" dirty="0"/>
              <a:t>Отсутствуют ожидаемые результаты, отвечающие критерию измеримости</a:t>
            </a:r>
            <a:r>
              <a:rPr lang="ru-RU" altLang="ru-RU" dirty="0"/>
              <a:t>, что не позволяет оценить степень их достижения и динамику по годам</a:t>
            </a:r>
          </a:p>
        </p:txBody>
      </p:sp>
      <p:sp>
        <p:nvSpPr>
          <p:cNvPr id="17" name="Овал 16"/>
          <p:cNvSpPr/>
          <p:nvPr/>
        </p:nvSpPr>
        <p:spPr>
          <a:xfrm>
            <a:off x="3225800" y="3321050"/>
            <a:ext cx="57150" cy="5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3408363" y="4179888"/>
            <a:ext cx="8226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b="1" dirty="0"/>
              <a:t>Отсутствуют </a:t>
            </a:r>
            <a:r>
              <a:rPr lang="ru-RU" altLang="ru-RU" b="1" dirty="0" smtClean="0"/>
              <a:t>показатели </a:t>
            </a:r>
            <a:r>
              <a:rPr lang="ru-RU" altLang="ru-RU" b="1" dirty="0" smtClean="0"/>
              <a:t>(</a:t>
            </a:r>
            <a:r>
              <a:rPr lang="ru-RU" altLang="ru-RU" b="1" i="1" dirty="0" smtClean="0"/>
              <a:t>целевые и промежуточные, качественные и количественные</a:t>
            </a:r>
            <a:r>
              <a:rPr lang="ru-RU" altLang="ru-RU" b="1" dirty="0" smtClean="0"/>
              <a:t>) </a:t>
            </a:r>
            <a:r>
              <a:rPr lang="ru-RU" altLang="ru-RU" dirty="0" smtClean="0"/>
              <a:t>по </a:t>
            </a:r>
            <a:r>
              <a:rPr lang="ru-RU" altLang="ru-RU" dirty="0"/>
              <a:t>минимизации коррупционных рисков для оценки </a:t>
            </a:r>
            <a:r>
              <a:rPr lang="ru-RU" altLang="ru-RU" dirty="0" smtClean="0"/>
              <a:t>результатов </a:t>
            </a:r>
            <a:r>
              <a:rPr lang="ru-RU" altLang="ru-RU" dirty="0"/>
              <a:t>деятельности ФОИВ в данной работе</a:t>
            </a:r>
          </a:p>
        </p:txBody>
      </p:sp>
      <p:sp>
        <p:nvSpPr>
          <p:cNvPr id="19" name="Овал 18"/>
          <p:cNvSpPr/>
          <p:nvPr/>
        </p:nvSpPr>
        <p:spPr>
          <a:xfrm>
            <a:off x="3225800" y="4365625"/>
            <a:ext cx="57150" cy="5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 7"/>
          <p:cNvSpPr>
            <a:spLocks noChangeArrowheads="1"/>
          </p:cNvSpPr>
          <p:nvPr/>
        </p:nvSpPr>
        <p:spPr bwMode="auto">
          <a:xfrm>
            <a:off x="3436938" y="5264150"/>
            <a:ext cx="819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dirty="0"/>
              <a:t>Отмечается внутриведомственная приоритетная направленность на вопросы противодействия коррупции </a:t>
            </a:r>
            <a:r>
              <a:rPr lang="ru-RU" altLang="ru-RU" b="1" dirty="0"/>
              <a:t>в системе государственной службы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3225800" y="5430838"/>
            <a:ext cx="57150" cy="55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3"/>
          <a:stretch>
            <a:fillRect/>
          </a:stretch>
        </p:blipFill>
        <p:spPr bwMode="auto">
          <a:xfrm>
            <a:off x="676275" y="3105150"/>
            <a:ext cx="23415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77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Скругленный прямоугольник 9"/>
          <p:cNvSpPr/>
          <p:nvPr/>
        </p:nvSpPr>
        <p:spPr>
          <a:xfrm>
            <a:off x="7652475" y="1012107"/>
            <a:ext cx="4366487" cy="1295375"/>
          </a:xfrm>
          <a:prstGeom prst="roundRect">
            <a:avLst/>
          </a:prstGeom>
          <a:solidFill>
            <a:srgbClr val="929FCA">
              <a:alpha val="10000"/>
            </a:srgbClr>
          </a:solidFill>
          <a:ln>
            <a:solidFill>
              <a:srgbClr val="929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524558" y="278509"/>
            <a:ext cx="10929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системного подхода к управлению коррупционными рисками </a:t>
            </a:r>
            <a:endParaRPr lang="ru-RU" altLang="ru-RU" sz="2400" b="1" dirty="0">
              <a:solidFill>
                <a:srgbClr val="16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524558" y="935425"/>
            <a:ext cx="698804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документов, представленных по запросу Счетной палаты, в качестве актов и методических документов, регулирующих создание и функционирование системы управления коррупционными рисками, показал низкий уровень внедрения таких систем, а также отсутствие единого подхода к их созданию в ФОИВ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700087" y="2494419"/>
            <a:ext cx="3841935" cy="96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ФОИВ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разработали акты, имеющие определенную системную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направленность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4310485" y="2494419"/>
            <a:ext cx="38989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 и методические документы, регулирующие создание и функционирование системы управления коррупционными рисками, 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ряде министерств и ведомств отсутствуют</a:t>
            </a: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 bwMode="auto">
          <a:xfrm>
            <a:off x="8293100" y="2589919"/>
            <a:ext cx="38989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Перечень должностных лиц ФОИВ, ответственных за разработку и реализацию политики в области противодействия коррупции, представили </a:t>
            </a:r>
            <a:r>
              <a:rPr lang="ru-RU" alt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ФОИВ</a:t>
            </a: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724" y="4267961"/>
            <a:ext cx="26812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22" y="4192796"/>
            <a:ext cx="2745409" cy="149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66" y="1047267"/>
            <a:ext cx="271071" cy="27107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633389" y="1242020"/>
            <a:ext cx="45063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Методические рекомендации по </a:t>
            </a:r>
            <a:r>
              <a:rPr lang="ru-RU" sz="1700" b="1" dirty="0"/>
              <a:t>проведению оценки коррупционных </a:t>
            </a:r>
            <a:r>
              <a:rPr lang="ru-RU" sz="1700" b="1" dirty="0" smtClean="0"/>
              <a:t>рисков:</a:t>
            </a:r>
            <a:endParaRPr lang="ru-RU" sz="17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97457" y="2004060"/>
            <a:ext cx="2492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от </a:t>
            </a:r>
            <a:r>
              <a:rPr lang="ru-RU" sz="1600" dirty="0"/>
              <a:t>13 июля 2017 г. № 47(7)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97457" y="1765523"/>
            <a:ext cx="3649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от 25 декабря 2014 г. № 18-0/10/В-8980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7845296" y="1891024"/>
            <a:ext cx="108534" cy="108534"/>
          </a:xfrm>
          <a:prstGeom prst="flowChartConnector">
            <a:avLst/>
          </a:prstGeom>
          <a:solidFill>
            <a:srgbClr val="035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7845296" y="2137086"/>
            <a:ext cx="108534" cy="108534"/>
          </a:xfrm>
          <a:prstGeom prst="flowChartConnector">
            <a:avLst/>
          </a:prstGeom>
          <a:solidFill>
            <a:srgbClr val="035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506" y="3808322"/>
            <a:ext cx="2654403" cy="16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13003" y="317531"/>
            <a:ext cx="811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коррупционными рисками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613003" y="657437"/>
            <a:ext cx="11007979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наличия систем управления коррупционными </a:t>
            </a:r>
            <a:r>
              <a:rPr lang="ru-RU" altLang="ru-RU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рисками </a:t>
            </a:r>
            <a:r>
              <a:rPr lang="ru-RU" altLang="ru-RU" dirty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показал низкий уровень их внедрения, реализованы лишь отдельные элементы системы. </a:t>
            </a:r>
            <a:r>
              <a:rPr lang="ru-RU" altLang="ru-RU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altLang="ru-RU" dirty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тем, внедрение таких систем может быть обеспечено в случае наличия </a:t>
            </a:r>
            <a:r>
              <a:rPr lang="ru-RU" altLang="ru-RU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dirty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эффективного функционирования всех элементов системы, </a:t>
            </a:r>
            <a:r>
              <a:rPr lang="ru-RU" altLang="ru-RU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ru-RU" dirty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при взаимодействии между данными элементами</a:t>
            </a: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744912"/>
            <a:ext cx="3530822" cy="198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4"/>
          <p:cNvGrpSpPr>
            <a:grpSpLocks/>
          </p:cNvGrpSpPr>
          <p:nvPr/>
        </p:nvGrpSpPr>
        <p:grpSpPr bwMode="auto">
          <a:xfrm>
            <a:off x="9091613" y="2363788"/>
            <a:ext cx="1385887" cy="1222375"/>
            <a:chOff x="1764507" y="2972211"/>
            <a:chExt cx="1243012" cy="1104900"/>
          </a:xfrm>
        </p:grpSpPr>
        <p:sp>
          <p:nvSpPr>
            <p:cNvPr id="14" name="Блок-схема: узел 13"/>
            <p:cNvSpPr/>
            <p:nvPr/>
          </p:nvSpPr>
          <p:spPr>
            <a:xfrm>
              <a:off x="1821461" y="2972211"/>
              <a:ext cx="1104900" cy="1104900"/>
            </a:xfrm>
            <a:prstGeom prst="flowChartConnector">
              <a:avLst/>
            </a:prstGeom>
            <a:solidFill>
              <a:srgbClr val="A3EEA3"/>
            </a:solidFill>
            <a:ln>
              <a:solidFill>
                <a:srgbClr val="137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1764507" y="3196515"/>
              <a:ext cx="12430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b="1"/>
                <a:t>Карты коррупционных рисков*</a:t>
              </a:r>
            </a:p>
          </p:txBody>
        </p:sp>
      </p:grpSp>
      <p:grpSp>
        <p:nvGrpSpPr>
          <p:cNvPr id="16" name="Группа 13"/>
          <p:cNvGrpSpPr>
            <a:grpSpLocks/>
          </p:cNvGrpSpPr>
          <p:nvPr/>
        </p:nvGrpSpPr>
        <p:grpSpPr bwMode="auto">
          <a:xfrm>
            <a:off x="6672263" y="2492375"/>
            <a:ext cx="1320800" cy="1322388"/>
            <a:chOff x="3164679" y="3670408"/>
            <a:chExt cx="1321595" cy="1321595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3164679" y="3670408"/>
              <a:ext cx="1321595" cy="1321595"/>
            </a:xfrm>
            <a:prstGeom prst="flowChartConnector">
              <a:avLst/>
            </a:prstGeom>
            <a:solidFill>
              <a:srgbClr val="A3EEA3"/>
            </a:solidFill>
            <a:ln>
              <a:solidFill>
                <a:srgbClr val="137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3212306" y="3852886"/>
              <a:ext cx="12430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b="1" dirty="0"/>
                <a:t>Перечень </a:t>
              </a:r>
              <a:r>
                <a:rPr lang="ru-RU" altLang="ru-RU" sz="1200" b="1" dirty="0" err="1"/>
                <a:t>коррупционно</a:t>
              </a:r>
              <a:r>
                <a:rPr lang="ru-RU" altLang="ru-RU" sz="1200" b="1" dirty="0"/>
                <a:t>-опасных функций</a:t>
              </a:r>
            </a:p>
          </p:txBody>
        </p:sp>
      </p:grpSp>
      <p:grpSp>
        <p:nvGrpSpPr>
          <p:cNvPr id="19" name="Группа 15"/>
          <p:cNvGrpSpPr>
            <a:grpSpLocks/>
          </p:cNvGrpSpPr>
          <p:nvPr/>
        </p:nvGrpSpPr>
        <p:grpSpPr bwMode="auto">
          <a:xfrm>
            <a:off x="8339138" y="3984625"/>
            <a:ext cx="1571625" cy="1571625"/>
            <a:chOff x="716756" y="4183063"/>
            <a:chExt cx="1571625" cy="1571625"/>
          </a:xfrm>
        </p:grpSpPr>
        <p:sp>
          <p:nvSpPr>
            <p:cNvPr id="20" name="Блок-схема: узел 19"/>
            <p:cNvSpPr/>
            <p:nvPr/>
          </p:nvSpPr>
          <p:spPr>
            <a:xfrm>
              <a:off x="716756" y="4183063"/>
              <a:ext cx="1571625" cy="1571625"/>
            </a:xfrm>
            <a:prstGeom prst="flowChartConnector">
              <a:avLst/>
            </a:prstGeom>
            <a:solidFill>
              <a:srgbClr val="A3EEA3"/>
            </a:solidFill>
            <a:ln>
              <a:solidFill>
                <a:srgbClr val="137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847725" y="4476529"/>
              <a:ext cx="135575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100" b="1"/>
                <a:t>Перечень должностей ФГС в ФОИВ, замещение которых связано с коррупционными рисками</a:t>
              </a:r>
            </a:p>
          </p:txBody>
        </p:sp>
      </p:grpSp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7272338" y="5907088"/>
            <a:ext cx="5688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/>
              <a:t>* Для ФОИВ, осуществляющих контрольно-надзорные функции</a:t>
            </a:r>
          </a:p>
        </p:txBody>
      </p:sp>
      <p:grpSp>
        <p:nvGrpSpPr>
          <p:cNvPr id="23" name="Группа 12"/>
          <p:cNvGrpSpPr>
            <a:grpSpLocks/>
          </p:cNvGrpSpPr>
          <p:nvPr/>
        </p:nvGrpSpPr>
        <p:grpSpPr bwMode="auto">
          <a:xfrm>
            <a:off x="784225" y="4073525"/>
            <a:ext cx="1898650" cy="1898650"/>
            <a:chOff x="6711948" y="4232273"/>
            <a:chExt cx="1898652" cy="1898652"/>
          </a:xfrm>
        </p:grpSpPr>
        <p:sp>
          <p:nvSpPr>
            <p:cNvPr id="24" name="Блок-схема: узел 23"/>
            <p:cNvSpPr/>
            <p:nvPr/>
          </p:nvSpPr>
          <p:spPr>
            <a:xfrm>
              <a:off x="6711948" y="4232273"/>
              <a:ext cx="1898652" cy="1898652"/>
            </a:xfrm>
            <a:prstGeom prst="flowChartConnector">
              <a:avLst/>
            </a:prstGeom>
            <a:solidFill>
              <a:srgbClr val="00D000">
                <a:alpha val="36000"/>
              </a:srgbClr>
            </a:solidFill>
            <a:ln>
              <a:solidFill>
                <a:srgbClr val="137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TextBox 29"/>
            <p:cNvSpPr txBox="1">
              <a:spLocks noChangeArrowheads="1"/>
            </p:cNvSpPr>
            <p:nvPr/>
          </p:nvSpPr>
          <p:spPr bwMode="auto">
            <a:xfrm>
              <a:off x="6922293" y="4436361"/>
              <a:ext cx="150098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b="1" dirty="0"/>
                <a:t>Мониторинг исполнения должностных обязанностей ФГС, деятельность которых связана с коррупционными рисками</a:t>
              </a:r>
            </a:p>
          </p:txBody>
        </p:sp>
      </p:grpSp>
      <p:sp>
        <p:nvSpPr>
          <p:cNvPr id="26" name="Прямоугольник 16"/>
          <p:cNvSpPr>
            <a:spLocks noChangeArrowheads="1"/>
          </p:cNvSpPr>
          <p:nvPr/>
        </p:nvSpPr>
        <p:spPr bwMode="auto">
          <a:xfrm>
            <a:off x="2109788" y="2674938"/>
            <a:ext cx="24765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проведении соответствующего мониторинга представили 10 ФОИВ, при этом документы, подтверждающие проведение мониторинга, представили только 3 ФОИВ</a:t>
            </a:r>
            <a:endParaRPr lang="ru-RU" altLang="ru-RU" sz="1200" dirty="0"/>
          </a:p>
        </p:txBody>
      </p:sp>
      <p:sp>
        <p:nvSpPr>
          <p:cNvPr id="27" name="Прямоугольник 17"/>
          <p:cNvSpPr>
            <a:spLocks noChangeArrowheads="1"/>
          </p:cNvSpPr>
          <p:nvPr/>
        </p:nvSpPr>
        <p:spPr bwMode="auto">
          <a:xfrm>
            <a:off x="7426325" y="2138363"/>
            <a:ext cx="1716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Представили 42 ФОИВ</a:t>
            </a:r>
            <a:endParaRPr lang="ru-RU" altLang="ru-RU" sz="1200"/>
          </a:p>
        </p:txBody>
      </p:sp>
      <p:sp>
        <p:nvSpPr>
          <p:cNvPr id="28" name="Прямоугольник 22"/>
          <p:cNvSpPr>
            <a:spLocks noChangeArrowheads="1"/>
          </p:cNvSpPr>
          <p:nvPr/>
        </p:nvSpPr>
        <p:spPr bwMode="auto">
          <a:xfrm>
            <a:off x="9450388" y="560705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Представили 7 ФОИВ </a:t>
            </a:r>
          </a:p>
        </p:txBody>
      </p:sp>
      <p:sp>
        <p:nvSpPr>
          <p:cNvPr id="29" name="Прямоугольник 26"/>
          <p:cNvSpPr>
            <a:spLocks noChangeArrowheads="1"/>
          </p:cNvSpPr>
          <p:nvPr/>
        </p:nvSpPr>
        <p:spPr bwMode="auto">
          <a:xfrm>
            <a:off x="10302875" y="3446463"/>
            <a:ext cx="1716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Представили 23 ФОИВ</a:t>
            </a:r>
          </a:p>
        </p:txBody>
      </p:sp>
      <p:cxnSp>
        <p:nvCxnSpPr>
          <p:cNvPr id="30" name="Прямая соединительная линия 29"/>
          <p:cNvCxnSpPr>
            <a:stCxn id="24" idx="0"/>
          </p:cNvCxnSpPr>
          <p:nvPr/>
        </p:nvCxnSpPr>
        <p:spPr>
          <a:xfrm flipV="1">
            <a:off x="1733550" y="3822700"/>
            <a:ext cx="433388" cy="2508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166938" y="3824288"/>
            <a:ext cx="20351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272338" y="2384425"/>
            <a:ext cx="242887" cy="12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515225" y="2384425"/>
            <a:ext cx="15763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4" idx="5"/>
          </p:cNvCxnSpPr>
          <p:nvPr/>
        </p:nvCxnSpPr>
        <p:spPr>
          <a:xfrm>
            <a:off x="10206038" y="3406775"/>
            <a:ext cx="111125" cy="2778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317163" y="3684588"/>
            <a:ext cx="15763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4"/>
          </p:cNvCxnSpPr>
          <p:nvPr/>
        </p:nvCxnSpPr>
        <p:spPr>
          <a:xfrm>
            <a:off x="9124950" y="5556250"/>
            <a:ext cx="325438" cy="2682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450388" y="5822950"/>
            <a:ext cx="1574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10800000">
            <a:off x="2697163" y="4168775"/>
            <a:ext cx="7394575" cy="1582738"/>
          </a:xfrm>
          <a:prstGeom prst="arc">
            <a:avLst>
              <a:gd name="adj1" fmla="val 11601879"/>
              <a:gd name="adj2" fmla="val 21517536"/>
            </a:avLst>
          </a:prstGeom>
          <a:ln w="12700">
            <a:solidFill>
              <a:srgbClr val="00D000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Дуга 38"/>
          <p:cNvSpPr/>
          <p:nvPr/>
        </p:nvSpPr>
        <p:spPr>
          <a:xfrm rot="1966094">
            <a:off x="7777163" y="3016250"/>
            <a:ext cx="2312987" cy="1582738"/>
          </a:xfrm>
          <a:prstGeom prst="arc">
            <a:avLst>
              <a:gd name="adj1" fmla="val 11601879"/>
              <a:gd name="adj2" fmla="val 14466210"/>
            </a:avLst>
          </a:prstGeom>
          <a:ln w="12700">
            <a:solidFill>
              <a:srgbClr val="00D000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Дуга 39"/>
          <p:cNvSpPr/>
          <p:nvPr/>
        </p:nvSpPr>
        <p:spPr>
          <a:xfrm rot="8612659">
            <a:off x="7929563" y="3168650"/>
            <a:ext cx="2312987" cy="1582738"/>
          </a:xfrm>
          <a:prstGeom prst="arc">
            <a:avLst>
              <a:gd name="adj1" fmla="val 11601879"/>
              <a:gd name="adj2" fmla="val 14466210"/>
            </a:avLst>
          </a:prstGeom>
          <a:ln w="12700">
            <a:solidFill>
              <a:srgbClr val="00D000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Дуга 40"/>
          <p:cNvSpPr/>
          <p:nvPr/>
        </p:nvSpPr>
        <p:spPr>
          <a:xfrm rot="15872514">
            <a:off x="7310438" y="2466975"/>
            <a:ext cx="2312988" cy="1582737"/>
          </a:xfrm>
          <a:prstGeom prst="arc">
            <a:avLst>
              <a:gd name="adj1" fmla="val 11601879"/>
              <a:gd name="adj2" fmla="val 14466210"/>
            </a:avLst>
          </a:prstGeom>
          <a:ln w="12700">
            <a:solidFill>
              <a:srgbClr val="00D000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Дуга 41"/>
          <p:cNvSpPr/>
          <p:nvPr/>
        </p:nvSpPr>
        <p:spPr>
          <a:xfrm rot="20637410">
            <a:off x="2165350" y="3757613"/>
            <a:ext cx="5640388" cy="1711325"/>
          </a:xfrm>
          <a:prstGeom prst="arc">
            <a:avLst>
              <a:gd name="adj1" fmla="val 11601879"/>
              <a:gd name="adj2" fmla="val 20542869"/>
            </a:avLst>
          </a:prstGeom>
          <a:ln w="12700">
            <a:solidFill>
              <a:srgbClr val="00D000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69925" y="388938"/>
            <a:ext cx="918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закупок у единственного поставщика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071688" y="5111750"/>
            <a:ext cx="674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/>
              <a:t>Цена всех государственных контрактов, заключенных 51 ФОИВ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536700" y="2101850"/>
            <a:ext cx="844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1200" i="1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выявлению и минимизации коррупционных рисков при осуществлении закупок товаров, работ, услуг для обеспечения государственных или муниципальных нужд (утв. Минтрудом России)</a:t>
            </a: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1203325" y="1592263"/>
            <a:ext cx="10253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/>
              <a:t>Для анализа коррупционных рисков</a:t>
            </a:r>
            <a:r>
              <a:rPr lang="en-US" altLang="ru-RU" sz="1600"/>
              <a:t> </a:t>
            </a:r>
            <a:r>
              <a:rPr lang="ru-RU" altLang="ru-RU" sz="1600"/>
              <a:t>и выявления коррупционных факторов при проведении закупок в первоочередном порядке необходимо проводить </a:t>
            </a:r>
            <a:r>
              <a:rPr lang="ru-RU" altLang="ru-RU" sz="1600" b="1">
                <a:solidFill>
                  <a:srgbClr val="3347F2"/>
                </a:solidFill>
              </a:rPr>
              <a:t>анализ способов определения поставщика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1536700" y="2508250"/>
            <a:ext cx="7646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1200" i="1">
                <a:latin typeface="Arial" panose="020B0604020202020204" pitchFamily="34" charset="0"/>
                <a:cs typeface="Arial" panose="020B0604020202020204" pitchFamily="34" charset="0"/>
              </a:rPr>
              <a:t>Руководство по оценке рисков в сфере противодействия коррупции, разработанное ООН</a:t>
            </a: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706438" y="971550"/>
            <a:ext cx="509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solidFill>
                  <a:srgbClr val="FF00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закупки на конкурсной основе </a:t>
            </a:r>
            <a:r>
              <a:rPr lang="ru-RU" altLang="ru-RU" dirty="0">
                <a:solidFill>
                  <a:srgbClr val="FF00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altLang="ru-RU" dirty="0">
              <a:solidFill>
                <a:srgbClr val="FF004C"/>
              </a:solidFill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5519738" y="960438"/>
            <a:ext cx="609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solidFill>
                  <a:srgbClr val="FF00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наиважнейший профилактический инструмент минимизации коррупционных рисков</a:t>
            </a:r>
            <a:endParaRPr lang="ru-RU" altLang="ru-RU" b="1" dirty="0">
              <a:solidFill>
                <a:srgbClr val="FF004C"/>
              </a:solidFill>
            </a:endParaRPr>
          </a:p>
        </p:txBody>
      </p:sp>
      <p:graphicFrame>
        <p:nvGraphicFramePr>
          <p:cNvPr id="17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7862"/>
              </p:ext>
            </p:extLst>
          </p:nvPr>
        </p:nvGraphicFramePr>
        <p:xfrm>
          <a:off x="815975" y="2955925"/>
          <a:ext cx="10485438" cy="214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2071688" y="5373688"/>
            <a:ext cx="962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/>
              <a:t>Цена государственных контрактов, заключенных 51 ФОИВ с единственным поставщиком</a:t>
            </a: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2071688" y="5635625"/>
            <a:ext cx="9625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/>
              <a:t>Цена государственных контрактов, заключенных 51 ФОИВ с единственным поставщиком </a:t>
            </a:r>
            <a:r>
              <a:rPr lang="ru-RU" altLang="ru-RU" sz="1200" b="1"/>
              <a:t>по пункту 25 части 1 статьи 94 Закона № 44-ФЗ</a:t>
            </a: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071688" y="5899150"/>
            <a:ext cx="962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/>
              <a:t>Доля цены государственных контрактов, заключенных по пункту 25 части 1 статьи 94 Закона № 44-ФЗ, к цене всех государственных контрактов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03325" y="5168900"/>
            <a:ext cx="615950" cy="138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03325" y="5424488"/>
            <a:ext cx="615950" cy="138112"/>
          </a:xfrm>
          <a:prstGeom prst="rect">
            <a:avLst/>
          </a:prstGeom>
          <a:solidFill>
            <a:srgbClr val="FF0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03325" y="5681663"/>
            <a:ext cx="615950" cy="138112"/>
          </a:xfrm>
          <a:prstGeom prst="rect">
            <a:avLst/>
          </a:prstGeom>
          <a:solidFill>
            <a:srgbClr val="8B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203325" y="6037263"/>
            <a:ext cx="615950" cy="0"/>
          </a:xfrm>
          <a:prstGeom prst="line">
            <a:avLst/>
          </a:prstGeom>
          <a:ln w="38100">
            <a:solidFill>
              <a:srgbClr val="4D5E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>
            <a:off x="830263" y="1703388"/>
            <a:ext cx="255587" cy="3159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654050" y="393700"/>
            <a:ext cx="1081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для выявления коррупционных рисков 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6824848" y="2523219"/>
            <a:ext cx="4666507" cy="331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положительная динамика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процессе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технических решений и информационных 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направленных на выявление коррупционных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рисков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 отсутствует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ФОИВ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используются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современных информационных 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прежде всего искусственного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интеллекта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053518" y="1452795"/>
            <a:ext cx="1548608" cy="1263822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830796" y="2566169"/>
            <a:ext cx="4664710" cy="149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профилактики коррупции требует </a:t>
            </a:r>
            <a:r>
              <a:rPr lang="ru-RU" altLang="ru-RU" b="1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  <a:r>
              <a:rPr lang="ru-RU" altLang="ru-RU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(продолжения внедрения) </a:t>
            </a:r>
            <a:r>
              <a:rPr lang="ru-RU" altLang="ru-RU" b="1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современных цифровых технологий</a:t>
            </a:r>
            <a:endParaRPr lang="ru-RU" altLang="ru-RU" b="1" dirty="0">
              <a:solidFill>
                <a:srgbClr val="3149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3827822" y="3948617"/>
            <a:ext cx="2738733" cy="7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 в сфере: </a:t>
            </a:r>
            <a:r>
              <a:rPr lang="ru-RU" altLang="ru-RU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Антикоррупционной экспертизы </a:t>
            </a:r>
            <a:endParaRPr lang="ru-RU" altLang="ru-RU" dirty="0">
              <a:solidFill>
                <a:srgbClr val="3149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1079225" y="1429546"/>
            <a:ext cx="1162144" cy="1236118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2241369" y="1940925"/>
            <a:ext cx="812149" cy="0"/>
          </a:xfrm>
          <a:prstGeom prst="straightConnector1">
            <a:avLst/>
          </a:prstGeom>
          <a:ln>
            <a:solidFill>
              <a:srgbClr val="367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053518" y="3855720"/>
            <a:ext cx="0" cy="396240"/>
          </a:xfrm>
          <a:prstGeom prst="line">
            <a:avLst/>
          </a:prstGeom>
          <a:ln>
            <a:solidFill>
              <a:srgbClr val="367B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053518" y="4236720"/>
            <a:ext cx="634562" cy="0"/>
          </a:xfrm>
          <a:prstGeom prst="straightConnector1">
            <a:avLst/>
          </a:prstGeom>
          <a:ln>
            <a:solidFill>
              <a:srgbClr val="367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416052" y="1499438"/>
            <a:ext cx="1212056" cy="1096333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8533950" y="1452795"/>
            <a:ext cx="1094158" cy="10941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324600" y="1706880"/>
            <a:ext cx="0" cy="393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6" descr="https://kadastr.ru/upload/iblock/ce4/tech-devices-icons-connected-digital-planet-ear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5" y="4135886"/>
            <a:ext cx="2734206" cy="17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Заголовок 2"/>
          <p:cNvSpPr txBox="1">
            <a:spLocks/>
          </p:cNvSpPr>
          <p:nvPr/>
        </p:nvSpPr>
        <p:spPr bwMode="auto">
          <a:xfrm>
            <a:off x="1796048" y="989188"/>
            <a:ext cx="2577832" cy="39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b="1" u="sng" dirty="0" smtClean="0">
                <a:solidFill>
                  <a:srgbClr val="31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должно быть</a:t>
            </a:r>
            <a:endParaRPr lang="ru-RU" altLang="ru-RU" b="1" u="sng" dirty="0">
              <a:solidFill>
                <a:srgbClr val="3149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2"/>
          <p:cNvSpPr txBox="1">
            <a:spLocks/>
          </p:cNvSpPr>
          <p:nvPr/>
        </p:nvSpPr>
        <p:spPr bwMode="auto">
          <a:xfrm>
            <a:off x="7888383" y="1011283"/>
            <a:ext cx="3108959" cy="3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анализа </a:t>
            </a:r>
            <a:endParaRPr lang="ru-RU" altLang="ru-RU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9770134" y="2084706"/>
            <a:ext cx="0" cy="451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9906000" y="2084706"/>
            <a:ext cx="0" cy="451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373880" y="2047604"/>
            <a:ext cx="0" cy="475616"/>
          </a:xfrm>
          <a:prstGeom prst="straightConnector1">
            <a:avLst/>
          </a:prstGeom>
          <a:ln>
            <a:solidFill>
              <a:srgbClr val="367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4495446" y="1706880"/>
            <a:ext cx="0" cy="816339"/>
          </a:xfrm>
          <a:prstGeom prst="straightConnector1">
            <a:avLst/>
          </a:prstGeom>
          <a:ln>
            <a:solidFill>
              <a:srgbClr val="367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4617012" y="1381774"/>
            <a:ext cx="0" cy="1141446"/>
          </a:xfrm>
          <a:prstGeom prst="straightConnector1">
            <a:avLst/>
          </a:prstGeom>
          <a:ln>
            <a:solidFill>
              <a:srgbClr val="367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587375" y="307975"/>
            <a:ext cx="10764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применения современных цифровых инструментов</a:t>
            </a:r>
          </a:p>
        </p:txBody>
      </p:sp>
      <p:pic>
        <p:nvPicPr>
          <p:cNvPr id="11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17" y="2326731"/>
            <a:ext cx="1245477" cy="115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509588" y="3564442"/>
            <a:ext cx="2647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1700" b="1" dirty="0">
                <a:solidFill>
                  <a:srgbClr val="3347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Студия разметки данных 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509588" y="4237893"/>
            <a:ext cx="298926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Для обучения модели провели разметку нескольких ведомственных антикоррупционных планов</a:t>
            </a:r>
          </a:p>
        </p:txBody>
      </p:sp>
      <p:pic>
        <p:nvPicPr>
          <p:cNvPr id="14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67" y="2277503"/>
            <a:ext cx="976301" cy="113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3574256" y="3564442"/>
            <a:ext cx="2601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700" b="1" dirty="0" err="1">
                <a:solidFill>
                  <a:srgbClr val="3347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ЮпитерЛаб</a:t>
            </a:r>
            <a:r>
              <a:rPr lang="ru-RU" altLang="ru-RU" sz="1700" dirty="0">
                <a:solidFill>
                  <a:srgbClr val="3347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JupyterLab</a:t>
            </a:r>
            <a:r>
              <a:rPr lang="en-US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3543300" y="4237893"/>
            <a:ext cx="2784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4"/>
              </a:buClr>
              <a:buFont typeface="Arial" panose="020B0604020202020204" pitchFamily="34" charset="0"/>
              <a:buNone/>
              <a:defRPr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Обучили </a:t>
            </a:r>
            <a:r>
              <a:rPr lang="ru-R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нейросеть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распознавать мероприятия ведомственных планов на соответствие Типовому плану </a:t>
            </a: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0668" y1="59459" x2="20668" y2="59459"/>
                        <a14:foregroundMark x1="21181" y1="61671" x2="21181" y2="61671"/>
                        <a14:foregroundMark x1="25289" y1="66585" x2="25289" y2="66585"/>
                        <a14:foregroundMark x1="27343" y1="69533" x2="27343" y2="69533"/>
                        <a14:foregroundMark x1="26573" y1="58968" x2="26573" y2="58968"/>
                        <a14:foregroundMark x1="20668" y1="72727" x2="20668" y2="72727"/>
                        <a14:foregroundMark x1="30809" y1="66830" x2="30809" y2="66830"/>
                        <a14:foregroundMark x1="35687" y1="68305" x2="35687" y2="68305"/>
                        <a14:foregroundMark x1="40308" y1="65602" x2="40308" y2="65602"/>
                        <a14:foregroundMark x1="43646" y1="68059" x2="43646" y2="68059"/>
                        <a14:foregroundMark x1="49679" y1="69533" x2="49679" y2="69533"/>
                        <a14:foregroundMark x1="53787" y1="67568" x2="53787" y2="67568"/>
                        <a14:foregroundMark x1="56739" y1="65848" x2="56739" y2="65848"/>
                        <a14:foregroundMark x1="62516" y1="65602" x2="62516" y2="65602"/>
                        <a14:foregroundMark x1="66624" y1="62408" x2="66624" y2="62408"/>
                        <a14:foregroundMark x1="70603" y1="66339" x2="70603" y2="66339"/>
                        <a14:foregroundMark x1="73941" y1="65111" x2="73941" y2="65111"/>
                        <a14:foregroundMark x1="73684" y1="55283" x2="73684" y2="55283"/>
                        <a14:foregroundMark x1="77920" y1="60197" x2="77920" y2="60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8" y="2233395"/>
            <a:ext cx="2000948" cy="104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21"/>
          <p:cNvSpPr>
            <a:spLocks noChangeArrowheads="1"/>
          </p:cNvSpPr>
          <p:nvPr/>
        </p:nvSpPr>
        <p:spPr bwMode="auto">
          <a:xfrm>
            <a:off x="6276974" y="3564442"/>
            <a:ext cx="25844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700" b="1" dirty="0">
                <a:solidFill>
                  <a:srgbClr val="3347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</a:t>
            </a:r>
            <a:r>
              <a:rPr lang="ru-RU" altLang="ru-RU" sz="1700" b="1" dirty="0" err="1">
                <a:solidFill>
                  <a:srgbClr val="3347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Стримлит</a:t>
            </a:r>
            <a:r>
              <a:rPr lang="ru-RU" altLang="ru-RU" sz="1700" b="1" dirty="0">
                <a:solidFill>
                  <a:srgbClr val="3347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Streamlit</a:t>
            </a:r>
            <a:r>
              <a:rPr lang="en-US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6259512" y="4237893"/>
            <a:ext cx="2784475" cy="174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4"/>
              </a:buClr>
              <a:buFont typeface="Arial" panose="020B0604020202020204" pitchFamily="34" charset="0"/>
              <a:buNone/>
              <a:defRPr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Загрузили в приложение обученную модель. Получали файл с размеченными мероприятиями на соответствие Типовому плану </a:t>
            </a:r>
          </a:p>
        </p:txBody>
      </p:sp>
      <p:pic>
        <p:nvPicPr>
          <p:cNvPr id="20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308" y="2386830"/>
            <a:ext cx="1209976" cy="9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1"/>
          <p:cNvSpPr>
            <a:spLocks noChangeArrowheads="1"/>
          </p:cNvSpPr>
          <p:nvPr/>
        </p:nvSpPr>
        <p:spPr bwMode="auto">
          <a:xfrm>
            <a:off x="9329737" y="3563579"/>
            <a:ext cx="226536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700" b="1" dirty="0" err="1" smtClean="0">
                <a:solidFill>
                  <a:srgbClr val="3347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Полианалист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PolyAnalyst</a:t>
            </a:r>
            <a:r>
              <a:rPr lang="en-US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9011541" y="4237893"/>
            <a:ext cx="2944812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4"/>
              </a:buClr>
              <a:buFont typeface="Arial" panose="020B0604020202020204" pitchFamily="34" charset="0"/>
              <a:buNone/>
              <a:defRPr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Проанализировали полученный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None/>
              <a:defRPr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Получили потенциальные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зоны риска в виде мероприятий, размеченных как «Не входит в Типовой план»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473450" y="3672114"/>
            <a:ext cx="0" cy="2433411"/>
          </a:xfrm>
          <a:prstGeom prst="line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89663" y="3672114"/>
            <a:ext cx="0" cy="2484211"/>
          </a:xfrm>
          <a:prstGeom prst="line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993188" y="3672114"/>
            <a:ext cx="0" cy="2466749"/>
          </a:xfrm>
          <a:prstGeom prst="line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30238" y="5275615"/>
            <a:ext cx="26790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73450" y="5742914"/>
            <a:ext cx="2531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89663" y="5967031"/>
            <a:ext cx="2671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10"/>
          <p:cNvSpPr>
            <a:spLocks noChangeArrowheads="1"/>
          </p:cNvSpPr>
          <p:nvPr/>
        </p:nvSpPr>
        <p:spPr bwMode="auto">
          <a:xfrm>
            <a:off x="574524" y="907505"/>
            <a:ext cx="930143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Комплекс цифровых решений с применением машинного обучения применялся для анализа мероприятий Национального и Типового планов противодействия коррупции, а также их отражения в ведомственных Планах противодействия коррупции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" b="98625" l="5435" r="94022">
                        <a14:foregroundMark x1="50217" y1="49750" x2="50217" y2="49750"/>
                        <a14:foregroundMark x1="53261" y1="40125" x2="53261" y2="40125"/>
                        <a14:foregroundMark x1="47500" y1="26625" x2="47500" y2="26625"/>
                        <a14:foregroundMark x1="41413" y1="27250" x2="41413" y2="27250"/>
                        <a14:foregroundMark x1="51522" y1="23000" x2="51522" y2="23000"/>
                        <a14:foregroundMark x1="61087" y1="19000" x2="61087" y2="19000"/>
                        <a14:foregroundMark x1="66304" y1="25125" x2="66304" y2="25125"/>
                        <a14:foregroundMark x1="63913" y1="52125" x2="63913" y2="52125"/>
                        <a14:foregroundMark x1="65000" y1="57625" x2="65000" y2="5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10" y="307975"/>
            <a:ext cx="1762951" cy="15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Группа 19"/>
          <p:cNvGrpSpPr>
            <a:grpSpLocks/>
          </p:cNvGrpSpPr>
          <p:nvPr/>
        </p:nvGrpSpPr>
        <p:grpSpPr bwMode="auto">
          <a:xfrm>
            <a:off x="0" y="0"/>
            <a:ext cx="10952163" cy="6945313"/>
            <a:chOff x="-2015644" y="1344809"/>
            <a:chExt cx="17830834" cy="11308715"/>
          </a:xfrm>
        </p:grpSpPr>
        <p:sp>
          <p:nvSpPr>
            <p:cNvPr id="46087" name="object 3"/>
            <p:cNvSpPr>
              <a:spLocks/>
            </p:cNvSpPr>
            <p:nvPr/>
          </p:nvSpPr>
          <p:spPr bwMode="auto">
            <a:xfrm>
              <a:off x="-2015644" y="1344809"/>
              <a:ext cx="12141199" cy="11308715"/>
            </a:xfrm>
            <a:custGeom>
              <a:avLst/>
              <a:gdLst>
                <a:gd name="T0" fmla="*/ 3903299 w 12141200"/>
                <a:gd name="T1" fmla="*/ 0 h 11308715"/>
                <a:gd name="T2" fmla="*/ 1181416 w 12141200"/>
                <a:gd name="T3" fmla="*/ 0 h 11308715"/>
                <a:gd name="T4" fmla="*/ 0 w 12141200"/>
                <a:gd name="T5" fmla="*/ 1614081 h 11308715"/>
                <a:gd name="T6" fmla="*/ 0 w 12141200"/>
                <a:gd name="T7" fmla="*/ 11308555 h 11308715"/>
                <a:gd name="T8" fmla="*/ 12140804 w 12141200"/>
                <a:gd name="T9" fmla="*/ 11308555 h 11308715"/>
                <a:gd name="T10" fmla="*/ 3903299 w 12141200"/>
                <a:gd name="T11" fmla="*/ 0 h 113087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41200"/>
                <a:gd name="T19" fmla="*/ 0 h 11308715"/>
                <a:gd name="T20" fmla="*/ 12141200 w 12141200"/>
                <a:gd name="T21" fmla="*/ 11308715 h 113087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41200" h="11308715">
                  <a:moveTo>
                    <a:pt x="3903301" y="0"/>
                  </a:moveTo>
                  <a:lnTo>
                    <a:pt x="1181416" y="0"/>
                  </a:lnTo>
                  <a:lnTo>
                    <a:pt x="0" y="1614081"/>
                  </a:lnTo>
                  <a:lnTo>
                    <a:pt x="0" y="11308556"/>
                  </a:lnTo>
                  <a:lnTo>
                    <a:pt x="12140879" y="11308556"/>
                  </a:lnTo>
                  <a:lnTo>
                    <a:pt x="3903301" y="0"/>
                  </a:lnTo>
                  <a:close/>
                </a:path>
              </a:pathLst>
            </a:custGeom>
            <a:solidFill>
              <a:srgbClr val="04082A">
                <a:alpha val="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088" name="object 2"/>
            <p:cNvSpPr>
              <a:spLocks/>
            </p:cNvSpPr>
            <p:nvPr/>
          </p:nvSpPr>
          <p:spPr bwMode="auto">
            <a:xfrm>
              <a:off x="4728725" y="5062099"/>
              <a:ext cx="11086465" cy="7591425"/>
            </a:xfrm>
            <a:custGeom>
              <a:avLst/>
              <a:gdLst>
                <a:gd name="T0" fmla="*/ 5556472 w 11086465"/>
                <a:gd name="T1" fmla="*/ 0 h 7591425"/>
                <a:gd name="T2" fmla="*/ 0 w 11086465"/>
                <a:gd name="T3" fmla="*/ 7591389 h 7591425"/>
                <a:gd name="T4" fmla="*/ 11086329 w 11086465"/>
                <a:gd name="T5" fmla="*/ 7591389 h 7591425"/>
                <a:gd name="T6" fmla="*/ 5556472 w 11086465"/>
                <a:gd name="T7" fmla="*/ 0 h 75914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86465"/>
                <a:gd name="T13" fmla="*/ 0 h 7591425"/>
                <a:gd name="T14" fmla="*/ 11086465 w 11086465"/>
                <a:gd name="T15" fmla="*/ 7591425 h 75914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86465" h="7591425">
                  <a:moveTo>
                    <a:pt x="5556473" y="0"/>
                  </a:moveTo>
                  <a:lnTo>
                    <a:pt x="0" y="7591391"/>
                  </a:lnTo>
                  <a:lnTo>
                    <a:pt x="11086328" y="7591391"/>
                  </a:lnTo>
                  <a:lnTo>
                    <a:pt x="5556473" y="0"/>
                  </a:lnTo>
                  <a:close/>
                </a:path>
              </a:pathLst>
            </a:custGeom>
            <a:solidFill>
              <a:srgbClr val="04082A">
                <a:alpha val="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6083" name="object 4"/>
          <p:cNvSpPr>
            <a:spLocks noChangeArrowheads="1"/>
          </p:cNvSpPr>
          <p:nvPr/>
        </p:nvSpPr>
        <p:spPr bwMode="auto">
          <a:xfrm>
            <a:off x="5294313" y="2836863"/>
            <a:ext cx="736600" cy="817562"/>
          </a:xfrm>
          <a:prstGeom prst="rect">
            <a:avLst/>
          </a:prstGeom>
          <a:blipFill dpi="0" rotWithShape="1">
            <a:blip r:embed="rId3">
              <a:grayscl/>
              <a:biLevel thresh="5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459163" y="3435350"/>
            <a:ext cx="527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608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451100"/>
            <a:ext cx="7381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5" name="Группа 45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4136427" y="8911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 декабря 2008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273-ФЗ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противодействии коррупции»</a:t>
            </a: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440579" y="240557"/>
            <a:ext cx="11069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400" b="1" dirty="0" smtClean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</a:t>
            </a:r>
            <a:r>
              <a:rPr lang="ru-RU" altLang="ru-RU" sz="2400" b="1" dirty="0" smtClean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в сфере борьбы с коррупцией</a:t>
            </a:r>
            <a:endParaRPr lang="ru-RU" altLang="ru-RU" sz="2400" b="1" dirty="0">
              <a:solidFill>
                <a:srgbClr val="16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Дуга 14"/>
          <p:cNvSpPr/>
          <p:nvPr/>
        </p:nvSpPr>
        <p:spPr>
          <a:xfrm rot="2438211">
            <a:off x="-1158101" y="344719"/>
            <a:ext cx="5645462" cy="5603012"/>
          </a:xfrm>
          <a:prstGeom prst="arc">
            <a:avLst>
              <a:gd name="adj1" fmla="val 16200000"/>
              <a:gd name="adj2" fmla="val 210392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61506" y="2534209"/>
            <a:ext cx="3826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 борьбы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коррупцией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320613" y="890717"/>
            <a:ext cx="435428" cy="4134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068562" y="1971269"/>
            <a:ext cx="435428" cy="4134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37991" y="3023017"/>
            <a:ext cx="435428" cy="4134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918713" y="4213855"/>
            <a:ext cx="435428" cy="4134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36228" y="3806271"/>
            <a:ext cx="6873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против коррупции,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по борьбе с подкупом иностранных должностных лиц при осуществлении международных коммерческих сделок</a:t>
            </a:r>
          </a:p>
        </p:txBody>
      </p:sp>
      <p:pic>
        <p:nvPicPr>
          <p:cNvPr id="23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01" y="1389990"/>
            <a:ext cx="867682" cy="85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828633" y="3011262"/>
            <a:ext cx="6721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49"/>
          <p:cNvSpPr txBox="1">
            <a:spLocks noChangeArrowheads="1"/>
          </p:cNvSpPr>
          <p:nvPr/>
        </p:nvSpPr>
        <p:spPr bwMode="auto">
          <a:xfrm>
            <a:off x="772819" y="4956580"/>
            <a:ext cx="2930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FF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altLang="ru-RU" sz="2000" b="1" dirty="0" smtClean="0">
                <a:solidFill>
                  <a:srgbClr val="FF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altLang="ru-RU" sz="2000" dirty="0">
                <a:solidFill>
                  <a:srgbClr val="FF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антикоррупционных актов </a:t>
            </a:r>
          </a:p>
        </p:txBody>
      </p:sp>
      <p:sp>
        <p:nvSpPr>
          <p:cNvPr id="28" name="Заголовок 2"/>
          <p:cNvSpPr txBox="1">
            <a:spLocks/>
          </p:cNvSpPr>
          <p:nvPr/>
        </p:nvSpPr>
        <p:spPr bwMode="auto">
          <a:xfrm>
            <a:off x="3703422" y="5229282"/>
            <a:ext cx="7934396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</a:t>
            </a:r>
            <a:r>
              <a:rPr lang="ru-RU" altLang="ru-RU" sz="2000" dirty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</a:t>
            </a:r>
            <a:r>
              <a:rPr lang="ru-RU" altLang="ru-RU" sz="2000" dirty="0" smtClean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применительно к различным сферам государственной и общественной жизни</a:t>
            </a:r>
            <a:endParaRPr lang="ru-RU" altLang="ru-RU" sz="2000" dirty="0">
              <a:solidFill>
                <a:srgbClr val="16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19200" y="4956580"/>
            <a:ext cx="9635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667777" y="1747377"/>
            <a:ext cx="793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13 апреля 2010 г. № 460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стратегии противодействия коррупции и Национальном плане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828C9F-86E3-4B92-A226-DBB721DFC159}" type="slidenum">
              <a:rPr lang="ru-RU" altLang="ru-RU" smtClean="0">
                <a:solidFill>
                  <a:srgbClr val="8B91A9"/>
                </a:solidFill>
                <a:latin typeface="PT_Russia Text" panose="02000503000000020004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solidFill>
                <a:srgbClr val="8B91A9"/>
              </a:solidFill>
              <a:latin typeface="PT_Russia Text" panose="02000503000000020004" pitchFamily="2" charset="0"/>
            </a:endParaRPr>
          </a:p>
        </p:txBody>
      </p:sp>
      <p:sp>
        <p:nvSpPr>
          <p:cNvPr id="32772" name="TextBox 32"/>
          <p:cNvSpPr txBox="1">
            <a:spLocks noChangeArrowheads="1"/>
          </p:cNvSpPr>
          <p:nvPr/>
        </p:nvSpPr>
        <p:spPr bwMode="auto">
          <a:xfrm>
            <a:off x="658813" y="302662"/>
            <a:ext cx="10834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altLang="ru-RU" sz="2400" b="1" dirty="0" smtClean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Судебного департамента при Верховном Суде Российской Федерации</a:t>
            </a:r>
            <a:endParaRPr lang="ru-RU" altLang="ru-RU" sz="2400" b="1" dirty="0">
              <a:solidFill>
                <a:srgbClr val="16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774" name="Группа 22"/>
          <p:cNvGrpSpPr>
            <a:grpSpLocks/>
          </p:cNvGrpSpPr>
          <p:nvPr/>
        </p:nvGrpSpPr>
        <p:grpSpPr bwMode="auto">
          <a:xfrm rot="-5400000">
            <a:off x="1446213" y="-1858963"/>
            <a:ext cx="271462" cy="3163888"/>
            <a:chOff x="1163899" y="2354595"/>
            <a:chExt cx="271870" cy="316409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3121129-1D5E-DE40-935C-767A2C4A643B}"/>
                </a:ext>
              </a:extLst>
            </p:cNvPr>
            <p:cNvSpPr/>
            <p:nvPr/>
          </p:nvSpPr>
          <p:spPr>
            <a:xfrm>
              <a:off x="1184567" y="2354594"/>
              <a:ext cx="271871" cy="215914"/>
            </a:xfrm>
            <a:prstGeom prst="rect">
              <a:avLst/>
            </a:prstGeom>
            <a:solidFill>
              <a:srgbClr val="21ECE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solidFill>
                    <a:srgbClr val="FFFFFF"/>
                  </a:solidFill>
                  <a:ea typeface="Calibri"/>
                  <a:cs typeface="Times New Roman"/>
                </a:rPr>
                <a:t> </a:t>
              </a: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solidFill>
                    <a:srgbClr val="FFFFFF"/>
                  </a:solidFill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7D7445B-3450-7D4B-9A76-52CD4FF538EC}"/>
                </a:ext>
              </a:extLst>
            </p:cNvPr>
            <p:cNvSpPr/>
            <p:nvPr/>
          </p:nvSpPr>
          <p:spPr>
            <a:xfrm>
              <a:off x="1163899" y="2722919"/>
              <a:ext cx="271870" cy="215914"/>
            </a:xfrm>
            <a:prstGeom prst="rect">
              <a:avLst/>
            </a:prstGeom>
            <a:solidFill>
              <a:srgbClr val="FF004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84C360A-6C2D-8D41-8EB6-EA30ADDC367A}"/>
                </a:ext>
              </a:extLst>
            </p:cNvPr>
            <p:cNvSpPr/>
            <p:nvPr/>
          </p:nvSpPr>
          <p:spPr>
            <a:xfrm>
              <a:off x="1163899" y="5302773"/>
              <a:ext cx="271870" cy="215914"/>
            </a:xfrm>
            <a:prstGeom prst="rect">
              <a:avLst/>
            </a:prstGeom>
            <a:solidFill>
              <a:srgbClr val="FFC09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A90B997-A561-024C-9904-2483A5E349F1}"/>
                </a:ext>
              </a:extLst>
            </p:cNvPr>
            <p:cNvSpPr/>
            <p:nvPr/>
          </p:nvSpPr>
          <p:spPr>
            <a:xfrm>
              <a:off x="1163899" y="4566126"/>
              <a:ext cx="271870" cy="215914"/>
            </a:xfrm>
            <a:prstGeom prst="rect">
              <a:avLst/>
            </a:prstGeom>
            <a:solidFill>
              <a:srgbClr val="3347F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7C7D68E-1D8E-A949-ADF9-304A964B1294}"/>
                </a:ext>
              </a:extLst>
            </p:cNvPr>
            <p:cNvSpPr/>
            <p:nvPr/>
          </p:nvSpPr>
          <p:spPr>
            <a:xfrm>
              <a:off x="1163899" y="4934449"/>
              <a:ext cx="271870" cy="215914"/>
            </a:xfrm>
            <a:prstGeom prst="rect">
              <a:avLst/>
            </a:prstGeom>
            <a:solidFill>
              <a:srgbClr val="9D82E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741B899-645E-3C42-9F47-DE502CAF5027}"/>
                </a:ext>
              </a:extLst>
            </p:cNvPr>
            <p:cNvSpPr/>
            <p:nvPr/>
          </p:nvSpPr>
          <p:spPr>
            <a:xfrm>
              <a:off x="1163899" y="3091242"/>
              <a:ext cx="271870" cy="215914"/>
            </a:xfrm>
            <a:prstGeom prst="rect">
              <a:avLst/>
            </a:prstGeom>
            <a:solidFill>
              <a:srgbClr val="04092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11C7D55-8B47-4F42-A372-5E241AAB70C8}"/>
                </a:ext>
              </a:extLst>
            </p:cNvPr>
            <p:cNvSpPr/>
            <p:nvPr/>
          </p:nvSpPr>
          <p:spPr>
            <a:xfrm>
              <a:off x="1163899" y="3459566"/>
              <a:ext cx="271870" cy="215914"/>
            </a:xfrm>
            <a:prstGeom prst="rect">
              <a:avLst/>
            </a:prstGeom>
            <a:solidFill>
              <a:srgbClr val="243057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167E5BB-E2D9-C245-9217-5AC8F12D3340}"/>
                </a:ext>
              </a:extLst>
            </p:cNvPr>
            <p:cNvSpPr/>
            <p:nvPr/>
          </p:nvSpPr>
          <p:spPr>
            <a:xfrm>
              <a:off x="1163899" y="3827890"/>
              <a:ext cx="271870" cy="217502"/>
            </a:xfrm>
            <a:prstGeom prst="rect">
              <a:avLst/>
            </a:prstGeom>
            <a:solidFill>
              <a:srgbClr val="8B91A9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496592E-4967-0B46-9ABF-95E242133287}"/>
                </a:ext>
              </a:extLst>
            </p:cNvPr>
            <p:cNvSpPr/>
            <p:nvPr/>
          </p:nvSpPr>
          <p:spPr>
            <a:xfrm>
              <a:off x="1163899" y="4197802"/>
              <a:ext cx="271870" cy="215914"/>
            </a:xfrm>
            <a:prstGeom prst="rect">
              <a:avLst/>
            </a:prstGeom>
            <a:solidFill>
              <a:srgbClr val="F1F5F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153988"/>
              </p:ext>
            </p:extLst>
          </p:nvPr>
        </p:nvGraphicFramePr>
        <p:xfrm>
          <a:off x="830796" y="1225728"/>
          <a:ext cx="10736578" cy="468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340" y="315338"/>
            <a:ext cx="1262270" cy="1262270"/>
          </a:xfrm>
          <a:prstGeom prst="rect">
            <a:avLst/>
          </a:prstGeom>
        </p:spPr>
      </p:pic>
      <p:grpSp>
        <p:nvGrpSpPr>
          <p:cNvPr id="25" name="Группа 45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26" name="Рисунок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387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0087" y="1303830"/>
            <a:ext cx="264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/>
            <a:r>
              <a:rPr lang="ru-RU" dirty="0">
                <a:solidFill>
                  <a:srgbClr val="334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</a:t>
            </a:r>
            <a:r>
              <a:rPr lang="ru-RU" dirty="0">
                <a:solidFill>
                  <a:srgbClr val="FF00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6631" y="1303830"/>
            <a:ext cx="818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кв. 2022 -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2024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310;p53"/>
          <p:cNvSpPr/>
          <p:nvPr/>
        </p:nvSpPr>
        <p:spPr>
          <a:xfrm>
            <a:off x="8398689" y="3830062"/>
            <a:ext cx="2598832" cy="45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8E8"/>
              </a:buClr>
              <a:buSzPts val="1463"/>
              <a:buFont typeface="Open Sans"/>
              <a:buNone/>
            </a:pPr>
            <a:r>
              <a:rPr lang="ru-RU" sz="1463" b="0" i="0" u="none" strike="noStrike" cap="none" dirty="0">
                <a:solidFill>
                  <a:srgbClr val="243057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Информационное и программное обеспечение</a:t>
            </a:r>
            <a:endParaRPr dirty="0">
              <a:solidFill>
                <a:srgbClr val="2430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305;p53"/>
          <p:cNvSpPr/>
          <p:nvPr/>
        </p:nvSpPr>
        <p:spPr>
          <a:xfrm rot="-5400000" flipH="1">
            <a:off x="5043884" y="2948457"/>
            <a:ext cx="2255524" cy="2255526"/>
          </a:xfrm>
          <a:prstGeom prst="ellipse">
            <a:avLst/>
          </a:prstGeom>
          <a:solidFill>
            <a:srgbClr val="3347F2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7"/>
              <a:buFont typeface="Open Sans"/>
              <a:buNone/>
            </a:pPr>
            <a:endParaRPr sz="1097" b="0" i="0" u="none" strike="noStrike" cap="none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9" name="Google Shape;2306;p53"/>
          <p:cNvSpPr/>
          <p:nvPr/>
        </p:nvSpPr>
        <p:spPr>
          <a:xfrm>
            <a:off x="5185608" y="3091830"/>
            <a:ext cx="1968780" cy="1968778"/>
          </a:xfrm>
          <a:prstGeom prst="ellipse">
            <a:avLst/>
          </a:prstGeom>
          <a:noFill/>
          <a:ln w="127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Font typeface="Open Sans"/>
              <a:buNone/>
            </a:pPr>
            <a:endParaRPr sz="1463" b="0" i="0" u="none" strike="noStrike" cap="none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0" name="Google Shape;2307;p53"/>
          <p:cNvSpPr/>
          <p:nvPr/>
        </p:nvSpPr>
        <p:spPr>
          <a:xfrm>
            <a:off x="4438938" y="2345161"/>
            <a:ext cx="3462118" cy="3462117"/>
          </a:xfrm>
          <a:prstGeom prst="ellipse">
            <a:avLst/>
          </a:prstGeom>
          <a:noFill/>
          <a:ln w="127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Font typeface="Open Sans"/>
              <a:buNone/>
            </a:pPr>
            <a:endParaRPr sz="1463" b="0" i="0" u="none" strike="noStrike" cap="none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1" name="Google Shape;2311;p53"/>
          <p:cNvSpPr/>
          <p:nvPr/>
        </p:nvSpPr>
        <p:spPr>
          <a:xfrm>
            <a:off x="812671" y="3379813"/>
            <a:ext cx="3135232" cy="135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8E8"/>
              </a:buClr>
              <a:buSzPts val="1463"/>
              <a:buFont typeface="Open Sans"/>
              <a:buNone/>
            </a:pPr>
            <a:r>
              <a:rPr lang="ru-RU" sz="1463" b="0" i="0" u="none" strike="noStrike" cap="none" dirty="0">
                <a:solidFill>
                  <a:srgbClr val="243057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Позиционирование антикоррупционной деятельности Счетной палаты, ее открытость для институтов гражданского общества и граждан, создание эффективной системы обратной связи</a:t>
            </a:r>
            <a:endParaRPr dirty="0">
              <a:solidFill>
                <a:srgbClr val="2430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312;p53"/>
          <p:cNvSpPr/>
          <p:nvPr/>
        </p:nvSpPr>
        <p:spPr>
          <a:xfrm>
            <a:off x="7885275" y="2345198"/>
            <a:ext cx="2598832" cy="22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8E8"/>
              </a:buClr>
              <a:buSzPts val="1463"/>
              <a:buFont typeface="Open Sans"/>
              <a:buNone/>
            </a:pPr>
            <a:r>
              <a:rPr lang="ru-RU" sz="1463" b="0" i="0" u="none" strike="noStrike" cap="none" dirty="0">
                <a:solidFill>
                  <a:srgbClr val="243057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Организационное обеспечение</a:t>
            </a:r>
            <a:endParaRPr dirty="0">
              <a:solidFill>
                <a:srgbClr val="2430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2313;p53"/>
          <p:cNvSpPr/>
          <p:nvPr/>
        </p:nvSpPr>
        <p:spPr>
          <a:xfrm>
            <a:off x="7885275" y="5343379"/>
            <a:ext cx="2598832" cy="45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8E8"/>
              </a:buClr>
              <a:buSzPts val="1463"/>
              <a:buFont typeface="Open Sans"/>
              <a:buNone/>
            </a:pPr>
            <a:r>
              <a:rPr lang="ru-RU" sz="1463" b="0" i="0" u="none" strike="noStrike" cap="none" dirty="0">
                <a:solidFill>
                  <a:srgbClr val="243057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Повышение профессионального уровня инспекторского состава</a:t>
            </a:r>
            <a:endParaRPr dirty="0">
              <a:solidFill>
                <a:srgbClr val="2430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2314;p53"/>
          <p:cNvSpPr/>
          <p:nvPr/>
        </p:nvSpPr>
        <p:spPr>
          <a:xfrm>
            <a:off x="1850610" y="5343379"/>
            <a:ext cx="2598832" cy="45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8E8"/>
              </a:buClr>
              <a:buSzPts val="1463"/>
              <a:buFont typeface="Open Sans"/>
              <a:buNone/>
            </a:pPr>
            <a:r>
              <a:rPr lang="ru-RU" sz="1463" b="0" i="0" u="none" strike="noStrike" cap="none" dirty="0">
                <a:solidFill>
                  <a:srgbClr val="243057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Внедрение в практику  Счетной палаты зарубежного опыта</a:t>
            </a:r>
            <a:endParaRPr dirty="0">
              <a:solidFill>
                <a:srgbClr val="2430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315;p53"/>
          <p:cNvSpPr/>
          <p:nvPr/>
        </p:nvSpPr>
        <p:spPr>
          <a:xfrm>
            <a:off x="794308" y="2120074"/>
            <a:ext cx="3655134" cy="67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8E8"/>
              </a:buClr>
              <a:buSzPts val="1463"/>
              <a:buFont typeface="Open Sans"/>
              <a:buNone/>
            </a:pPr>
            <a:r>
              <a:rPr lang="ru-RU" sz="1463" b="0" i="0" u="none" strike="noStrike" cap="none" dirty="0">
                <a:solidFill>
                  <a:srgbClr val="243057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Совершенствование методического обеспечения КМ и ЭАМ в части выявления признаков коррупционных правонарушений</a:t>
            </a:r>
            <a:endParaRPr dirty="0">
              <a:solidFill>
                <a:srgbClr val="2430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2316;p53"/>
          <p:cNvSpPr/>
          <p:nvPr/>
        </p:nvSpPr>
        <p:spPr>
          <a:xfrm>
            <a:off x="4702587" y="2371920"/>
            <a:ext cx="665378" cy="6653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Font typeface="Open Sans"/>
              <a:buNone/>
            </a:pPr>
            <a:endParaRPr sz="1463" b="0" i="0" u="none" strike="noStrike" cap="none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7" name="Google Shape;2317;p53"/>
          <p:cNvSpPr/>
          <p:nvPr/>
        </p:nvSpPr>
        <p:spPr>
          <a:xfrm>
            <a:off x="4702587" y="5077968"/>
            <a:ext cx="665378" cy="6653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Font typeface="Open Sans"/>
              <a:buNone/>
            </a:pPr>
            <a:endParaRPr sz="1463" b="0" i="0" u="none" strike="noStrike" cap="none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8" name="Google Shape;2318;p53"/>
          <p:cNvSpPr/>
          <p:nvPr/>
        </p:nvSpPr>
        <p:spPr>
          <a:xfrm>
            <a:off x="7564520" y="3722399"/>
            <a:ext cx="665378" cy="6653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Font typeface="Open Sans"/>
              <a:buNone/>
            </a:pPr>
            <a:endParaRPr sz="1463" b="0" i="0" u="none" strike="noStrike" cap="none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9" name="Google Shape;2319;p53"/>
          <p:cNvSpPr/>
          <p:nvPr/>
        </p:nvSpPr>
        <p:spPr>
          <a:xfrm>
            <a:off x="6960540" y="5077968"/>
            <a:ext cx="665378" cy="6653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Font typeface="Open Sans"/>
              <a:buNone/>
            </a:pPr>
            <a:endParaRPr sz="1463" b="0" i="0" u="none" strike="noStrike" cap="none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20" name="Google Shape;2320;p53"/>
          <p:cNvSpPr/>
          <p:nvPr/>
        </p:nvSpPr>
        <p:spPr>
          <a:xfrm>
            <a:off x="6960540" y="2371920"/>
            <a:ext cx="665378" cy="6653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Font typeface="Open Sans"/>
              <a:buNone/>
            </a:pPr>
            <a:endParaRPr sz="1463" b="0" i="0" u="none" strike="noStrike" cap="none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21" name="Google Shape;2321;p53"/>
          <p:cNvSpPr/>
          <p:nvPr/>
        </p:nvSpPr>
        <p:spPr>
          <a:xfrm>
            <a:off x="4106279" y="3764172"/>
            <a:ext cx="665378" cy="6653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Font typeface="Open Sans"/>
              <a:buNone/>
            </a:pPr>
            <a:endParaRPr sz="1463" b="0" i="0" u="none" strike="noStrike" cap="none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22" name="Google Shape;232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1377" y="5206561"/>
            <a:ext cx="387798" cy="38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2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902" y="5232455"/>
            <a:ext cx="361904" cy="36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26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4139" y="2479262"/>
            <a:ext cx="374871" cy="3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27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5042" y="2524947"/>
            <a:ext cx="413023" cy="41302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05;p53"/>
          <p:cNvSpPr/>
          <p:nvPr/>
        </p:nvSpPr>
        <p:spPr>
          <a:xfrm rot="-5400000" flipH="1">
            <a:off x="5202496" y="3100172"/>
            <a:ext cx="1951891" cy="1951893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7"/>
              <a:buFont typeface="Open Sans"/>
              <a:buNone/>
            </a:pPr>
            <a:endParaRPr sz="1097" b="0" i="0" u="none" strike="noStrike" cap="none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2071" y="3263483"/>
            <a:ext cx="19201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2430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pPr algn="ctr"/>
            <a:r>
              <a:rPr lang="ru-RU" dirty="0">
                <a:solidFill>
                  <a:srgbClr val="2430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algn="ctr"/>
            <a:r>
              <a:rPr lang="ru-RU" dirty="0">
                <a:solidFill>
                  <a:srgbClr val="334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направлений</a:t>
            </a:r>
          </a:p>
        </p:txBody>
      </p:sp>
      <p:cxnSp>
        <p:nvCxnSpPr>
          <p:cNvPr id="28" name="Прямая со стрелкой 27"/>
          <p:cNvCxnSpPr>
            <a:endCxn id="20" idx="3"/>
          </p:cNvCxnSpPr>
          <p:nvPr/>
        </p:nvCxnSpPr>
        <p:spPr>
          <a:xfrm flipV="1">
            <a:off x="6858186" y="2939854"/>
            <a:ext cx="199796" cy="250592"/>
          </a:xfrm>
          <a:prstGeom prst="straightConnector1">
            <a:avLst/>
          </a:prstGeom>
          <a:ln w="9525">
            <a:solidFill>
              <a:srgbClr val="44546A"/>
            </a:solidFill>
            <a:prstDash val="dash"/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9" idx="1"/>
          </p:cNvCxnSpPr>
          <p:nvPr/>
        </p:nvCxnSpPr>
        <p:spPr>
          <a:xfrm>
            <a:off x="6847146" y="4976510"/>
            <a:ext cx="210836" cy="198900"/>
          </a:xfrm>
          <a:prstGeom prst="straightConnector1">
            <a:avLst/>
          </a:prstGeom>
          <a:ln w="9525">
            <a:solidFill>
              <a:srgbClr val="44546A"/>
            </a:solidFill>
            <a:prstDash val="dash"/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5"/>
          </p:cNvCxnSpPr>
          <p:nvPr/>
        </p:nvCxnSpPr>
        <p:spPr>
          <a:xfrm flipH="1" flipV="1">
            <a:off x="5270523" y="2939854"/>
            <a:ext cx="245954" cy="294205"/>
          </a:xfrm>
          <a:prstGeom prst="straightConnector1">
            <a:avLst/>
          </a:prstGeom>
          <a:ln w="9525">
            <a:solidFill>
              <a:srgbClr val="44546A"/>
            </a:solidFill>
            <a:prstDash val="dash"/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1" idx="6"/>
          </p:cNvCxnSpPr>
          <p:nvPr/>
        </p:nvCxnSpPr>
        <p:spPr>
          <a:xfrm flipH="1">
            <a:off x="4771657" y="4088839"/>
            <a:ext cx="292472" cy="8021"/>
          </a:xfrm>
          <a:prstGeom prst="straightConnector1">
            <a:avLst/>
          </a:prstGeom>
          <a:ln w="9525">
            <a:solidFill>
              <a:srgbClr val="44546A"/>
            </a:solidFill>
            <a:prstDash val="dash"/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7" idx="7"/>
          </p:cNvCxnSpPr>
          <p:nvPr/>
        </p:nvCxnSpPr>
        <p:spPr>
          <a:xfrm flipH="1">
            <a:off x="5270523" y="4965841"/>
            <a:ext cx="240799" cy="209569"/>
          </a:xfrm>
          <a:prstGeom prst="straightConnector1">
            <a:avLst/>
          </a:prstGeom>
          <a:ln w="9525">
            <a:solidFill>
              <a:srgbClr val="44546A"/>
            </a:solidFill>
            <a:prstDash val="dash"/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oogle Shape;2288;p52"/>
          <p:cNvGrpSpPr/>
          <p:nvPr/>
        </p:nvGrpSpPr>
        <p:grpSpPr>
          <a:xfrm>
            <a:off x="7709541" y="3883444"/>
            <a:ext cx="371936" cy="380686"/>
            <a:chOff x="1216347" y="4508184"/>
            <a:chExt cx="460054" cy="470878"/>
          </a:xfrm>
        </p:grpSpPr>
        <p:sp>
          <p:nvSpPr>
            <p:cNvPr id="34" name="Google Shape;2289;p52"/>
            <p:cNvSpPr/>
            <p:nvPr/>
          </p:nvSpPr>
          <p:spPr>
            <a:xfrm>
              <a:off x="1302953" y="4508184"/>
              <a:ext cx="286857" cy="470878"/>
            </a:xfrm>
            <a:custGeom>
              <a:avLst/>
              <a:gdLst/>
              <a:ahLst/>
              <a:cxnLst/>
              <a:rect l="l" t="t" r="r" b="b"/>
              <a:pathLst>
                <a:path w="504825" h="828675" extrusionOk="0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sz="1800" b="0" i="0" u="none" strike="noStrike" cap="none" dirty="0">
                <a:solidFill>
                  <a:srgbClr val="1568E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35" name="Google Shape;2290;p52"/>
            <p:cNvSpPr/>
            <p:nvPr/>
          </p:nvSpPr>
          <p:spPr>
            <a:xfrm>
              <a:off x="1549412" y="4843653"/>
              <a:ext cx="75773" cy="75773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sz="1800" b="0" i="0" u="none" strike="noStrike" cap="none" dirty="0">
                <a:solidFill>
                  <a:srgbClr val="1568E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36" name="Google Shape;2291;p52"/>
            <p:cNvSpPr/>
            <p:nvPr/>
          </p:nvSpPr>
          <p:spPr>
            <a:xfrm>
              <a:off x="1257143" y="4556796"/>
              <a:ext cx="75773" cy="75773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sz="1800" b="0" i="0" u="none" strike="noStrike" cap="none" dirty="0">
                <a:solidFill>
                  <a:srgbClr val="1568E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37" name="Google Shape;2292;p52"/>
            <p:cNvSpPr/>
            <p:nvPr/>
          </p:nvSpPr>
          <p:spPr>
            <a:xfrm>
              <a:off x="1546511" y="4554090"/>
              <a:ext cx="75773" cy="75773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sz="1800" b="0" i="0" u="none" strike="noStrike" cap="none" dirty="0">
                <a:solidFill>
                  <a:srgbClr val="1568E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38" name="Google Shape;2293;p52"/>
            <p:cNvSpPr/>
            <p:nvPr/>
          </p:nvSpPr>
          <p:spPr>
            <a:xfrm>
              <a:off x="1259444" y="4846358"/>
              <a:ext cx="81186" cy="81186"/>
            </a:xfrm>
            <a:custGeom>
              <a:avLst/>
              <a:gdLst/>
              <a:ahLst/>
              <a:cxnLst/>
              <a:rect l="l" t="t" r="r" b="b"/>
              <a:pathLst>
                <a:path w="142875" h="142875" extrusionOk="0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sz="1800" b="0" i="0" u="none" strike="noStrike" cap="none" dirty="0">
                <a:solidFill>
                  <a:srgbClr val="1568E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39" name="Google Shape;2294;p52"/>
            <p:cNvSpPr/>
            <p:nvPr/>
          </p:nvSpPr>
          <p:spPr>
            <a:xfrm>
              <a:off x="1265058" y="4797445"/>
              <a:ext cx="27062" cy="2706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sz="1800" b="0" i="0" u="none" strike="noStrike" cap="none" dirty="0">
                <a:solidFill>
                  <a:srgbClr val="1568E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40" name="Google Shape;2295;p52"/>
            <p:cNvSpPr/>
            <p:nvPr/>
          </p:nvSpPr>
          <p:spPr>
            <a:xfrm>
              <a:off x="1216347" y="4759558"/>
              <a:ext cx="27062" cy="2706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sz="1800" b="0" i="0" u="none" strike="noStrike" cap="none" dirty="0">
                <a:solidFill>
                  <a:srgbClr val="1568E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41" name="Google Shape;2296;p52"/>
            <p:cNvSpPr/>
            <p:nvPr/>
          </p:nvSpPr>
          <p:spPr>
            <a:xfrm>
              <a:off x="1649339" y="4689197"/>
              <a:ext cx="27062" cy="2706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sz="1800" b="0" i="0" u="none" strike="noStrike" cap="none" dirty="0">
                <a:solidFill>
                  <a:srgbClr val="1568E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42" name="Google Shape;2297;p52"/>
            <p:cNvSpPr/>
            <p:nvPr/>
          </p:nvSpPr>
          <p:spPr>
            <a:xfrm>
              <a:off x="1335420" y="4553887"/>
              <a:ext cx="27062" cy="2706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endParaRPr sz="1800" b="0" i="0" u="none" strike="noStrike" cap="none" dirty="0">
                <a:solidFill>
                  <a:srgbClr val="1568E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</p:grpSp>
      <p:sp>
        <p:nvSpPr>
          <p:cNvPr id="43" name="Google Shape;2299;p52"/>
          <p:cNvSpPr/>
          <p:nvPr/>
        </p:nvSpPr>
        <p:spPr>
          <a:xfrm>
            <a:off x="4226309" y="3894425"/>
            <a:ext cx="368944" cy="383900"/>
          </a:xfrm>
          <a:custGeom>
            <a:avLst/>
            <a:gdLst/>
            <a:ahLst/>
            <a:cxnLst/>
            <a:rect l="l" t="t" r="r" b="b"/>
            <a:pathLst>
              <a:path w="704850" h="733425" extrusionOk="0">
                <a:moveTo>
                  <a:pt x="705060" y="215171"/>
                </a:moveTo>
                <a:lnTo>
                  <a:pt x="637375" y="152201"/>
                </a:lnTo>
                <a:lnTo>
                  <a:pt x="684295" y="101776"/>
                </a:lnTo>
                <a:cubicBezTo>
                  <a:pt x="695259" y="89975"/>
                  <a:pt x="701774" y="74011"/>
                  <a:pt x="702164" y="57961"/>
                </a:cubicBezTo>
                <a:cubicBezTo>
                  <a:pt x="702574" y="40854"/>
                  <a:pt x="696354" y="25452"/>
                  <a:pt x="684638" y="14584"/>
                </a:cubicBezTo>
                <a:cubicBezTo>
                  <a:pt x="661159" y="-7209"/>
                  <a:pt x="621383" y="-4218"/>
                  <a:pt x="597770" y="21147"/>
                </a:cubicBezTo>
                <a:lnTo>
                  <a:pt x="274882" y="367933"/>
                </a:lnTo>
                <a:cubicBezTo>
                  <a:pt x="199482" y="332481"/>
                  <a:pt x="109204" y="349483"/>
                  <a:pt x="51645" y="411243"/>
                </a:cubicBezTo>
                <a:cubicBezTo>
                  <a:pt x="-20859" y="489148"/>
                  <a:pt x="-16487" y="611525"/>
                  <a:pt x="61389" y="684058"/>
                </a:cubicBezTo>
                <a:cubicBezTo>
                  <a:pt x="97432" y="717596"/>
                  <a:pt x="143856" y="735836"/>
                  <a:pt x="192805" y="735836"/>
                </a:cubicBezTo>
                <a:cubicBezTo>
                  <a:pt x="195149" y="735836"/>
                  <a:pt x="197492" y="735798"/>
                  <a:pt x="199844" y="735712"/>
                </a:cubicBezTo>
                <a:cubicBezTo>
                  <a:pt x="251384" y="733874"/>
                  <a:pt x="299095" y="712071"/>
                  <a:pt x="334185" y="674333"/>
                </a:cubicBezTo>
                <a:cubicBezTo>
                  <a:pt x="391687" y="612630"/>
                  <a:pt x="402222" y="521333"/>
                  <a:pt x="361455" y="448543"/>
                </a:cubicBezTo>
                <a:lnTo>
                  <a:pt x="499844" y="299896"/>
                </a:lnTo>
                <a:lnTo>
                  <a:pt x="567509" y="362913"/>
                </a:lnTo>
                <a:cubicBezTo>
                  <a:pt x="570281" y="365495"/>
                  <a:pt x="573958" y="366781"/>
                  <a:pt x="577758" y="366733"/>
                </a:cubicBezTo>
                <a:cubicBezTo>
                  <a:pt x="581549" y="366600"/>
                  <a:pt x="585131" y="364952"/>
                  <a:pt x="587712" y="362180"/>
                </a:cubicBezTo>
                <a:lnTo>
                  <a:pt x="626850" y="320060"/>
                </a:lnTo>
                <a:cubicBezTo>
                  <a:pt x="632213" y="314288"/>
                  <a:pt x="631889" y="305249"/>
                  <a:pt x="626126" y="299877"/>
                </a:cubicBezTo>
                <a:lnTo>
                  <a:pt x="558461" y="236869"/>
                </a:lnTo>
                <a:lnTo>
                  <a:pt x="578711" y="215162"/>
                </a:lnTo>
                <a:lnTo>
                  <a:pt x="646357" y="278217"/>
                </a:lnTo>
                <a:cubicBezTo>
                  <a:pt x="649120" y="280798"/>
                  <a:pt x="652730" y="282122"/>
                  <a:pt x="656597" y="282046"/>
                </a:cubicBezTo>
                <a:cubicBezTo>
                  <a:pt x="660388" y="281913"/>
                  <a:pt x="663960" y="280274"/>
                  <a:pt x="666550" y="277503"/>
                </a:cubicBezTo>
                <a:lnTo>
                  <a:pt x="705765" y="235383"/>
                </a:lnTo>
                <a:cubicBezTo>
                  <a:pt x="708346" y="232611"/>
                  <a:pt x="709727" y="228925"/>
                  <a:pt x="709584" y="225134"/>
                </a:cubicBezTo>
                <a:cubicBezTo>
                  <a:pt x="709470" y="221334"/>
                  <a:pt x="707841" y="217752"/>
                  <a:pt x="705060" y="215171"/>
                </a:cubicBezTo>
                <a:close/>
                <a:moveTo>
                  <a:pt x="655397" y="247556"/>
                </a:moveTo>
                <a:lnTo>
                  <a:pt x="587760" y="184510"/>
                </a:lnTo>
                <a:cubicBezTo>
                  <a:pt x="581997" y="179138"/>
                  <a:pt x="572948" y="179443"/>
                  <a:pt x="567576" y="185215"/>
                </a:cubicBezTo>
                <a:lnTo>
                  <a:pt x="527828" y="227830"/>
                </a:lnTo>
                <a:cubicBezTo>
                  <a:pt x="525247" y="230602"/>
                  <a:pt x="523866" y="234288"/>
                  <a:pt x="523999" y="238079"/>
                </a:cubicBezTo>
                <a:cubicBezTo>
                  <a:pt x="524133" y="241870"/>
                  <a:pt x="525771" y="245451"/>
                  <a:pt x="528543" y="248032"/>
                </a:cubicBezTo>
                <a:lnTo>
                  <a:pt x="596218" y="311059"/>
                </a:lnTo>
                <a:lnTo>
                  <a:pt x="576539" y="332243"/>
                </a:lnTo>
                <a:lnTo>
                  <a:pt x="508874" y="269235"/>
                </a:lnTo>
                <a:cubicBezTo>
                  <a:pt x="506102" y="266654"/>
                  <a:pt x="502520" y="265215"/>
                  <a:pt x="498625" y="265415"/>
                </a:cubicBezTo>
                <a:cubicBezTo>
                  <a:pt x="494843" y="265549"/>
                  <a:pt x="491262" y="267187"/>
                  <a:pt x="488680" y="269959"/>
                </a:cubicBezTo>
                <a:lnTo>
                  <a:pt x="335585" y="434389"/>
                </a:lnTo>
                <a:lnTo>
                  <a:pt x="335442" y="434484"/>
                </a:lnTo>
                <a:cubicBezTo>
                  <a:pt x="329041" y="438837"/>
                  <a:pt x="327260" y="447495"/>
                  <a:pt x="331442" y="454020"/>
                </a:cubicBezTo>
                <a:cubicBezTo>
                  <a:pt x="371999" y="517276"/>
                  <a:pt x="364532" y="599857"/>
                  <a:pt x="313278" y="654855"/>
                </a:cubicBezTo>
                <a:cubicBezTo>
                  <a:pt x="283379" y="687011"/>
                  <a:pt x="242735" y="705575"/>
                  <a:pt x="198835" y="707147"/>
                </a:cubicBezTo>
                <a:cubicBezTo>
                  <a:pt x="155096" y="708595"/>
                  <a:pt x="113043" y="693069"/>
                  <a:pt x="80868" y="663141"/>
                </a:cubicBezTo>
                <a:cubicBezTo>
                  <a:pt x="14516" y="601353"/>
                  <a:pt x="10792" y="497073"/>
                  <a:pt x="72552" y="430712"/>
                </a:cubicBezTo>
                <a:cubicBezTo>
                  <a:pt x="104594" y="396346"/>
                  <a:pt x="148533" y="378230"/>
                  <a:pt x="193053" y="378230"/>
                </a:cubicBezTo>
                <a:cubicBezTo>
                  <a:pt x="219837" y="378230"/>
                  <a:pt x="246841" y="384783"/>
                  <a:pt x="271587" y="398289"/>
                </a:cubicBezTo>
                <a:cubicBezTo>
                  <a:pt x="274930" y="400118"/>
                  <a:pt x="278873" y="400528"/>
                  <a:pt x="282512" y="399442"/>
                </a:cubicBezTo>
                <a:cubicBezTo>
                  <a:pt x="286141" y="398356"/>
                  <a:pt x="289198" y="395870"/>
                  <a:pt x="290999" y="392536"/>
                </a:cubicBezTo>
                <a:lnTo>
                  <a:pt x="618659" y="40606"/>
                </a:lnTo>
                <a:cubicBezTo>
                  <a:pt x="631517" y="26814"/>
                  <a:pt x="653234" y="24433"/>
                  <a:pt x="665179" y="35511"/>
                </a:cubicBezTo>
                <a:cubicBezTo>
                  <a:pt x="670808" y="40730"/>
                  <a:pt x="673780" y="48455"/>
                  <a:pt x="673580" y="57266"/>
                </a:cubicBezTo>
                <a:cubicBezTo>
                  <a:pt x="673361" y="66419"/>
                  <a:pt x="669627" y="75544"/>
                  <a:pt x="663350" y="82297"/>
                </a:cubicBezTo>
                <a:lnTo>
                  <a:pt x="606705" y="143181"/>
                </a:lnTo>
                <a:cubicBezTo>
                  <a:pt x="604124" y="145962"/>
                  <a:pt x="602752" y="149649"/>
                  <a:pt x="602895" y="153430"/>
                </a:cubicBezTo>
                <a:cubicBezTo>
                  <a:pt x="603038" y="157211"/>
                  <a:pt x="604676" y="160793"/>
                  <a:pt x="607448" y="163374"/>
                </a:cubicBezTo>
                <a:lnTo>
                  <a:pt x="675132" y="226344"/>
                </a:lnTo>
                <a:lnTo>
                  <a:pt x="655397" y="2475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800" b="0" i="0" u="none" strike="noStrike" cap="none" dirty="0">
              <a:solidFill>
                <a:srgbClr val="1568E8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44" name="Прямая со стрелкой 43"/>
          <p:cNvCxnSpPr>
            <a:endCxn id="18" idx="2"/>
          </p:cNvCxnSpPr>
          <p:nvPr/>
        </p:nvCxnSpPr>
        <p:spPr>
          <a:xfrm flipV="1">
            <a:off x="7275380" y="4055087"/>
            <a:ext cx="289140" cy="18506"/>
          </a:xfrm>
          <a:prstGeom prst="straightConnector1">
            <a:avLst/>
          </a:prstGeom>
          <a:ln w="9525">
            <a:solidFill>
              <a:srgbClr val="44546A"/>
            </a:solidFill>
            <a:prstDash val="dash"/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5765ACF-3EE9-4472-960A-1355CA70C243}"/>
              </a:ext>
            </a:extLst>
          </p:cNvPr>
          <p:cNvSpPr txBox="1"/>
          <p:nvPr/>
        </p:nvSpPr>
        <p:spPr>
          <a:xfrm>
            <a:off x="273050" y="16344"/>
            <a:ext cx="12682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карта» по </a:t>
            </a: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деятельности по решению задачи </a:t>
            </a:r>
            <a:r>
              <a:rPr lang="ru-RU" sz="19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 Счетной </a:t>
            </a:r>
          </a:p>
          <a:p>
            <a:r>
              <a:rPr lang="ru-RU" sz="19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палаты </a:t>
            </a: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9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среды добросовестности за счет</a:t>
            </a:r>
          </a:p>
          <a:p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мер по противодействию коррупции, а также законодательных и </a:t>
            </a:r>
            <a:endParaRPr lang="ru-RU" sz="1900" b="1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9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нституциональных условий</a:t>
            </a: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препятствующих </a:t>
            </a:r>
            <a:r>
              <a:rPr lang="ru-RU" sz="19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злоупотреблениям</a:t>
            </a:r>
            <a:r>
              <a:rPr lang="ru-RU" sz="1900" b="1" dirty="0" smtClean="0">
                <a:solidFill>
                  <a:srgbClr val="040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900" b="1" dirty="0">
              <a:solidFill>
                <a:srgbClr val="0409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555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79DF4E-AD77-AF4F-B17F-00B29FAC7ACB}"/>
              </a:ext>
            </a:extLst>
          </p:cNvPr>
          <p:cNvSpPr txBox="1"/>
          <p:nvPr/>
        </p:nvSpPr>
        <p:spPr>
          <a:xfrm>
            <a:off x="8378825" y="1676400"/>
            <a:ext cx="2813050" cy="116840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defTabSz="914217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основе одного из существующих,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государственного информационного ресурса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контроля (надзора)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11" name="Shape 19474">
            <a:extLst>
              <a:ext uri="{FF2B5EF4-FFF2-40B4-BE49-F238E27FC236}">
                <a16:creationId xmlns:a16="http://schemas.microsoft.com/office/drawing/2014/main" id="{30CA2FF2-DEA8-BE46-AD84-6977C8BE7AA2}"/>
              </a:ext>
            </a:extLst>
          </p:cNvPr>
          <p:cNvSpPr/>
          <p:nvPr/>
        </p:nvSpPr>
        <p:spPr>
          <a:xfrm>
            <a:off x="4827588" y="3898900"/>
            <a:ext cx="644525" cy="1336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" y="0"/>
                </a:moveTo>
                <a:lnTo>
                  <a:pt x="21600" y="13766"/>
                </a:lnTo>
                <a:lnTo>
                  <a:pt x="21600" y="21600"/>
                </a:lnTo>
                <a:lnTo>
                  <a:pt x="0" y="7903"/>
                </a:lnTo>
                <a:lnTo>
                  <a:pt x="10" y="0"/>
                </a:lnTo>
                <a:close/>
              </a:path>
            </a:pathLst>
          </a:custGeom>
          <a:solidFill>
            <a:srgbClr val="FF004C">
              <a:alpha val="68000"/>
            </a:srgbClr>
          </a:solidFill>
          <a:ln w="12700" cap="flat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2" name="Shape 19475">
            <a:extLst>
              <a:ext uri="{FF2B5EF4-FFF2-40B4-BE49-F238E27FC236}">
                <a16:creationId xmlns:a16="http://schemas.microsoft.com/office/drawing/2014/main" id="{C120AC1A-F233-E344-A428-AC353B0C1C27}"/>
              </a:ext>
            </a:extLst>
          </p:cNvPr>
          <p:cNvSpPr/>
          <p:nvPr/>
        </p:nvSpPr>
        <p:spPr>
          <a:xfrm>
            <a:off x="4827588" y="3902075"/>
            <a:ext cx="2462212" cy="85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28" y="64"/>
                </a:lnTo>
                <a:lnTo>
                  <a:pt x="21600" y="21600"/>
                </a:lnTo>
                <a:lnTo>
                  <a:pt x="565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004C">
              <a:alpha val="54000"/>
            </a:srgbClr>
          </a:solidFill>
          <a:ln w="12700" cap="flat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3" name="Shape 19482">
            <a:extLst>
              <a:ext uri="{FF2B5EF4-FFF2-40B4-BE49-F238E27FC236}">
                <a16:creationId xmlns:a16="http://schemas.microsoft.com/office/drawing/2014/main" id="{7F072001-7CEB-E44D-9FCF-988796E222E0}"/>
              </a:ext>
            </a:extLst>
          </p:cNvPr>
          <p:cNvSpPr/>
          <p:nvPr/>
        </p:nvSpPr>
        <p:spPr>
          <a:xfrm>
            <a:off x="8450263" y="2938463"/>
            <a:ext cx="646112" cy="1336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" y="0"/>
                </a:moveTo>
                <a:lnTo>
                  <a:pt x="21600" y="13766"/>
                </a:lnTo>
                <a:lnTo>
                  <a:pt x="21600" y="21600"/>
                </a:lnTo>
                <a:lnTo>
                  <a:pt x="0" y="7903"/>
                </a:lnTo>
                <a:lnTo>
                  <a:pt x="10" y="0"/>
                </a:lnTo>
                <a:close/>
              </a:path>
            </a:pathLst>
          </a:custGeom>
          <a:solidFill>
            <a:srgbClr val="3347F2">
              <a:alpha val="87000"/>
            </a:srgbClr>
          </a:solidFill>
          <a:ln w="12700" cap="flat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Shape 19483">
            <a:extLst>
              <a:ext uri="{FF2B5EF4-FFF2-40B4-BE49-F238E27FC236}">
                <a16:creationId xmlns:a16="http://schemas.microsoft.com/office/drawing/2014/main" id="{DD55141F-FEE6-034C-A000-F87CDF785DA1}"/>
              </a:ext>
            </a:extLst>
          </p:cNvPr>
          <p:cNvSpPr/>
          <p:nvPr/>
        </p:nvSpPr>
        <p:spPr>
          <a:xfrm>
            <a:off x="8450263" y="2941638"/>
            <a:ext cx="2462212" cy="85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28" y="64"/>
                </a:lnTo>
                <a:lnTo>
                  <a:pt x="21600" y="21600"/>
                </a:lnTo>
                <a:lnTo>
                  <a:pt x="565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347F2">
              <a:alpha val="64000"/>
            </a:srgbClr>
          </a:solidFill>
          <a:ln w="12700" cap="flat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Shape 19490">
            <a:extLst>
              <a:ext uri="{FF2B5EF4-FFF2-40B4-BE49-F238E27FC236}">
                <a16:creationId xmlns:a16="http://schemas.microsoft.com/office/drawing/2014/main" id="{BCB9B0C1-420E-C04F-9D3A-EE612AFB8D84}"/>
              </a:ext>
            </a:extLst>
          </p:cNvPr>
          <p:cNvSpPr/>
          <p:nvPr/>
        </p:nvSpPr>
        <p:spPr>
          <a:xfrm>
            <a:off x="6638925" y="3417888"/>
            <a:ext cx="646113" cy="1338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" y="0"/>
                </a:moveTo>
                <a:lnTo>
                  <a:pt x="21600" y="13766"/>
                </a:lnTo>
                <a:lnTo>
                  <a:pt x="21600" y="21600"/>
                </a:lnTo>
                <a:lnTo>
                  <a:pt x="0" y="7903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6" name="Shape 19491">
            <a:extLst>
              <a:ext uri="{FF2B5EF4-FFF2-40B4-BE49-F238E27FC236}">
                <a16:creationId xmlns:a16="http://schemas.microsoft.com/office/drawing/2014/main" id="{530486A2-C424-5346-8432-5CA26595546A}"/>
              </a:ext>
            </a:extLst>
          </p:cNvPr>
          <p:cNvSpPr/>
          <p:nvPr/>
        </p:nvSpPr>
        <p:spPr>
          <a:xfrm>
            <a:off x="6640513" y="3422650"/>
            <a:ext cx="2462212" cy="85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28" y="64"/>
                </a:lnTo>
                <a:lnTo>
                  <a:pt x="21600" y="21600"/>
                </a:lnTo>
                <a:lnTo>
                  <a:pt x="5652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7" name="Shape 19493">
            <a:extLst>
              <a:ext uri="{FF2B5EF4-FFF2-40B4-BE49-F238E27FC236}">
                <a16:creationId xmlns:a16="http://schemas.microsoft.com/office/drawing/2014/main" id="{082716CF-BE1F-564C-9EEE-BFEE4130BCC8}"/>
              </a:ext>
            </a:extLst>
          </p:cNvPr>
          <p:cNvSpPr/>
          <p:nvPr/>
        </p:nvSpPr>
        <p:spPr>
          <a:xfrm>
            <a:off x="7602538" y="3476625"/>
            <a:ext cx="676275" cy="67627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8" name="Shape 19507">
            <a:extLst>
              <a:ext uri="{FF2B5EF4-FFF2-40B4-BE49-F238E27FC236}">
                <a16:creationId xmlns:a16="http://schemas.microsoft.com/office/drawing/2014/main" id="{DBC951A1-9DD6-3546-B221-FE6146CD0C35}"/>
              </a:ext>
            </a:extLst>
          </p:cNvPr>
          <p:cNvSpPr/>
          <p:nvPr/>
        </p:nvSpPr>
        <p:spPr>
          <a:xfrm>
            <a:off x="3016250" y="4379913"/>
            <a:ext cx="2462213" cy="85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28" y="64"/>
                </a:lnTo>
                <a:lnTo>
                  <a:pt x="21600" y="21600"/>
                </a:lnTo>
                <a:lnTo>
                  <a:pt x="565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ECE0">
              <a:alpha val="64000"/>
            </a:srgbClr>
          </a:solidFill>
          <a:ln w="12700" cap="flat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19" name="Shape 19509">
            <a:extLst>
              <a:ext uri="{FF2B5EF4-FFF2-40B4-BE49-F238E27FC236}">
                <a16:creationId xmlns:a16="http://schemas.microsoft.com/office/drawing/2014/main" id="{D6E6D703-0432-9740-8E6A-C2D8161D414E}"/>
              </a:ext>
            </a:extLst>
          </p:cNvPr>
          <p:cNvSpPr/>
          <p:nvPr/>
        </p:nvSpPr>
        <p:spPr>
          <a:xfrm>
            <a:off x="3878263" y="4429125"/>
            <a:ext cx="677862" cy="67786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defTabSz="914217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1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Gill Sans"/>
            </a:endParaRPr>
          </a:p>
        </p:txBody>
      </p:sp>
      <p:sp>
        <p:nvSpPr>
          <p:cNvPr id="20" name="Shape 19485">
            <a:extLst>
              <a:ext uri="{FF2B5EF4-FFF2-40B4-BE49-F238E27FC236}">
                <a16:creationId xmlns:a16="http://schemas.microsoft.com/office/drawing/2014/main" id="{32760984-984E-204E-8AB0-CB92D98616EA}"/>
              </a:ext>
            </a:extLst>
          </p:cNvPr>
          <p:cNvSpPr/>
          <p:nvPr/>
        </p:nvSpPr>
        <p:spPr>
          <a:xfrm>
            <a:off x="9367838" y="2986088"/>
            <a:ext cx="676275" cy="67627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79DF4E-AD77-AF4F-B17F-00B29FAC7ACB}"/>
              </a:ext>
            </a:extLst>
          </p:cNvPr>
          <p:cNvSpPr txBox="1"/>
          <p:nvPr/>
        </p:nvSpPr>
        <p:spPr>
          <a:xfrm>
            <a:off x="4791075" y="1676400"/>
            <a:ext cx="1733550" cy="116840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defTabSz="914217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оценки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рисками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54"/>
          <p:cNvGrpSpPr>
            <a:grpSpLocks/>
          </p:cNvGrpSpPr>
          <p:nvPr/>
        </p:nvGrpSpPr>
        <p:grpSpPr bwMode="auto">
          <a:xfrm>
            <a:off x="2886075" y="1346200"/>
            <a:ext cx="312738" cy="307975"/>
            <a:chOff x="442651" y="2624153"/>
            <a:chExt cx="312133" cy="307777"/>
          </a:xfrm>
        </p:grpSpPr>
        <p:sp>
          <p:nvSpPr>
            <p:cNvPr id="23" name="Shape 19493">
              <a:extLst>
                <a:ext uri="{FF2B5EF4-FFF2-40B4-BE49-F238E27FC236}">
                  <a16:creationId xmlns:a16="http://schemas.microsoft.com/office/drawing/2014/main" id="{082716CF-BE1F-564C-9EEE-BFEE4130BCC8}"/>
                </a:ext>
              </a:extLst>
            </p:cNvPr>
            <p:cNvSpPr/>
            <p:nvPr/>
          </p:nvSpPr>
          <p:spPr>
            <a:xfrm>
              <a:off x="444236" y="2632086"/>
              <a:ext cx="289950" cy="291912"/>
            </a:xfrm>
            <a:prstGeom prst="ellipse">
              <a:avLst/>
            </a:prstGeom>
            <a:solidFill>
              <a:srgbClr val="FFC09C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914217">
                <a:defRPr/>
              </a:pPr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4" name="TextBox 56"/>
            <p:cNvSpPr txBox="1">
              <a:spLocks noChangeArrowheads="1"/>
            </p:cNvSpPr>
            <p:nvPr/>
          </p:nvSpPr>
          <p:spPr bwMode="auto">
            <a:xfrm>
              <a:off x="442651" y="2624153"/>
              <a:ext cx="3121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5" name="TextBox 57"/>
          <p:cNvSpPr txBox="1">
            <a:spLocks noChangeArrowheads="1"/>
          </p:cNvSpPr>
          <p:nvPr/>
        </p:nvSpPr>
        <p:spPr bwMode="auto">
          <a:xfrm>
            <a:off x="1163638" y="1676400"/>
            <a:ext cx="18335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документа, определяющего цели, целевые значения 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и (или) количественные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направлений развития в сфере контроля (надзора)</a:t>
            </a:r>
          </a:p>
        </p:txBody>
      </p:sp>
      <p:sp>
        <p:nvSpPr>
          <p:cNvPr id="26" name="Shape 19477">
            <a:extLst>
              <a:ext uri="{FF2B5EF4-FFF2-40B4-BE49-F238E27FC236}">
                <a16:creationId xmlns:a16="http://schemas.microsoft.com/office/drawing/2014/main" id="{9AF5C301-CBB6-3E42-8AB3-63732F134B24}"/>
              </a:ext>
            </a:extLst>
          </p:cNvPr>
          <p:cNvSpPr/>
          <p:nvPr/>
        </p:nvSpPr>
        <p:spPr>
          <a:xfrm>
            <a:off x="5719763" y="3981450"/>
            <a:ext cx="677862" cy="67627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grpSp>
        <p:nvGrpSpPr>
          <p:cNvPr id="27" name="Группа 61"/>
          <p:cNvGrpSpPr>
            <a:grpSpLocks/>
          </p:cNvGrpSpPr>
          <p:nvPr/>
        </p:nvGrpSpPr>
        <p:grpSpPr bwMode="auto">
          <a:xfrm>
            <a:off x="4676775" y="1346200"/>
            <a:ext cx="312738" cy="307975"/>
            <a:chOff x="442651" y="2624153"/>
            <a:chExt cx="312133" cy="307777"/>
          </a:xfrm>
        </p:grpSpPr>
        <p:sp>
          <p:nvSpPr>
            <p:cNvPr id="28" name="Shape 19493">
              <a:extLst>
                <a:ext uri="{FF2B5EF4-FFF2-40B4-BE49-F238E27FC236}">
                  <a16:creationId xmlns:a16="http://schemas.microsoft.com/office/drawing/2014/main" id="{082716CF-BE1F-564C-9EEE-BFEE4130BCC8}"/>
                </a:ext>
              </a:extLst>
            </p:cNvPr>
            <p:cNvSpPr/>
            <p:nvPr/>
          </p:nvSpPr>
          <p:spPr>
            <a:xfrm>
              <a:off x="444236" y="2632086"/>
              <a:ext cx="289950" cy="291912"/>
            </a:xfrm>
            <a:prstGeom prst="ellipse">
              <a:avLst/>
            </a:prstGeom>
            <a:solidFill>
              <a:srgbClr val="FFC09C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914217">
                <a:defRPr/>
              </a:pPr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9" name="TextBox 63"/>
            <p:cNvSpPr txBox="1">
              <a:spLocks noChangeArrowheads="1"/>
            </p:cNvSpPr>
            <p:nvPr/>
          </p:nvSpPr>
          <p:spPr bwMode="auto">
            <a:xfrm>
              <a:off x="442651" y="2624153"/>
              <a:ext cx="3121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379DF4E-AD77-AF4F-B17F-00B29FAC7ACB}"/>
              </a:ext>
            </a:extLst>
          </p:cNvPr>
          <p:cNvSpPr txBox="1"/>
          <p:nvPr/>
        </p:nvSpPr>
        <p:spPr>
          <a:xfrm>
            <a:off x="6602413" y="1676400"/>
            <a:ext cx="1968500" cy="116840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defTabSz="914217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сводного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государственном контроле (надзоре)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65"/>
          <p:cNvGrpSpPr>
            <a:grpSpLocks/>
          </p:cNvGrpSpPr>
          <p:nvPr/>
        </p:nvGrpSpPr>
        <p:grpSpPr bwMode="auto">
          <a:xfrm>
            <a:off x="6502400" y="1346200"/>
            <a:ext cx="312738" cy="307975"/>
            <a:chOff x="442651" y="2624153"/>
            <a:chExt cx="312133" cy="307777"/>
          </a:xfrm>
        </p:grpSpPr>
        <p:sp>
          <p:nvSpPr>
            <p:cNvPr id="32" name="Shape 19493">
              <a:extLst>
                <a:ext uri="{FF2B5EF4-FFF2-40B4-BE49-F238E27FC236}">
                  <a16:creationId xmlns:a16="http://schemas.microsoft.com/office/drawing/2014/main" id="{082716CF-BE1F-564C-9EEE-BFEE4130BCC8}"/>
                </a:ext>
              </a:extLst>
            </p:cNvPr>
            <p:cNvSpPr/>
            <p:nvPr/>
          </p:nvSpPr>
          <p:spPr>
            <a:xfrm>
              <a:off x="444236" y="2632086"/>
              <a:ext cx="289950" cy="291912"/>
            </a:xfrm>
            <a:prstGeom prst="ellipse">
              <a:avLst/>
            </a:prstGeom>
            <a:solidFill>
              <a:srgbClr val="FFC09C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914217">
                <a:defRPr/>
              </a:pPr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3" name="TextBox 67"/>
            <p:cNvSpPr txBox="1">
              <a:spLocks noChangeArrowheads="1"/>
            </p:cNvSpPr>
            <p:nvPr/>
          </p:nvSpPr>
          <p:spPr bwMode="auto">
            <a:xfrm>
              <a:off x="442651" y="2624153"/>
              <a:ext cx="3121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4" name="Группа 68"/>
          <p:cNvGrpSpPr>
            <a:grpSpLocks/>
          </p:cNvGrpSpPr>
          <p:nvPr/>
        </p:nvGrpSpPr>
        <p:grpSpPr bwMode="auto">
          <a:xfrm>
            <a:off x="8278813" y="1346200"/>
            <a:ext cx="311150" cy="307975"/>
            <a:chOff x="442651" y="2624153"/>
            <a:chExt cx="312133" cy="307777"/>
          </a:xfrm>
        </p:grpSpPr>
        <p:sp>
          <p:nvSpPr>
            <p:cNvPr id="35" name="Shape 19493">
              <a:extLst>
                <a:ext uri="{FF2B5EF4-FFF2-40B4-BE49-F238E27FC236}">
                  <a16:creationId xmlns:a16="http://schemas.microsoft.com/office/drawing/2014/main" id="{082716CF-BE1F-564C-9EEE-BFEE4130BCC8}"/>
                </a:ext>
              </a:extLst>
            </p:cNvPr>
            <p:cNvSpPr/>
            <p:nvPr/>
          </p:nvSpPr>
          <p:spPr>
            <a:xfrm>
              <a:off x="444243" y="2632086"/>
              <a:ext cx="289838" cy="291912"/>
            </a:xfrm>
            <a:prstGeom prst="ellipse">
              <a:avLst/>
            </a:prstGeom>
            <a:solidFill>
              <a:srgbClr val="FFC09C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914217">
                <a:defRPr/>
              </a:pPr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6" name="TextBox 70"/>
            <p:cNvSpPr txBox="1">
              <a:spLocks noChangeArrowheads="1"/>
            </p:cNvSpPr>
            <p:nvPr/>
          </p:nvSpPr>
          <p:spPr bwMode="auto">
            <a:xfrm>
              <a:off x="442651" y="2624153"/>
              <a:ext cx="3121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37" name="Прямоугольник 2"/>
          <p:cNvSpPr>
            <a:spLocks noChangeArrowheads="1"/>
          </p:cNvSpPr>
          <p:nvPr/>
        </p:nvSpPr>
        <p:spPr bwMode="auto">
          <a:xfrm>
            <a:off x="1163638" y="345282"/>
            <a:ext cx="8056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Рекомендации Счетной палаты направлены в целом на:</a:t>
            </a:r>
            <a:endParaRPr lang="ru-RU" altLang="ru-RU" sz="24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3016250" y="1654175"/>
            <a:ext cx="0" cy="2725738"/>
          </a:xfrm>
          <a:prstGeom prst="line">
            <a:avLst/>
          </a:prstGeom>
          <a:ln>
            <a:solidFill>
              <a:srgbClr val="FFC0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9" idx="2"/>
          </p:cNvCxnSpPr>
          <p:nvPr/>
        </p:nvCxnSpPr>
        <p:spPr>
          <a:xfrm flipV="1">
            <a:off x="4833938" y="1654175"/>
            <a:ext cx="0" cy="2270125"/>
          </a:xfrm>
          <a:prstGeom prst="line">
            <a:avLst/>
          </a:prstGeom>
          <a:ln>
            <a:solidFill>
              <a:srgbClr val="FFC0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650038" y="1654175"/>
            <a:ext cx="0" cy="1763713"/>
          </a:xfrm>
          <a:prstGeom prst="line">
            <a:avLst/>
          </a:prstGeom>
          <a:ln>
            <a:solidFill>
              <a:srgbClr val="FFC0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36" idx="2"/>
          </p:cNvCxnSpPr>
          <p:nvPr/>
        </p:nvCxnSpPr>
        <p:spPr>
          <a:xfrm flipH="1" flipV="1">
            <a:off x="8434388" y="1654175"/>
            <a:ext cx="9525" cy="1284288"/>
          </a:xfrm>
          <a:prstGeom prst="line">
            <a:avLst/>
          </a:prstGeom>
          <a:ln>
            <a:solidFill>
              <a:srgbClr val="FFC0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oogle Shape;4189;p8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3578225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oogle Shape;4301;p90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5" y="314960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oogle Shape;4475;p92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133850"/>
            <a:ext cx="3873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19474">
            <a:extLst>
              <a:ext uri="{FF2B5EF4-FFF2-40B4-BE49-F238E27FC236}">
                <a16:creationId xmlns:a16="http://schemas.microsoft.com/office/drawing/2014/main" id="{30CA2FF2-DEA8-BE46-AD84-6977C8BE7AA2}"/>
              </a:ext>
            </a:extLst>
          </p:cNvPr>
          <p:cNvSpPr/>
          <p:nvPr/>
        </p:nvSpPr>
        <p:spPr>
          <a:xfrm>
            <a:off x="3009900" y="4370388"/>
            <a:ext cx="644525" cy="1336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" y="0"/>
                </a:moveTo>
                <a:lnTo>
                  <a:pt x="21600" y="13766"/>
                </a:lnTo>
                <a:lnTo>
                  <a:pt x="21600" y="21600"/>
                </a:lnTo>
                <a:lnTo>
                  <a:pt x="0" y="7903"/>
                </a:lnTo>
                <a:lnTo>
                  <a:pt x="10" y="0"/>
                </a:lnTo>
                <a:close/>
              </a:path>
            </a:pathLst>
          </a:custGeom>
          <a:solidFill>
            <a:srgbClr val="21ECE0">
              <a:alpha val="88000"/>
            </a:srgbClr>
          </a:solidFill>
          <a:ln w="12700" cap="flat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79DF4E-AD77-AF4F-B17F-00B29FAC7ACB}"/>
              </a:ext>
            </a:extLst>
          </p:cNvPr>
          <p:cNvSpPr txBox="1"/>
          <p:nvPr/>
        </p:nvSpPr>
        <p:spPr>
          <a:xfrm>
            <a:off x="2968625" y="1890713"/>
            <a:ext cx="1831975" cy="954087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defTabSz="914217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применения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47" name="Shape 19507">
            <a:extLst>
              <a:ext uri="{FF2B5EF4-FFF2-40B4-BE49-F238E27FC236}">
                <a16:creationId xmlns:a16="http://schemas.microsoft.com/office/drawing/2014/main" id="{DBC951A1-9DD6-3546-B221-FE6146CD0C35}"/>
              </a:ext>
            </a:extLst>
          </p:cNvPr>
          <p:cNvSpPr/>
          <p:nvPr/>
        </p:nvSpPr>
        <p:spPr>
          <a:xfrm>
            <a:off x="1192213" y="4854575"/>
            <a:ext cx="2462212" cy="85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28" y="64"/>
                </a:lnTo>
                <a:lnTo>
                  <a:pt x="21600" y="21600"/>
                </a:lnTo>
                <a:lnTo>
                  <a:pt x="565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D82EC">
              <a:alpha val="54000"/>
            </a:srgbClr>
          </a:solidFill>
          <a:ln w="12700" cap="flat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defTabSz="914217">
              <a:defRPr/>
            </a:pPr>
            <a:endParaRPr sz="2532" dirty="0">
              <a:solidFill>
                <a:srgbClr val="B3B3B3"/>
              </a:solidFill>
              <a:latin typeface="Lato Light" panose="020F0502020204030203" pitchFamily="34" charset="0"/>
            </a:endParaRPr>
          </a:p>
        </p:txBody>
      </p:sp>
      <p:grpSp>
        <p:nvGrpSpPr>
          <p:cNvPr id="48" name="Группа 101"/>
          <p:cNvGrpSpPr>
            <a:grpSpLocks/>
          </p:cNvGrpSpPr>
          <p:nvPr/>
        </p:nvGrpSpPr>
        <p:grpSpPr bwMode="auto">
          <a:xfrm>
            <a:off x="1060450" y="1346200"/>
            <a:ext cx="311150" cy="307975"/>
            <a:chOff x="442651" y="2624153"/>
            <a:chExt cx="312133" cy="307777"/>
          </a:xfrm>
        </p:grpSpPr>
        <p:sp>
          <p:nvSpPr>
            <p:cNvPr id="49" name="Shape 19493">
              <a:extLst>
                <a:ext uri="{FF2B5EF4-FFF2-40B4-BE49-F238E27FC236}">
                  <a16:creationId xmlns:a16="http://schemas.microsoft.com/office/drawing/2014/main" id="{082716CF-BE1F-564C-9EEE-BFEE4130BCC8}"/>
                </a:ext>
              </a:extLst>
            </p:cNvPr>
            <p:cNvSpPr/>
            <p:nvPr/>
          </p:nvSpPr>
          <p:spPr>
            <a:xfrm>
              <a:off x="444244" y="2632086"/>
              <a:ext cx="289838" cy="291912"/>
            </a:xfrm>
            <a:prstGeom prst="ellipse">
              <a:avLst/>
            </a:prstGeom>
            <a:solidFill>
              <a:srgbClr val="FFC09C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914217">
                <a:defRPr/>
              </a:pPr>
              <a:endParaRPr sz="2532" dirty="0">
                <a:solidFill>
                  <a:srgbClr val="B3B3B3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0" name="TextBox 103"/>
            <p:cNvSpPr txBox="1">
              <a:spLocks noChangeArrowheads="1"/>
            </p:cNvSpPr>
            <p:nvPr/>
          </p:nvSpPr>
          <p:spPr bwMode="auto">
            <a:xfrm>
              <a:off x="442651" y="2624153"/>
              <a:ext cx="3121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 flipV="1">
            <a:off x="1190625" y="1654175"/>
            <a:ext cx="0" cy="3170238"/>
          </a:xfrm>
          <a:prstGeom prst="line">
            <a:avLst/>
          </a:prstGeom>
          <a:ln>
            <a:solidFill>
              <a:srgbClr val="FFC0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hape 19509">
            <a:extLst>
              <a:ext uri="{FF2B5EF4-FFF2-40B4-BE49-F238E27FC236}">
                <a16:creationId xmlns:a16="http://schemas.microsoft.com/office/drawing/2014/main" id="{D6E6D703-0432-9740-8E6A-C2D8161D414E}"/>
              </a:ext>
            </a:extLst>
          </p:cNvPr>
          <p:cNvSpPr/>
          <p:nvPr/>
        </p:nvSpPr>
        <p:spPr>
          <a:xfrm>
            <a:off x="2084388" y="4918075"/>
            <a:ext cx="676275" cy="67627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defTabSz="914217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1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Gill Sans"/>
            </a:endParaRPr>
          </a:p>
        </p:txBody>
      </p:sp>
      <p:pic>
        <p:nvPicPr>
          <p:cNvPr id="53" name="Google Shape;4355;p91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026025"/>
            <a:ext cx="3873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oogle Shape;4472;p9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568825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4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42981" r="17444" b="22974"/>
          <a:stretch/>
        </p:blipFill>
        <p:spPr bwMode="auto">
          <a:xfrm>
            <a:off x="5898549" y="2517523"/>
            <a:ext cx="5715520" cy="283777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1944838" y="2281262"/>
            <a:ext cx="785000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</a:rPr>
              <a:t>26 подсистем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</a:rPr>
              <a:t>49 программных изделий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sym typeface="Symbol" panose="05050102010706020507" pitchFamily="18" charset="2"/>
              </a:rPr>
              <a:t> </a:t>
            </a:r>
            <a:r>
              <a:rPr lang="ru-RU" sz="2400" b="1" dirty="0">
                <a:solidFill>
                  <a:srgbClr val="00B050"/>
                </a:solidFill>
              </a:rPr>
              <a:t>1 млн ед. </a:t>
            </a:r>
            <a:r>
              <a:rPr lang="ru-RU" sz="2400" b="1" dirty="0" smtClean="0">
                <a:solidFill>
                  <a:srgbClr val="00B050"/>
                </a:solidFill>
              </a:rPr>
              <a:t>оборудования </a:t>
            </a:r>
            <a:endParaRPr lang="ru-RU" sz="2400" b="1" dirty="0">
              <a:solidFill>
                <a:srgbClr val="00B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sym typeface="Symbol" panose="05050102010706020507" pitchFamily="18" charset="2"/>
              </a:rPr>
              <a:t></a:t>
            </a:r>
            <a:r>
              <a:rPr lang="ru-RU" sz="2400" b="1" dirty="0">
                <a:solidFill>
                  <a:srgbClr val="00B050"/>
                </a:solidFill>
              </a:rPr>
              <a:t> 130 </a:t>
            </a:r>
            <a:r>
              <a:rPr lang="ru-RU" sz="2400" b="1" dirty="0" smtClean="0">
                <a:solidFill>
                  <a:srgbClr val="00B050"/>
                </a:solidFill>
              </a:rPr>
              <a:t>тыс АРМ </a:t>
            </a:r>
            <a:endParaRPr lang="ru-RU" sz="2400" b="1" dirty="0">
              <a:solidFill>
                <a:srgbClr val="00B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rgbClr val="243057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</a:rPr>
              <a:t>9 </a:t>
            </a:r>
            <a:r>
              <a:rPr lang="ru-RU" sz="2400" b="1" dirty="0" smtClean="0">
                <a:solidFill>
                  <a:srgbClr val="00B050"/>
                </a:solidFill>
              </a:rPr>
              <a:t>тыс </a:t>
            </a:r>
            <a:r>
              <a:rPr lang="ru-RU" sz="2400" b="1" dirty="0">
                <a:solidFill>
                  <a:srgbClr val="00B050"/>
                </a:solidFill>
              </a:rPr>
              <a:t>	серверов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</a:rPr>
              <a:t>7 </a:t>
            </a:r>
            <a:r>
              <a:rPr lang="ru-RU" sz="2400" b="1" dirty="0" smtClean="0">
                <a:solidFill>
                  <a:srgbClr val="00B050"/>
                </a:solidFill>
              </a:rPr>
              <a:t>тыс </a:t>
            </a:r>
            <a:r>
              <a:rPr lang="ru-RU" sz="2400" b="1" dirty="0">
                <a:solidFill>
                  <a:srgbClr val="00B050"/>
                </a:solidFill>
              </a:rPr>
              <a:t>	комплектов ВКС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</a:rPr>
              <a:t>7,5 </a:t>
            </a:r>
            <a:r>
              <a:rPr lang="ru-RU" sz="2400" b="1" dirty="0" smtClean="0">
                <a:solidFill>
                  <a:srgbClr val="00B050"/>
                </a:solidFill>
              </a:rPr>
              <a:t>тыс комплектов </a:t>
            </a:r>
            <a:r>
              <a:rPr lang="ru-RU" sz="2400" b="1" dirty="0">
                <a:solidFill>
                  <a:srgbClr val="00B050"/>
                </a:solidFill>
              </a:rPr>
              <a:t>аудиопротоколирования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65ACF-3EE9-4472-960A-1355CA70C243}"/>
              </a:ext>
            </a:extLst>
          </p:cNvPr>
          <p:cNvSpPr txBox="1"/>
          <p:nvPr/>
        </p:nvSpPr>
        <p:spPr>
          <a:xfrm>
            <a:off x="830796" y="795559"/>
            <a:ext cx="10455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4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334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года создана и эксплуатируется территориально </a:t>
            </a:r>
            <a:r>
              <a:rPr lang="ru-RU" sz="2400" b="1" dirty="0" smtClean="0">
                <a:solidFill>
                  <a:srgbClr val="334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распределенная </a:t>
            </a:r>
          </a:p>
          <a:p>
            <a:r>
              <a:rPr lang="ru-RU" sz="2400" b="1" dirty="0" smtClean="0">
                <a:solidFill>
                  <a:srgbClr val="334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>
                <a:solidFill>
                  <a:srgbClr val="3347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 «Правосудие»</a:t>
            </a:r>
          </a:p>
          <a:p>
            <a:endParaRPr lang="ru-RU" sz="2400" b="1" dirty="0">
              <a:solidFill>
                <a:srgbClr val="3347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0265" y="1579862"/>
            <a:ext cx="56649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&gt; </a:t>
            </a:r>
            <a:r>
              <a:rPr lang="ru-RU" sz="4800" b="1" dirty="0" smtClean="0">
                <a:solidFill>
                  <a:srgbClr val="00B050"/>
                </a:solidFill>
              </a:rPr>
              <a:t>2600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объектов автоматизации</a:t>
            </a:r>
            <a:endParaRPr lang="ru-RU" sz="2800" b="1" baseline="30000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830796" y="346203"/>
            <a:ext cx="4840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Цифровизация </a:t>
            </a:r>
            <a:r>
              <a:rPr lang="ru-RU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судебной системы</a:t>
            </a:r>
            <a:endParaRPr lang="ru-RU" alt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84" y="2625139"/>
            <a:ext cx="1068900" cy="9157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88" y="4740640"/>
            <a:ext cx="983006" cy="8985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" y="3649310"/>
            <a:ext cx="1097531" cy="95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0890D-5AA2-44B6-85B8-7851358CF138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654050" y="393700"/>
            <a:ext cx="1081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детей-сирот  </a:t>
            </a:r>
            <a:endParaRPr lang="ru-RU" altLang="ru-RU" sz="2400" b="1" dirty="0">
              <a:solidFill>
                <a:srgbClr val="16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470" y="1551338"/>
            <a:ext cx="36350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&gt; </a:t>
            </a:r>
            <a:r>
              <a:rPr lang="ru-RU" sz="4800" b="1" dirty="0" smtClean="0">
                <a:solidFill>
                  <a:srgbClr val="00B050"/>
                </a:solidFill>
              </a:rPr>
              <a:t>45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тыс детей-сирот</a:t>
            </a:r>
            <a:endParaRPr lang="ru-RU" sz="2800" b="1" baseline="30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0470" y="2273865"/>
            <a:ext cx="2617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Получили жилье </a:t>
            </a:r>
            <a:endParaRPr lang="ru-RU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0470" y="1102448"/>
            <a:ext cx="36350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В 2022-2023 году</a:t>
            </a:r>
            <a:endParaRPr lang="ru-RU" sz="2800" b="1" u="sng" baseline="30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0469" y="2867375"/>
            <a:ext cx="40312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4C"/>
                </a:solidFill>
              </a:rPr>
              <a:t>282 </a:t>
            </a:r>
            <a:r>
              <a:rPr lang="ru-RU" sz="2800" b="1" dirty="0" smtClean="0">
                <a:solidFill>
                  <a:srgbClr val="FF004C"/>
                </a:solidFill>
              </a:rPr>
              <a:t>тыс детей-сирот</a:t>
            </a:r>
            <a:endParaRPr lang="ru-RU" sz="2800" b="1" baseline="30000" dirty="0">
              <a:solidFill>
                <a:srgbClr val="FF004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0469" y="3605775"/>
            <a:ext cx="36350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Продолжают числиться в нуждающихся</a:t>
            </a:r>
            <a:endParaRPr lang="ru-RU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0470" y="4281630"/>
            <a:ext cx="40312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4C"/>
                </a:solidFill>
              </a:rPr>
              <a:t>195 </a:t>
            </a:r>
            <a:r>
              <a:rPr lang="ru-RU" sz="2800" b="1" dirty="0" smtClean="0">
                <a:solidFill>
                  <a:srgbClr val="FF004C"/>
                </a:solidFill>
              </a:rPr>
              <a:t>тыс детей-сирот</a:t>
            </a:r>
            <a:endParaRPr lang="ru-RU" sz="2800" b="1" baseline="30000" dirty="0">
              <a:solidFill>
                <a:srgbClr val="FF004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0470" y="5020030"/>
            <a:ext cx="36350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 получили жилье, хотя право на жилье наступило</a:t>
            </a:r>
            <a:endParaRPr lang="ru-RU" b="1" baseline="30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81719" y="1869572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82721" y="1132502"/>
            <a:ext cx="40264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С 2020 года (ежегодно)</a:t>
            </a:r>
            <a:endParaRPr lang="ru-RU" sz="2800" b="1" u="sng" baseline="30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7959" y="1569980"/>
            <a:ext cx="40312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10 </a:t>
            </a:r>
            <a:r>
              <a:rPr lang="ru-RU" sz="2800" b="1" dirty="0" smtClean="0">
                <a:solidFill>
                  <a:srgbClr val="00B050"/>
                </a:solidFill>
              </a:rPr>
              <a:t>млрд рублей</a:t>
            </a:r>
            <a:endParaRPr lang="ru-RU" sz="2800" b="1" baseline="300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7958" y="2274490"/>
            <a:ext cx="377355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Выделяется субсидия субъектам РФ на обеспечение жильем детей сирот и лиц из их числа</a:t>
            </a:r>
            <a:endParaRPr lang="ru-RU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77959" y="3315501"/>
            <a:ext cx="36350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В 2022-2023 году</a:t>
            </a:r>
            <a:endParaRPr lang="ru-RU" sz="2800" b="1" u="sng" baseline="300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7958" y="3851475"/>
            <a:ext cx="40312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4C"/>
                </a:solidFill>
              </a:rPr>
              <a:t>26,5 </a:t>
            </a:r>
            <a:r>
              <a:rPr lang="ru-RU" sz="2800" b="1" dirty="0" smtClean="0">
                <a:solidFill>
                  <a:srgbClr val="FF004C"/>
                </a:solidFill>
              </a:rPr>
              <a:t>тыс нарушений</a:t>
            </a:r>
            <a:endParaRPr lang="ru-RU" sz="2800" b="1" baseline="30000" dirty="0">
              <a:solidFill>
                <a:srgbClr val="FF004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7958" y="4527375"/>
            <a:ext cx="44585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Выявлено в сфере соблюдения законности при реализации жилищных прав детей-сирот </a:t>
            </a:r>
            <a:endParaRPr lang="ru-RU" b="1" baseline="300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500" l="10000" r="100000">
                        <a14:backgroundMark x1="89333" y1="85500" x2="89333" y2="85500"/>
                        <a14:backgroundMark x1="96917" y1="50000" x2="96917" y2="50000"/>
                        <a14:backgroundMark x1="92000" y1="89000" x2="92000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65" y="2093200"/>
            <a:ext cx="4846460" cy="32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657225" y="104468"/>
            <a:ext cx="1121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задача Методических </a:t>
            </a:r>
            <a:r>
              <a:rPr lang="ru-RU" altLang="ru-RU" sz="2400" b="1" dirty="0" smtClean="0">
                <a:solidFill>
                  <a:srgbClr val="162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выявлению и оценке коррупционных рисков</a:t>
            </a:r>
            <a:endParaRPr lang="ru-RU" altLang="ru-RU" sz="2400" b="1" dirty="0">
              <a:solidFill>
                <a:srgbClr val="162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596;p22"/>
          <p:cNvSpPr txBox="1">
            <a:spLocks noChangeArrowheads="1"/>
          </p:cNvSpPr>
          <p:nvPr/>
        </p:nvSpPr>
        <p:spPr bwMode="auto">
          <a:xfrm>
            <a:off x="1136650" y="2533650"/>
            <a:ext cx="3013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выявлением коррупционных рисков в ходе проведения контрольных и экспертно-аналитических мероприятий</a:t>
            </a:r>
          </a:p>
        </p:txBody>
      </p:sp>
      <p:sp>
        <p:nvSpPr>
          <p:cNvPr id="8" name="Google Shape;1596;p22"/>
          <p:cNvSpPr txBox="1">
            <a:spLocks noChangeArrowheads="1"/>
          </p:cNvSpPr>
          <p:nvPr/>
        </p:nvSpPr>
        <p:spPr bwMode="auto">
          <a:xfrm>
            <a:off x="8131175" y="2822575"/>
            <a:ext cx="3551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оценкой системы управления коррупционными рисками объекта аудита (контроля) в ходе проведения экспертно-аналитических мероприятий</a:t>
            </a:r>
          </a:p>
        </p:txBody>
      </p:sp>
      <p:sp>
        <p:nvSpPr>
          <p:cNvPr id="9" name="Google Shape;1596;p22"/>
          <p:cNvSpPr txBox="1">
            <a:spLocks noChangeArrowheads="1"/>
          </p:cNvSpPr>
          <p:nvPr/>
        </p:nvSpPr>
        <p:spPr bwMode="auto">
          <a:xfrm>
            <a:off x="1139825" y="4151313"/>
            <a:ext cx="3251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оценкой наличия (отсутствия) взаимосвязи между нарушениями, недостатками и коррупционными рисками в ходе проведения контрольных и экспертно-аналитических мероприятий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68338" y="2546350"/>
            <a:ext cx="3462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86713" y="2822575"/>
            <a:ext cx="3633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44538" y="4173538"/>
            <a:ext cx="3462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8338" y="1012825"/>
            <a:ext cx="3633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98"/>
          <p:cNvSpPr txBox="1">
            <a:spLocks noChangeArrowheads="1"/>
          </p:cNvSpPr>
          <p:nvPr/>
        </p:nvSpPr>
        <p:spPr bwMode="auto">
          <a:xfrm>
            <a:off x="722313" y="4151313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1653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99"/>
          <p:cNvSpPr txBox="1">
            <a:spLocks noChangeArrowheads="1"/>
          </p:cNvSpPr>
          <p:nvPr/>
        </p:nvSpPr>
        <p:spPr bwMode="auto">
          <a:xfrm>
            <a:off x="7742238" y="2778125"/>
            <a:ext cx="401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10C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00"/>
          <p:cNvSpPr txBox="1">
            <a:spLocks noChangeArrowheads="1"/>
          </p:cNvSpPr>
          <p:nvPr/>
        </p:nvSpPr>
        <p:spPr bwMode="auto">
          <a:xfrm>
            <a:off x="722313" y="2471738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7CC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Google Shape;1596;p22"/>
          <p:cNvSpPr txBox="1">
            <a:spLocks noChangeArrowheads="1"/>
          </p:cNvSpPr>
          <p:nvPr/>
        </p:nvSpPr>
        <p:spPr bwMode="auto">
          <a:xfrm>
            <a:off x="668338" y="1012825"/>
            <a:ext cx="1101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>
                <a:solidFill>
                  <a:srgbClr val="3347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-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определение рекомендуемых к применению инспекторами и иными сотрудниками аппарата Счетной палаты 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единых подходов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выявлению и оценке коррупционных рисков</a:t>
            </a:r>
          </a:p>
        </p:txBody>
      </p:sp>
      <p:grpSp>
        <p:nvGrpSpPr>
          <p:cNvPr id="18" name="Group 23322"/>
          <p:cNvGrpSpPr>
            <a:grpSpLocks/>
          </p:cNvGrpSpPr>
          <p:nvPr/>
        </p:nvGrpSpPr>
        <p:grpSpPr bwMode="auto">
          <a:xfrm>
            <a:off x="4606925" y="2401888"/>
            <a:ext cx="2763838" cy="3649662"/>
            <a:chOff x="678573" y="164563"/>
            <a:chExt cx="3288168" cy="4551929"/>
          </a:xfrm>
        </p:grpSpPr>
        <p:sp>
          <p:nvSpPr>
            <p:cNvPr id="19" name="Shape 3354"/>
            <p:cNvSpPr/>
            <p:nvPr/>
          </p:nvSpPr>
          <p:spPr>
            <a:xfrm>
              <a:off x="1150739" y="164563"/>
              <a:ext cx="1527931" cy="782084"/>
            </a:xfrm>
            <a:custGeom>
              <a:avLst/>
              <a:gdLst/>
              <a:ahLst/>
              <a:cxnLst/>
              <a:rect l="0" t="0" r="0" b="0"/>
              <a:pathLst>
                <a:path w="1526998" h="782618">
                  <a:moveTo>
                    <a:pt x="1150857" y="2743"/>
                  </a:moveTo>
                  <a:cubicBezTo>
                    <a:pt x="1270155" y="0"/>
                    <a:pt x="1395965" y="12173"/>
                    <a:pt x="1526998" y="42177"/>
                  </a:cubicBezTo>
                  <a:cubicBezTo>
                    <a:pt x="1524248" y="44890"/>
                    <a:pt x="1524248" y="50315"/>
                    <a:pt x="1524248" y="55739"/>
                  </a:cubicBezTo>
                  <a:cubicBezTo>
                    <a:pt x="1524248" y="55739"/>
                    <a:pt x="1524248" y="55739"/>
                    <a:pt x="1524248" y="373071"/>
                  </a:cubicBezTo>
                  <a:cubicBezTo>
                    <a:pt x="1524248" y="373071"/>
                    <a:pt x="1524248" y="373071"/>
                    <a:pt x="1493982" y="373071"/>
                  </a:cubicBezTo>
                  <a:cubicBezTo>
                    <a:pt x="1488479" y="373071"/>
                    <a:pt x="1488479" y="370358"/>
                    <a:pt x="1466469" y="354084"/>
                  </a:cubicBezTo>
                  <a:cubicBezTo>
                    <a:pt x="1447209" y="340524"/>
                    <a:pt x="1419696" y="324251"/>
                    <a:pt x="1383928" y="324251"/>
                  </a:cubicBezTo>
                  <a:cubicBezTo>
                    <a:pt x="1350912" y="324251"/>
                    <a:pt x="1317896" y="329675"/>
                    <a:pt x="1287632" y="354084"/>
                  </a:cubicBezTo>
                  <a:cubicBezTo>
                    <a:pt x="1260118" y="375782"/>
                    <a:pt x="1240858" y="416467"/>
                    <a:pt x="1240858" y="462574"/>
                  </a:cubicBezTo>
                  <a:cubicBezTo>
                    <a:pt x="1243609" y="508683"/>
                    <a:pt x="1262869" y="546653"/>
                    <a:pt x="1287632" y="568351"/>
                  </a:cubicBezTo>
                  <a:cubicBezTo>
                    <a:pt x="1317896" y="592762"/>
                    <a:pt x="1350912" y="598186"/>
                    <a:pt x="1383928" y="598186"/>
                  </a:cubicBezTo>
                  <a:cubicBezTo>
                    <a:pt x="1419696" y="598186"/>
                    <a:pt x="1449960" y="579201"/>
                    <a:pt x="1469220" y="565640"/>
                  </a:cubicBezTo>
                  <a:cubicBezTo>
                    <a:pt x="1488479" y="549366"/>
                    <a:pt x="1493982" y="543942"/>
                    <a:pt x="1499485" y="543942"/>
                  </a:cubicBezTo>
                  <a:cubicBezTo>
                    <a:pt x="1499485" y="543942"/>
                    <a:pt x="1499485" y="543942"/>
                    <a:pt x="1524248" y="543942"/>
                  </a:cubicBezTo>
                  <a:cubicBezTo>
                    <a:pt x="1524248" y="543942"/>
                    <a:pt x="1524248" y="543942"/>
                    <a:pt x="1524248" y="782618"/>
                  </a:cubicBezTo>
                  <a:cubicBezTo>
                    <a:pt x="1524248" y="782618"/>
                    <a:pt x="1524248" y="782618"/>
                    <a:pt x="817150" y="782618"/>
                  </a:cubicBezTo>
                  <a:cubicBezTo>
                    <a:pt x="817150" y="782618"/>
                    <a:pt x="817150" y="782618"/>
                    <a:pt x="817150" y="736511"/>
                  </a:cubicBezTo>
                  <a:cubicBezTo>
                    <a:pt x="817150" y="733798"/>
                    <a:pt x="817150" y="731087"/>
                    <a:pt x="833658" y="709389"/>
                  </a:cubicBezTo>
                  <a:cubicBezTo>
                    <a:pt x="847415" y="690402"/>
                    <a:pt x="863924" y="663280"/>
                    <a:pt x="863924" y="628021"/>
                  </a:cubicBezTo>
                  <a:cubicBezTo>
                    <a:pt x="863924" y="598186"/>
                    <a:pt x="858421" y="562927"/>
                    <a:pt x="836409" y="533092"/>
                  </a:cubicBezTo>
                  <a:cubicBezTo>
                    <a:pt x="814399" y="508683"/>
                    <a:pt x="770377" y="489696"/>
                    <a:pt x="726356" y="489696"/>
                  </a:cubicBezTo>
                  <a:cubicBezTo>
                    <a:pt x="679583" y="489696"/>
                    <a:pt x="638312" y="508683"/>
                    <a:pt x="616302" y="535805"/>
                  </a:cubicBezTo>
                  <a:cubicBezTo>
                    <a:pt x="594291" y="562927"/>
                    <a:pt x="586036" y="595475"/>
                    <a:pt x="586036" y="628021"/>
                  </a:cubicBezTo>
                  <a:cubicBezTo>
                    <a:pt x="586036" y="665993"/>
                    <a:pt x="605296" y="693115"/>
                    <a:pt x="621805" y="712100"/>
                  </a:cubicBezTo>
                  <a:cubicBezTo>
                    <a:pt x="638312" y="733798"/>
                    <a:pt x="641064" y="736511"/>
                    <a:pt x="643815" y="744648"/>
                  </a:cubicBezTo>
                  <a:cubicBezTo>
                    <a:pt x="643815" y="744648"/>
                    <a:pt x="643815" y="744648"/>
                    <a:pt x="643815" y="782618"/>
                  </a:cubicBezTo>
                  <a:cubicBezTo>
                    <a:pt x="643815" y="782618"/>
                    <a:pt x="643815" y="782618"/>
                    <a:pt x="0" y="782618"/>
                  </a:cubicBezTo>
                  <a:cubicBezTo>
                    <a:pt x="22010" y="733798"/>
                    <a:pt x="46773" y="687691"/>
                    <a:pt x="71534" y="641582"/>
                  </a:cubicBezTo>
                  <a:cubicBezTo>
                    <a:pt x="239195" y="306621"/>
                    <a:pt x="633895" y="14631"/>
                    <a:pt x="1150857" y="274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7CCA6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Shape 3355"/>
            <p:cNvSpPr/>
            <p:nvPr/>
          </p:nvSpPr>
          <p:spPr>
            <a:xfrm>
              <a:off x="2446364" y="216042"/>
              <a:ext cx="1174750" cy="1029580"/>
            </a:xfrm>
            <a:custGeom>
              <a:avLst/>
              <a:gdLst/>
              <a:ahLst/>
              <a:cxnLst/>
              <a:rect l="0" t="0" r="0" b="0"/>
              <a:pathLst>
                <a:path w="1173990" h="1029919">
                  <a:moveTo>
                    <a:pt x="291435" y="0"/>
                  </a:moveTo>
                  <a:cubicBezTo>
                    <a:pt x="662602" y="67758"/>
                    <a:pt x="1044768" y="392995"/>
                    <a:pt x="1173990" y="731786"/>
                  </a:cubicBezTo>
                  <a:cubicBezTo>
                    <a:pt x="1173990" y="731786"/>
                    <a:pt x="1173990" y="731786"/>
                    <a:pt x="714842" y="731786"/>
                  </a:cubicBezTo>
                  <a:lnTo>
                    <a:pt x="714842" y="832066"/>
                  </a:lnTo>
                  <a:cubicBezTo>
                    <a:pt x="717591" y="861880"/>
                    <a:pt x="734087" y="878141"/>
                    <a:pt x="747833" y="894404"/>
                  </a:cubicBezTo>
                  <a:cubicBezTo>
                    <a:pt x="761581" y="910666"/>
                    <a:pt x="769828" y="924217"/>
                    <a:pt x="769828" y="943190"/>
                  </a:cubicBezTo>
                  <a:cubicBezTo>
                    <a:pt x="769828" y="967582"/>
                    <a:pt x="764329" y="989265"/>
                    <a:pt x="753332" y="1002816"/>
                  </a:cubicBezTo>
                  <a:cubicBezTo>
                    <a:pt x="739586" y="1016368"/>
                    <a:pt x="720341" y="1027209"/>
                    <a:pt x="684598" y="1027209"/>
                  </a:cubicBezTo>
                  <a:cubicBezTo>
                    <a:pt x="651605" y="1029919"/>
                    <a:pt x="632360" y="1019079"/>
                    <a:pt x="618612" y="1002816"/>
                  </a:cubicBezTo>
                  <a:cubicBezTo>
                    <a:pt x="607615" y="989265"/>
                    <a:pt x="602116" y="967582"/>
                    <a:pt x="602116" y="943190"/>
                  </a:cubicBezTo>
                  <a:cubicBezTo>
                    <a:pt x="602116" y="924217"/>
                    <a:pt x="610365" y="910666"/>
                    <a:pt x="621361" y="894404"/>
                  </a:cubicBezTo>
                  <a:cubicBezTo>
                    <a:pt x="635108" y="878141"/>
                    <a:pt x="651605" y="861880"/>
                    <a:pt x="651605" y="834777"/>
                  </a:cubicBezTo>
                  <a:cubicBezTo>
                    <a:pt x="651605" y="834777"/>
                    <a:pt x="651605" y="834777"/>
                    <a:pt x="651605" y="731786"/>
                  </a:cubicBezTo>
                  <a:cubicBezTo>
                    <a:pt x="651605" y="731786"/>
                    <a:pt x="651605" y="731786"/>
                    <a:pt x="294184" y="731786"/>
                  </a:cubicBezTo>
                  <a:cubicBezTo>
                    <a:pt x="294184" y="731786"/>
                    <a:pt x="294184" y="731786"/>
                    <a:pt x="294184" y="439071"/>
                  </a:cubicBezTo>
                  <a:cubicBezTo>
                    <a:pt x="294184" y="439071"/>
                    <a:pt x="294184" y="439071"/>
                    <a:pt x="200706" y="439071"/>
                  </a:cubicBezTo>
                  <a:cubicBezTo>
                    <a:pt x="200706" y="439071"/>
                    <a:pt x="197957" y="439071"/>
                    <a:pt x="197957" y="439071"/>
                  </a:cubicBezTo>
                  <a:cubicBezTo>
                    <a:pt x="170462" y="441781"/>
                    <a:pt x="153966" y="458043"/>
                    <a:pt x="137469" y="471595"/>
                  </a:cubicBezTo>
                  <a:cubicBezTo>
                    <a:pt x="120973" y="485146"/>
                    <a:pt x="107226" y="493277"/>
                    <a:pt x="87981" y="493277"/>
                  </a:cubicBezTo>
                  <a:cubicBezTo>
                    <a:pt x="63236" y="493277"/>
                    <a:pt x="41241" y="487857"/>
                    <a:pt x="27494" y="477016"/>
                  </a:cubicBezTo>
                  <a:cubicBezTo>
                    <a:pt x="10997" y="463464"/>
                    <a:pt x="2750" y="444491"/>
                    <a:pt x="0" y="409258"/>
                  </a:cubicBezTo>
                  <a:cubicBezTo>
                    <a:pt x="0" y="376734"/>
                    <a:pt x="10997" y="357762"/>
                    <a:pt x="27494" y="346921"/>
                  </a:cubicBezTo>
                  <a:cubicBezTo>
                    <a:pt x="41241" y="333369"/>
                    <a:pt x="63236" y="327948"/>
                    <a:pt x="87981" y="327948"/>
                  </a:cubicBezTo>
                  <a:cubicBezTo>
                    <a:pt x="107226" y="327948"/>
                    <a:pt x="120973" y="336079"/>
                    <a:pt x="137469" y="346921"/>
                  </a:cubicBezTo>
                  <a:cubicBezTo>
                    <a:pt x="153966" y="360472"/>
                    <a:pt x="170462" y="376734"/>
                    <a:pt x="197957" y="376734"/>
                  </a:cubicBezTo>
                  <a:cubicBezTo>
                    <a:pt x="197957" y="376734"/>
                    <a:pt x="197957" y="376734"/>
                    <a:pt x="294184" y="376734"/>
                  </a:cubicBezTo>
                  <a:cubicBezTo>
                    <a:pt x="294184" y="376734"/>
                    <a:pt x="294184" y="376734"/>
                    <a:pt x="294184" y="5420"/>
                  </a:cubicBezTo>
                  <a:cubicBezTo>
                    <a:pt x="294184" y="2710"/>
                    <a:pt x="294184" y="2710"/>
                    <a:pt x="29143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0CF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Shape 3356"/>
            <p:cNvSpPr/>
            <p:nvPr/>
          </p:nvSpPr>
          <p:spPr>
            <a:xfrm>
              <a:off x="1001535" y="707072"/>
              <a:ext cx="1410833" cy="1031559"/>
            </a:xfrm>
            <a:custGeom>
              <a:avLst/>
              <a:gdLst/>
              <a:ahLst/>
              <a:cxnLst/>
              <a:rect l="0" t="0" r="0" b="0"/>
              <a:pathLst>
                <a:path w="1410878" h="1031065">
                  <a:moveTo>
                    <a:pt x="874579" y="0"/>
                  </a:moveTo>
                  <a:cubicBezTo>
                    <a:pt x="910332" y="0"/>
                    <a:pt x="926833" y="8141"/>
                    <a:pt x="940585" y="24419"/>
                  </a:cubicBezTo>
                  <a:cubicBezTo>
                    <a:pt x="951586" y="40699"/>
                    <a:pt x="957086" y="62406"/>
                    <a:pt x="957086" y="84113"/>
                  </a:cubicBezTo>
                  <a:cubicBezTo>
                    <a:pt x="957086" y="103106"/>
                    <a:pt x="948836" y="119386"/>
                    <a:pt x="937834" y="132954"/>
                  </a:cubicBezTo>
                  <a:cubicBezTo>
                    <a:pt x="926833" y="149234"/>
                    <a:pt x="910332" y="165513"/>
                    <a:pt x="910332" y="192646"/>
                  </a:cubicBezTo>
                  <a:cubicBezTo>
                    <a:pt x="910332" y="192646"/>
                    <a:pt x="910332" y="192646"/>
                    <a:pt x="910332" y="303893"/>
                  </a:cubicBezTo>
                  <a:cubicBezTo>
                    <a:pt x="910332" y="303893"/>
                    <a:pt x="910332" y="303893"/>
                    <a:pt x="1102849" y="303893"/>
                  </a:cubicBezTo>
                  <a:cubicBezTo>
                    <a:pt x="1102849" y="303893"/>
                    <a:pt x="1102849" y="303893"/>
                    <a:pt x="1102849" y="632206"/>
                  </a:cubicBezTo>
                  <a:cubicBezTo>
                    <a:pt x="1102849" y="632206"/>
                    <a:pt x="1102849" y="632206"/>
                    <a:pt x="1215610" y="632206"/>
                  </a:cubicBezTo>
                  <a:cubicBezTo>
                    <a:pt x="1240362" y="632206"/>
                    <a:pt x="1256863" y="615926"/>
                    <a:pt x="1273364" y="605072"/>
                  </a:cubicBezTo>
                  <a:cubicBezTo>
                    <a:pt x="1289867" y="591506"/>
                    <a:pt x="1303618" y="583366"/>
                    <a:pt x="1325620" y="583366"/>
                  </a:cubicBezTo>
                  <a:cubicBezTo>
                    <a:pt x="1347621" y="583366"/>
                    <a:pt x="1369624" y="588792"/>
                    <a:pt x="1386125" y="602360"/>
                  </a:cubicBezTo>
                  <a:cubicBezTo>
                    <a:pt x="1399877" y="613212"/>
                    <a:pt x="1410878" y="632206"/>
                    <a:pt x="1410878" y="667479"/>
                  </a:cubicBezTo>
                  <a:cubicBezTo>
                    <a:pt x="1410878" y="702752"/>
                    <a:pt x="1399877" y="721746"/>
                    <a:pt x="1383374" y="732600"/>
                  </a:cubicBezTo>
                  <a:cubicBezTo>
                    <a:pt x="1369624" y="743452"/>
                    <a:pt x="1347621" y="748878"/>
                    <a:pt x="1325620" y="748878"/>
                  </a:cubicBezTo>
                  <a:cubicBezTo>
                    <a:pt x="1303618" y="748878"/>
                    <a:pt x="1289867" y="740739"/>
                    <a:pt x="1273364" y="727173"/>
                  </a:cubicBezTo>
                  <a:cubicBezTo>
                    <a:pt x="1256863" y="716319"/>
                    <a:pt x="1240362" y="697325"/>
                    <a:pt x="1212859" y="694612"/>
                  </a:cubicBezTo>
                  <a:cubicBezTo>
                    <a:pt x="1212859" y="694612"/>
                    <a:pt x="1212859" y="694612"/>
                    <a:pt x="1210110" y="694612"/>
                  </a:cubicBezTo>
                  <a:cubicBezTo>
                    <a:pt x="1210110" y="694612"/>
                    <a:pt x="1210110" y="694612"/>
                    <a:pt x="1102849" y="694612"/>
                  </a:cubicBezTo>
                  <a:cubicBezTo>
                    <a:pt x="1102849" y="694612"/>
                    <a:pt x="1102849" y="694612"/>
                    <a:pt x="1102849" y="1031065"/>
                  </a:cubicBezTo>
                  <a:cubicBezTo>
                    <a:pt x="1102849" y="1031065"/>
                    <a:pt x="1102849" y="1031065"/>
                    <a:pt x="651809" y="1031065"/>
                  </a:cubicBezTo>
                  <a:cubicBezTo>
                    <a:pt x="651809" y="1031065"/>
                    <a:pt x="651809" y="1031065"/>
                    <a:pt x="651809" y="998506"/>
                  </a:cubicBezTo>
                  <a:cubicBezTo>
                    <a:pt x="651809" y="993079"/>
                    <a:pt x="654559" y="987652"/>
                    <a:pt x="673811" y="968658"/>
                  </a:cubicBezTo>
                  <a:cubicBezTo>
                    <a:pt x="687562" y="949665"/>
                    <a:pt x="706813" y="919819"/>
                    <a:pt x="706813" y="884545"/>
                  </a:cubicBezTo>
                  <a:cubicBezTo>
                    <a:pt x="706813" y="851986"/>
                    <a:pt x="701313" y="819426"/>
                    <a:pt x="676561" y="789579"/>
                  </a:cubicBezTo>
                  <a:cubicBezTo>
                    <a:pt x="654559" y="765158"/>
                    <a:pt x="616055" y="746165"/>
                    <a:pt x="569302" y="743452"/>
                  </a:cubicBezTo>
                  <a:cubicBezTo>
                    <a:pt x="522548" y="743452"/>
                    <a:pt x="478544" y="762446"/>
                    <a:pt x="459292" y="789579"/>
                  </a:cubicBezTo>
                  <a:cubicBezTo>
                    <a:pt x="434539" y="819426"/>
                    <a:pt x="429039" y="851986"/>
                    <a:pt x="429039" y="884545"/>
                  </a:cubicBezTo>
                  <a:cubicBezTo>
                    <a:pt x="429039" y="919819"/>
                    <a:pt x="445540" y="946951"/>
                    <a:pt x="459292" y="965945"/>
                  </a:cubicBezTo>
                  <a:cubicBezTo>
                    <a:pt x="475793" y="987652"/>
                    <a:pt x="478544" y="987652"/>
                    <a:pt x="478544" y="993079"/>
                  </a:cubicBezTo>
                  <a:cubicBezTo>
                    <a:pt x="478544" y="993079"/>
                    <a:pt x="478544" y="993079"/>
                    <a:pt x="478544" y="1031065"/>
                  </a:cubicBezTo>
                  <a:cubicBezTo>
                    <a:pt x="478544" y="1031065"/>
                    <a:pt x="478544" y="1031065"/>
                    <a:pt x="22003" y="1031065"/>
                  </a:cubicBezTo>
                  <a:cubicBezTo>
                    <a:pt x="0" y="784153"/>
                    <a:pt x="33003" y="534526"/>
                    <a:pt x="123761" y="303893"/>
                  </a:cubicBezTo>
                  <a:cubicBezTo>
                    <a:pt x="123761" y="303893"/>
                    <a:pt x="123761" y="303893"/>
                    <a:pt x="847076" y="303893"/>
                  </a:cubicBezTo>
                  <a:cubicBezTo>
                    <a:pt x="847076" y="303893"/>
                    <a:pt x="847076" y="303893"/>
                    <a:pt x="847076" y="195360"/>
                  </a:cubicBezTo>
                  <a:cubicBezTo>
                    <a:pt x="844326" y="168227"/>
                    <a:pt x="825074" y="151947"/>
                    <a:pt x="811323" y="135666"/>
                  </a:cubicBezTo>
                  <a:cubicBezTo>
                    <a:pt x="800322" y="119386"/>
                    <a:pt x="789322" y="103106"/>
                    <a:pt x="789322" y="84113"/>
                  </a:cubicBezTo>
                  <a:cubicBezTo>
                    <a:pt x="789322" y="59694"/>
                    <a:pt x="794822" y="40699"/>
                    <a:pt x="808574" y="24419"/>
                  </a:cubicBezTo>
                  <a:cubicBezTo>
                    <a:pt x="819574" y="10853"/>
                    <a:pt x="838826" y="0"/>
                    <a:pt x="8745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7CCA6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Shape 3357"/>
            <p:cNvSpPr/>
            <p:nvPr/>
          </p:nvSpPr>
          <p:spPr>
            <a:xfrm>
              <a:off x="2172508" y="1011986"/>
              <a:ext cx="1629918" cy="726645"/>
            </a:xfrm>
            <a:custGeom>
              <a:avLst/>
              <a:gdLst/>
              <a:ahLst/>
              <a:cxnLst/>
              <a:rect l="0" t="0" r="0" b="0"/>
              <a:pathLst>
                <a:path w="1631509" h="726328">
                  <a:moveTo>
                    <a:pt x="0" y="0"/>
                  </a:moveTo>
                  <a:cubicBezTo>
                    <a:pt x="0" y="0"/>
                    <a:pt x="0" y="0"/>
                    <a:pt x="528245" y="0"/>
                  </a:cubicBezTo>
                  <a:cubicBezTo>
                    <a:pt x="533748" y="0"/>
                    <a:pt x="536500" y="0"/>
                    <a:pt x="542002" y="0"/>
                  </a:cubicBezTo>
                  <a:cubicBezTo>
                    <a:pt x="542002" y="0"/>
                    <a:pt x="542002" y="0"/>
                    <a:pt x="872156" y="0"/>
                  </a:cubicBezTo>
                  <a:cubicBezTo>
                    <a:pt x="872156" y="0"/>
                    <a:pt x="872156" y="0"/>
                    <a:pt x="872156" y="37943"/>
                  </a:cubicBezTo>
                  <a:cubicBezTo>
                    <a:pt x="872156" y="43363"/>
                    <a:pt x="869404" y="43363"/>
                    <a:pt x="852896" y="65044"/>
                  </a:cubicBezTo>
                  <a:cubicBezTo>
                    <a:pt x="839140" y="84015"/>
                    <a:pt x="822632" y="111117"/>
                    <a:pt x="822632" y="146350"/>
                  </a:cubicBezTo>
                  <a:cubicBezTo>
                    <a:pt x="822632" y="178872"/>
                    <a:pt x="828136" y="211394"/>
                    <a:pt x="852896" y="241206"/>
                  </a:cubicBezTo>
                  <a:cubicBezTo>
                    <a:pt x="872156" y="265598"/>
                    <a:pt x="916175" y="287279"/>
                    <a:pt x="962948" y="284569"/>
                  </a:cubicBezTo>
                  <a:cubicBezTo>
                    <a:pt x="1009720" y="284569"/>
                    <a:pt x="1048238" y="265598"/>
                    <a:pt x="1070248" y="241206"/>
                  </a:cubicBezTo>
                  <a:cubicBezTo>
                    <a:pt x="1095009" y="211394"/>
                    <a:pt x="1100512" y="178872"/>
                    <a:pt x="1100512" y="146350"/>
                  </a:cubicBezTo>
                  <a:cubicBezTo>
                    <a:pt x="1100512" y="111117"/>
                    <a:pt x="1081253" y="81306"/>
                    <a:pt x="1067496" y="62334"/>
                  </a:cubicBezTo>
                  <a:cubicBezTo>
                    <a:pt x="1048238" y="40653"/>
                    <a:pt x="1045487" y="37943"/>
                    <a:pt x="1045487" y="32522"/>
                  </a:cubicBezTo>
                  <a:cubicBezTo>
                    <a:pt x="1045487" y="32522"/>
                    <a:pt x="1045487" y="32522"/>
                    <a:pt x="1045487" y="0"/>
                  </a:cubicBezTo>
                  <a:lnTo>
                    <a:pt x="1482940" y="0"/>
                  </a:lnTo>
                  <a:cubicBezTo>
                    <a:pt x="1590239" y="224945"/>
                    <a:pt x="1631509" y="482412"/>
                    <a:pt x="1590239" y="726328"/>
                  </a:cubicBezTo>
                  <a:cubicBezTo>
                    <a:pt x="1590239" y="726328"/>
                    <a:pt x="1590239" y="726328"/>
                    <a:pt x="891415" y="726328"/>
                  </a:cubicBezTo>
                  <a:cubicBezTo>
                    <a:pt x="891415" y="726328"/>
                    <a:pt x="891415" y="726328"/>
                    <a:pt x="891415" y="693806"/>
                  </a:cubicBezTo>
                  <a:cubicBezTo>
                    <a:pt x="891415" y="688386"/>
                    <a:pt x="894166" y="682965"/>
                    <a:pt x="913425" y="663994"/>
                  </a:cubicBezTo>
                  <a:cubicBezTo>
                    <a:pt x="927181" y="645023"/>
                    <a:pt x="946439" y="615211"/>
                    <a:pt x="946439" y="579979"/>
                  </a:cubicBezTo>
                  <a:cubicBezTo>
                    <a:pt x="946439" y="547457"/>
                    <a:pt x="940938" y="514934"/>
                    <a:pt x="916175" y="485122"/>
                  </a:cubicBezTo>
                  <a:cubicBezTo>
                    <a:pt x="894166" y="460731"/>
                    <a:pt x="855649" y="441759"/>
                    <a:pt x="808875" y="439049"/>
                  </a:cubicBezTo>
                  <a:cubicBezTo>
                    <a:pt x="762104" y="439049"/>
                    <a:pt x="718083" y="458021"/>
                    <a:pt x="698825" y="485122"/>
                  </a:cubicBezTo>
                  <a:cubicBezTo>
                    <a:pt x="674064" y="514934"/>
                    <a:pt x="668561" y="547457"/>
                    <a:pt x="668561" y="579979"/>
                  </a:cubicBezTo>
                  <a:cubicBezTo>
                    <a:pt x="668561" y="615211"/>
                    <a:pt x="685068" y="642313"/>
                    <a:pt x="698825" y="661284"/>
                  </a:cubicBezTo>
                  <a:cubicBezTo>
                    <a:pt x="715332" y="682965"/>
                    <a:pt x="718083" y="682965"/>
                    <a:pt x="718083" y="688386"/>
                  </a:cubicBezTo>
                  <a:cubicBezTo>
                    <a:pt x="718083" y="688386"/>
                    <a:pt x="718083" y="688386"/>
                    <a:pt x="718083" y="726328"/>
                  </a:cubicBezTo>
                  <a:cubicBezTo>
                    <a:pt x="718083" y="726328"/>
                    <a:pt x="718083" y="726328"/>
                    <a:pt x="0" y="726328"/>
                  </a:cubicBezTo>
                  <a:cubicBezTo>
                    <a:pt x="0" y="726328"/>
                    <a:pt x="0" y="726328"/>
                    <a:pt x="0" y="444469"/>
                  </a:cubicBezTo>
                  <a:cubicBezTo>
                    <a:pt x="0" y="444469"/>
                    <a:pt x="0" y="444469"/>
                    <a:pt x="38518" y="444469"/>
                  </a:cubicBezTo>
                  <a:cubicBezTo>
                    <a:pt x="44021" y="444469"/>
                    <a:pt x="49522" y="449890"/>
                    <a:pt x="71533" y="466151"/>
                  </a:cubicBezTo>
                  <a:cubicBezTo>
                    <a:pt x="90792" y="479702"/>
                    <a:pt x="118304" y="498673"/>
                    <a:pt x="156823" y="498673"/>
                  </a:cubicBezTo>
                  <a:cubicBezTo>
                    <a:pt x="187087" y="498673"/>
                    <a:pt x="222853" y="493253"/>
                    <a:pt x="250367" y="468861"/>
                  </a:cubicBezTo>
                  <a:cubicBezTo>
                    <a:pt x="277878" y="447180"/>
                    <a:pt x="297138" y="409237"/>
                    <a:pt x="297138" y="363164"/>
                  </a:cubicBezTo>
                  <a:cubicBezTo>
                    <a:pt x="297138" y="317091"/>
                    <a:pt x="277878" y="276439"/>
                    <a:pt x="250367" y="254757"/>
                  </a:cubicBezTo>
                  <a:cubicBezTo>
                    <a:pt x="222853" y="230365"/>
                    <a:pt x="187087" y="224945"/>
                    <a:pt x="156823" y="224945"/>
                  </a:cubicBezTo>
                  <a:cubicBezTo>
                    <a:pt x="121056" y="224945"/>
                    <a:pt x="90792" y="243916"/>
                    <a:pt x="74285" y="254757"/>
                  </a:cubicBezTo>
                  <a:cubicBezTo>
                    <a:pt x="52274" y="271018"/>
                    <a:pt x="49522" y="273728"/>
                    <a:pt x="46772" y="273728"/>
                  </a:cubicBezTo>
                  <a:cubicBezTo>
                    <a:pt x="46772" y="273728"/>
                    <a:pt x="46772" y="273728"/>
                    <a:pt x="0" y="273728"/>
                  </a:cubicBezTo>
                  <a:cubicBezTo>
                    <a:pt x="0" y="273728"/>
                    <a:pt x="0" y="273728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0CF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Shape 3358"/>
            <p:cNvSpPr/>
            <p:nvPr/>
          </p:nvSpPr>
          <p:spPr>
            <a:xfrm>
              <a:off x="1031754" y="1504996"/>
              <a:ext cx="1492046" cy="1100858"/>
            </a:xfrm>
            <a:custGeom>
              <a:avLst/>
              <a:gdLst/>
              <a:ahLst/>
              <a:cxnLst/>
              <a:rect l="0" t="0" r="0" b="0"/>
              <a:pathLst>
                <a:path w="1491001" h="1100949">
                  <a:moveTo>
                    <a:pt x="536430" y="0"/>
                  </a:moveTo>
                  <a:cubicBezTo>
                    <a:pt x="572192" y="2711"/>
                    <a:pt x="591449" y="13558"/>
                    <a:pt x="605203" y="27117"/>
                  </a:cubicBezTo>
                  <a:cubicBezTo>
                    <a:pt x="616208" y="40675"/>
                    <a:pt x="621709" y="62368"/>
                    <a:pt x="621709" y="86774"/>
                  </a:cubicBezTo>
                  <a:cubicBezTo>
                    <a:pt x="621709" y="105755"/>
                    <a:pt x="613457" y="119314"/>
                    <a:pt x="599701" y="135584"/>
                  </a:cubicBezTo>
                  <a:cubicBezTo>
                    <a:pt x="585947" y="151855"/>
                    <a:pt x="569441" y="168125"/>
                    <a:pt x="566690" y="195242"/>
                  </a:cubicBezTo>
                  <a:cubicBezTo>
                    <a:pt x="566690" y="197953"/>
                    <a:pt x="566690" y="197953"/>
                    <a:pt x="566690" y="197953"/>
                  </a:cubicBezTo>
                  <a:cubicBezTo>
                    <a:pt x="566690" y="197953"/>
                    <a:pt x="566690" y="197953"/>
                    <a:pt x="566690" y="298286"/>
                  </a:cubicBezTo>
                  <a:cubicBezTo>
                    <a:pt x="566690" y="298286"/>
                    <a:pt x="566690" y="298286"/>
                    <a:pt x="1100370" y="298286"/>
                  </a:cubicBezTo>
                  <a:cubicBezTo>
                    <a:pt x="1105871" y="298286"/>
                    <a:pt x="1108622" y="298286"/>
                    <a:pt x="1114125" y="298286"/>
                  </a:cubicBezTo>
                  <a:cubicBezTo>
                    <a:pt x="1114125" y="298286"/>
                    <a:pt x="1114125" y="298286"/>
                    <a:pt x="1491001" y="298286"/>
                  </a:cubicBezTo>
                  <a:cubicBezTo>
                    <a:pt x="1491001" y="298286"/>
                    <a:pt x="1491001" y="298286"/>
                    <a:pt x="1491001" y="669789"/>
                  </a:cubicBezTo>
                  <a:cubicBezTo>
                    <a:pt x="1491001" y="669789"/>
                    <a:pt x="1491001" y="669789"/>
                    <a:pt x="1433232" y="669789"/>
                  </a:cubicBezTo>
                  <a:cubicBezTo>
                    <a:pt x="1430481" y="669789"/>
                    <a:pt x="1427730" y="667076"/>
                    <a:pt x="1405722" y="650806"/>
                  </a:cubicBezTo>
                  <a:cubicBezTo>
                    <a:pt x="1386467" y="637248"/>
                    <a:pt x="1358957" y="620978"/>
                    <a:pt x="1323195" y="620978"/>
                  </a:cubicBezTo>
                  <a:cubicBezTo>
                    <a:pt x="1290184" y="620978"/>
                    <a:pt x="1257173" y="626402"/>
                    <a:pt x="1226913" y="650806"/>
                  </a:cubicBezTo>
                  <a:cubicBezTo>
                    <a:pt x="1202154" y="672500"/>
                    <a:pt x="1180147" y="713176"/>
                    <a:pt x="1182898" y="759274"/>
                  </a:cubicBezTo>
                  <a:cubicBezTo>
                    <a:pt x="1182898" y="805373"/>
                    <a:pt x="1202154" y="843337"/>
                    <a:pt x="1226913" y="865031"/>
                  </a:cubicBezTo>
                  <a:cubicBezTo>
                    <a:pt x="1257173" y="889435"/>
                    <a:pt x="1290184" y="894860"/>
                    <a:pt x="1323195" y="894860"/>
                  </a:cubicBezTo>
                  <a:cubicBezTo>
                    <a:pt x="1358957" y="894860"/>
                    <a:pt x="1389217" y="875877"/>
                    <a:pt x="1408473" y="862318"/>
                  </a:cubicBezTo>
                  <a:cubicBezTo>
                    <a:pt x="1430481" y="843337"/>
                    <a:pt x="1433232" y="840626"/>
                    <a:pt x="1438733" y="840626"/>
                  </a:cubicBezTo>
                  <a:cubicBezTo>
                    <a:pt x="1438733" y="840626"/>
                    <a:pt x="1438733" y="840626"/>
                    <a:pt x="1491001" y="840626"/>
                  </a:cubicBezTo>
                  <a:cubicBezTo>
                    <a:pt x="1491001" y="840626"/>
                    <a:pt x="1491001" y="840626"/>
                    <a:pt x="1491001" y="1100949"/>
                  </a:cubicBezTo>
                  <a:cubicBezTo>
                    <a:pt x="1491001" y="1100949"/>
                    <a:pt x="1491001" y="1100949"/>
                    <a:pt x="885798" y="1100949"/>
                  </a:cubicBezTo>
                  <a:cubicBezTo>
                    <a:pt x="885798" y="1100949"/>
                    <a:pt x="885798" y="1100949"/>
                    <a:pt x="885798" y="1068408"/>
                  </a:cubicBezTo>
                  <a:cubicBezTo>
                    <a:pt x="885798" y="1062985"/>
                    <a:pt x="888549" y="1057561"/>
                    <a:pt x="907806" y="1038579"/>
                  </a:cubicBezTo>
                  <a:cubicBezTo>
                    <a:pt x="921560" y="1019598"/>
                    <a:pt x="940816" y="989769"/>
                    <a:pt x="940816" y="954517"/>
                  </a:cubicBezTo>
                  <a:cubicBezTo>
                    <a:pt x="940816" y="921977"/>
                    <a:pt x="935314" y="889435"/>
                    <a:pt x="910557" y="859607"/>
                  </a:cubicBezTo>
                  <a:cubicBezTo>
                    <a:pt x="888549" y="835203"/>
                    <a:pt x="850036" y="816220"/>
                    <a:pt x="803270" y="813509"/>
                  </a:cubicBezTo>
                  <a:cubicBezTo>
                    <a:pt x="756505" y="813509"/>
                    <a:pt x="712490" y="832490"/>
                    <a:pt x="693233" y="859607"/>
                  </a:cubicBezTo>
                  <a:cubicBezTo>
                    <a:pt x="668474" y="889435"/>
                    <a:pt x="662973" y="921977"/>
                    <a:pt x="662973" y="954517"/>
                  </a:cubicBezTo>
                  <a:cubicBezTo>
                    <a:pt x="662973" y="989769"/>
                    <a:pt x="679479" y="1016886"/>
                    <a:pt x="693233" y="1035868"/>
                  </a:cubicBezTo>
                  <a:cubicBezTo>
                    <a:pt x="709739" y="1057561"/>
                    <a:pt x="712490" y="1057561"/>
                    <a:pt x="712490" y="1062985"/>
                  </a:cubicBezTo>
                  <a:cubicBezTo>
                    <a:pt x="712490" y="1062985"/>
                    <a:pt x="712490" y="1062985"/>
                    <a:pt x="712490" y="1100949"/>
                  </a:cubicBezTo>
                  <a:cubicBezTo>
                    <a:pt x="712490" y="1100949"/>
                    <a:pt x="712490" y="1100949"/>
                    <a:pt x="418141" y="1100949"/>
                  </a:cubicBezTo>
                  <a:cubicBezTo>
                    <a:pt x="275093" y="865031"/>
                    <a:pt x="90781" y="648095"/>
                    <a:pt x="13755" y="379637"/>
                  </a:cubicBezTo>
                  <a:cubicBezTo>
                    <a:pt x="8253" y="352520"/>
                    <a:pt x="2751" y="325403"/>
                    <a:pt x="0" y="298286"/>
                  </a:cubicBezTo>
                  <a:cubicBezTo>
                    <a:pt x="0" y="298286"/>
                    <a:pt x="0" y="298286"/>
                    <a:pt x="503419" y="298286"/>
                  </a:cubicBezTo>
                  <a:cubicBezTo>
                    <a:pt x="503419" y="298286"/>
                    <a:pt x="503419" y="298286"/>
                    <a:pt x="503419" y="195242"/>
                  </a:cubicBezTo>
                  <a:cubicBezTo>
                    <a:pt x="503419" y="168125"/>
                    <a:pt x="486914" y="151855"/>
                    <a:pt x="473160" y="135584"/>
                  </a:cubicBezTo>
                  <a:cubicBezTo>
                    <a:pt x="462156" y="119314"/>
                    <a:pt x="453903" y="105755"/>
                    <a:pt x="453903" y="86774"/>
                  </a:cubicBezTo>
                  <a:cubicBezTo>
                    <a:pt x="453903" y="62368"/>
                    <a:pt x="459405" y="40675"/>
                    <a:pt x="470408" y="27117"/>
                  </a:cubicBezTo>
                  <a:cubicBezTo>
                    <a:pt x="484163" y="10846"/>
                    <a:pt x="503419" y="0"/>
                    <a:pt x="53643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Shape 3359"/>
            <p:cNvSpPr/>
            <p:nvPr/>
          </p:nvSpPr>
          <p:spPr>
            <a:xfrm>
              <a:off x="2268830" y="1504996"/>
              <a:ext cx="1478826" cy="1100858"/>
            </a:xfrm>
            <a:custGeom>
              <a:avLst/>
              <a:gdLst/>
              <a:ahLst/>
              <a:cxnLst/>
              <a:rect l="0" t="0" r="0" b="0"/>
              <a:pathLst>
                <a:path w="1479389" h="1100949">
                  <a:moveTo>
                    <a:pt x="709448" y="0"/>
                  </a:moveTo>
                  <a:cubicBezTo>
                    <a:pt x="745194" y="2711"/>
                    <a:pt x="764442" y="13558"/>
                    <a:pt x="778192" y="27117"/>
                  </a:cubicBezTo>
                  <a:cubicBezTo>
                    <a:pt x="789191" y="40675"/>
                    <a:pt x="794691" y="62368"/>
                    <a:pt x="794691" y="86774"/>
                  </a:cubicBezTo>
                  <a:cubicBezTo>
                    <a:pt x="794691" y="105755"/>
                    <a:pt x="786442" y="119314"/>
                    <a:pt x="772692" y="135584"/>
                  </a:cubicBezTo>
                  <a:cubicBezTo>
                    <a:pt x="758943" y="151855"/>
                    <a:pt x="742445" y="168125"/>
                    <a:pt x="739696" y="195242"/>
                  </a:cubicBezTo>
                  <a:cubicBezTo>
                    <a:pt x="739696" y="197953"/>
                    <a:pt x="739696" y="197953"/>
                    <a:pt x="739696" y="197953"/>
                  </a:cubicBezTo>
                  <a:lnTo>
                    <a:pt x="739696" y="298286"/>
                  </a:lnTo>
                  <a:cubicBezTo>
                    <a:pt x="739696" y="298286"/>
                    <a:pt x="739696" y="298286"/>
                    <a:pt x="1479389" y="298286"/>
                  </a:cubicBezTo>
                  <a:cubicBezTo>
                    <a:pt x="1460141" y="379637"/>
                    <a:pt x="1429893" y="460988"/>
                    <a:pt x="1391395" y="536915"/>
                  </a:cubicBezTo>
                  <a:cubicBezTo>
                    <a:pt x="1333650" y="745716"/>
                    <a:pt x="1218159" y="924688"/>
                    <a:pt x="1091668" y="1100949"/>
                  </a:cubicBezTo>
                  <a:cubicBezTo>
                    <a:pt x="1091668" y="1100949"/>
                    <a:pt x="1091668" y="1100949"/>
                    <a:pt x="794691" y="1100949"/>
                  </a:cubicBezTo>
                  <a:cubicBezTo>
                    <a:pt x="794691" y="1100949"/>
                    <a:pt x="794691" y="1100949"/>
                    <a:pt x="794691" y="1068408"/>
                  </a:cubicBezTo>
                  <a:cubicBezTo>
                    <a:pt x="794691" y="1062985"/>
                    <a:pt x="797441" y="1057561"/>
                    <a:pt x="816689" y="1038579"/>
                  </a:cubicBezTo>
                  <a:cubicBezTo>
                    <a:pt x="830438" y="1019598"/>
                    <a:pt x="849686" y="989769"/>
                    <a:pt x="849686" y="954517"/>
                  </a:cubicBezTo>
                  <a:cubicBezTo>
                    <a:pt x="849686" y="921977"/>
                    <a:pt x="844187" y="889435"/>
                    <a:pt x="819439" y="859607"/>
                  </a:cubicBezTo>
                  <a:cubicBezTo>
                    <a:pt x="797441" y="835203"/>
                    <a:pt x="758943" y="816220"/>
                    <a:pt x="712197" y="813509"/>
                  </a:cubicBezTo>
                  <a:cubicBezTo>
                    <a:pt x="665451" y="813509"/>
                    <a:pt x="621453" y="832490"/>
                    <a:pt x="602205" y="859607"/>
                  </a:cubicBezTo>
                  <a:cubicBezTo>
                    <a:pt x="577457" y="889435"/>
                    <a:pt x="571958" y="921977"/>
                    <a:pt x="571958" y="954517"/>
                  </a:cubicBezTo>
                  <a:cubicBezTo>
                    <a:pt x="571958" y="989769"/>
                    <a:pt x="588456" y="1016886"/>
                    <a:pt x="602205" y="1035868"/>
                  </a:cubicBezTo>
                  <a:cubicBezTo>
                    <a:pt x="618704" y="1057561"/>
                    <a:pt x="621453" y="1057561"/>
                    <a:pt x="621453" y="1062985"/>
                  </a:cubicBezTo>
                  <a:cubicBezTo>
                    <a:pt x="621453" y="1062985"/>
                    <a:pt x="621453" y="1062985"/>
                    <a:pt x="621453" y="1100949"/>
                  </a:cubicBezTo>
                  <a:cubicBezTo>
                    <a:pt x="621453" y="1100949"/>
                    <a:pt x="621453" y="1100949"/>
                    <a:pt x="321727" y="1100949"/>
                  </a:cubicBezTo>
                  <a:cubicBezTo>
                    <a:pt x="321727" y="1100949"/>
                    <a:pt x="321727" y="1100949"/>
                    <a:pt x="321727" y="786392"/>
                  </a:cubicBezTo>
                  <a:cubicBezTo>
                    <a:pt x="321727" y="786392"/>
                    <a:pt x="321727" y="786392"/>
                    <a:pt x="200735" y="786392"/>
                  </a:cubicBezTo>
                  <a:cubicBezTo>
                    <a:pt x="170488" y="789103"/>
                    <a:pt x="153989" y="805373"/>
                    <a:pt x="137490" y="818931"/>
                  </a:cubicBezTo>
                  <a:cubicBezTo>
                    <a:pt x="120992" y="832490"/>
                    <a:pt x="107243" y="840626"/>
                    <a:pt x="87993" y="840626"/>
                  </a:cubicBezTo>
                  <a:cubicBezTo>
                    <a:pt x="63246" y="840626"/>
                    <a:pt x="43997" y="835203"/>
                    <a:pt x="27498" y="824356"/>
                  </a:cubicBezTo>
                  <a:cubicBezTo>
                    <a:pt x="13749" y="810797"/>
                    <a:pt x="2750" y="791814"/>
                    <a:pt x="2750" y="756563"/>
                  </a:cubicBezTo>
                  <a:cubicBezTo>
                    <a:pt x="0" y="724023"/>
                    <a:pt x="11000" y="705040"/>
                    <a:pt x="27498" y="691482"/>
                  </a:cubicBezTo>
                  <a:cubicBezTo>
                    <a:pt x="41247" y="680635"/>
                    <a:pt x="63246" y="675212"/>
                    <a:pt x="87993" y="675212"/>
                  </a:cubicBezTo>
                  <a:cubicBezTo>
                    <a:pt x="107243" y="675212"/>
                    <a:pt x="120992" y="683347"/>
                    <a:pt x="137490" y="694193"/>
                  </a:cubicBezTo>
                  <a:cubicBezTo>
                    <a:pt x="153989" y="707752"/>
                    <a:pt x="170488" y="724023"/>
                    <a:pt x="197986" y="724023"/>
                  </a:cubicBezTo>
                  <a:cubicBezTo>
                    <a:pt x="197986" y="724023"/>
                    <a:pt x="197986" y="724023"/>
                    <a:pt x="321727" y="724023"/>
                  </a:cubicBezTo>
                  <a:cubicBezTo>
                    <a:pt x="321727" y="724023"/>
                    <a:pt x="321727" y="724023"/>
                    <a:pt x="321727" y="298286"/>
                  </a:cubicBezTo>
                  <a:cubicBezTo>
                    <a:pt x="321727" y="298286"/>
                    <a:pt x="321727" y="298286"/>
                    <a:pt x="676449" y="298286"/>
                  </a:cubicBezTo>
                  <a:cubicBezTo>
                    <a:pt x="676449" y="298286"/>
                    <a:pt x="676449" y="298286"/>
                    <a:pt x="676449" y="195242"/>
                  </a:cubicBezTo>
                  <a:cubicBezTo>
                    <a:pt x="676449" y="168125"/>
                    <a:pt x="659951" y="151855"/>
                    <a:pt x="646201" y="135584"/>
                  </a:cubicBezTo>
                  <a:cubicBezTo>
                    <a:pt x="635202" y="119314"/>
                    <a:pt x="626954" y="105755"/>
                    <a:pt x="626954" y="86774"/>
                  </a:cubicBezTo>
                  <a:cubicBezTo>
                    <a:pt x="626954" y="62368"/>
                    <a:pt x="632453" y="40675"/>
                    <a:pt x="643452" y="27117"/>
                  </a:cubicBezTo>
                  <a:cubicBezTo>
                    <a:pt x="657201" y="10846"/>
                    <a:pt x="676449" y="0"/>
                    <a:pt x="709448" y="0"/>
                  </a:cubicBezTo>
                  <a:close/>
                </a:path>
              </a:pathLst>
            </a:custGeom>
            <a:solidFill>
              <a:srgbClr val="10CF9B"/>
            </a:solidFill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0BD0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Shape 3360"/>
            <p:cNvSpPr/>
            <p:nvPr/>
          </p:nvSpPr>
          <p:spPr>
            <a:xfrm>
              <a:off x="1496366" y="2374199"/>
              <a:ext cx="916002" cy="1176097"/>
            </a:xfrm>
            <a:custGeom>
              <a:avLst/>
              <a:gdLst/>
              <a:ahLst/>
              <a:cxnLst/>
              <a:rect l="0" t="0" r="0" b="0"/>
              <a:pathLst>
                <a:path w="916198" h="1176560">
                  <a:moveTo>
                    <a:pt x="335664" y="0"/>
                  </a:moveTo>
                  <a:cubicBezTo>
                    <a:pt x="371432" y="2711"/>
                    <a:pt x="390691" y="13555"/>
                    <a:pt x="404448" y="27109"/>
                  </a:cubicBezTo>
                  <a:cubicBezTo>
                    <a:pt x="415453" y="40664"/>
                    <a:pt x="420955" y="62352"/>
                    <a:pt x="420955" y="86751"/>
                  </a:cubicBezTo>
                  <a:cubicBezTo>
                    <a:pt x="420955" y="105728"/>
                    <a:pt x="412702" y="119282"/>
                    <a:pt x="398945" y="135548"/>
                  </a:cubicBezTo>
                  <a:cubicBezTo>
                    <a:pt x="385189" y="151814"/>
                    <a:pt x="368680" y="168079"/>
                    <a:pt x="365929" y="195190"/>
                  </a:cubicBezTo>
                  <a:cubicBezTo>
                    <a:pt x="365929" y="197900"/>
                    <a:pt x="365929" y="197900"/>
                    <a:pt x="365929" y="197900"/>
                  </a:cubicBezTo>
                  <a:cubicBezTo>
                    <a:pt x="365929" y="197900"/>
                    <a:pt x="365929" y="197900"/>
                    <a:pt x="365929" y="298206"/>
                  </a:cubicBezTo>
                  <a:cubicBezTo>
                    <a:pt x="365929" y="298206"/>
                    <a:pt x="365929" y="298206"/>
                    <a:pt x="608048" y="298206"/>
                  </a:cubicBezTo>
                  <a:cubicBezTo>
                    <a:pt x="608048" y="298206"/>
                    <a:pt x="608048" y="298206"/>
                    <a:pt x="608048" y="702141"/>
                  </a:cubicBezTo>
                  <a:cubicBezTo>
                    <a:pt x="608048" y="702141"/>
                    <a:pt x="608048" y="702141"/>
                    <a:pt x="720853" y="702141"/>
                  </a:cubicBezTo>
                  <a:cubicBezTo>
                    <a:pt x="745615" y="702141"/>
                    <a:pt x="762123" y="685875"/>
                    <a:pt x="778631" y="675030"/>
                  </a:cubicBezTo>
                  <a:cubicBezTo>
                    <a:pt x="795139" y="661476"/>
                    <a:pt x="808896" y="653344"/>
                    <a:pt x="830906" y="653344"/>
                  </a:cubicBezTo>
                  <a:cubicBezTo>
                    <a:pt x="852918" y="653344"/>
                    <a:pt x="874928" y="658765"/>
                    <a:pt x="891436" y="672320"/>
                  </a:cubicBezTo>
                  <a:cubicBezTo>
                    <a:pt x="905192" y="683163"/>
                    <a:pt x="916198" y="702141"/>
                    <a:pt x="916198" y="737384"/>
                  </a:cubicBezTo>
                  <a:cubicBezTo>
                    <a:pt x="916198" y="772626"/>
                    <a:pt x="905192" y="788892"/>
                    <a:pt x="888685" y="802447"/>
                  </a:cubicBezTo>
                  <a:cubicBezTo>
                    <a:pt x="874928" y="813290"/>
                    <a:pt x="852918" y="818712"/>
                    <a:pt x="830906" y="818712"/>
                  </a:cubicBezTo>
                  <a:cubicBezTo>
                    <a:pt x="808896" y="818712"/>
                    <a:pt x="795139" y="810578"/>
                    <a:pt x="778631" y="797024"/>
                  </a:cubicBezTo>
                  <a:cubicBezTo>
                    <a:pt x="762123" y="786181"/>
                    <a:pt x="745615" y="767204"/>
                    <a:pt x="718101" y="764493"/>
                  </a:cubicBezTo>
                  <a:cubicBezTo>
                    <a:pt x="718101" y="764493"/>
                    <a:pt x="718101" y="764493"/>
                    <a:pt x="715350" y="764493"/>
                  </a:cubicBezTo>
                  <a:cubicBezTo>
                    <a:pt x="715350" y="764493"/>
                    <a:pt x="715350" y="764493"/>
                    <a:pt x="608048" y="764493"/>
                  </a:cubicBezTo>
                  <a:cubicBezTo>
                    <a:pt x="608048" y="764493"/>
                    <a:pt x="608048" y="764493"/>
                    <a:pt x="608048" y="1176560"/>
                  </a:cubicBezTo>
                  <a:cubicBezTo>
                    <a:pt x="575032" y="1163005"/>
                    <a:pt x="542016" y="1144029"/>
                    <a:pt x="509000" y="1122341"/>
                  </a:cubicBezTo>
                  <a:cubicBezTo>
                    <a:pt x="393442" y="1041011"/>
                    <a:pt x="299896" y="1160295"/>
                    <a:pt x="269631" y="1024745"/>
                  </a:cubicBezTo>
                  <a:cubicBezTo>
                    <a:pt x="327410" y="748227"/>
                    <a:pt x="154075" y="512373"/>
                    <a:pt x="0" y="298206"/>
                  </a:cubicBezTo>
                  <a:cubicBezTo>
                    <a:pt x="0" y="298206"/>
                    <a:pt x="0" y="298206"/>
                    <a:pt x="302647" y="298206"/>
                  </a:cubicBezTo>
                  <a:cubicBezTo>
                    <a:pt x="302647" y="298206"/>
                    <a:pt x="302647" y="298206"/>
                    <a:pt x="302647" y="195190"/>
                  </a:cubicBezTo>
                  <a:cubicBezTo>
                    <a:pt x="302647" y="168079"/>
                    <a:pt x="286140" y="151814"/>
                    <a:pt x="272383" y="135548"/>
                  </a:cubicBezTo>
                  <a:cubicBezTo>
                    <a:pt x="261377" y="119282"/>
                    <a:pt x="253124" y="105728"/>
                    <a:pt x="253124" y="86751"/>
                  </a:cubicBezTo>
                  <a:cubicBezTo>
                    <a:pt x="253124" y="62352"/>
                    <a:pt x="258626" y="40664"/>
                    <a:pt x="269631" y="27109"/>
                  </a:cubicBezTo>
                  <a:cubicBezTo>
                    <a:pt x="283388" y="10844"/>
                    <a:pt x="302647" y="0"/>
                    <a:pt x="3356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Shape 3362"/>
            <p:cNvSpPr/>
            <p:nvPr/>
          </p:nvSpPr>
          <p:spPr>
            <a:xfrm>
              <a:off x="1704119" y="3562176"/>
              <a:ext cx="1361728" cy="1154316"/>
            </a:xfrm>
            <a:custGeom>
              <a:avLst/>
              <a:gdLst/>
              <a:ahLst/>
              <a:cxnLst/>
              <a:rect l="0" t="0" r="0" b="0"/>
              <a:pathLst>
                <a:path w="1361291" h="1154604">
                  <a:moveTo>
                    <a:pt x="1192775" y="0"/>
                  </a:moveTo>
                  <a:cubicBezTo>
                    <a:pt x="1174344" y="54509"/>
                    <a:pt x="1279666" y="12978"/>
                    <a:pt x="1282300" y="72680"/>
                  </a:cubicBezTo>
                  <a:cubicBezTo>
                    <a:pt x="1337594" y="350421"/>
                    <a:pt x="1361291" y="773521"/>
                    <a:pt x="1037425" y="898116"/>
                  </a:cubicBezTo>
                  <a:cubicBezTo>
                    <a:pt x="1193434" y="1086954"/>
                    <a:pt x="955472" y="1154604"/>
                    <a:pt x="762312" y="1149251"/>
                  </a:cubicBezTo>
                  <a:cubicBezTo>
                    <a:pt x="697926" y="1147467"/>
                    <a:pt x="638518" y="1137571"/>
                    <a:pt x="600338" y="1121348"/>
                  </a:cubicBezTo>
                  <a:cubicBezTo>
                    <a:pt x="537144" y="895520"/>
                    <a:pt x="223810" y="939648"/>
                    <a:pt x="147452" y="685268"/>
                  </a:cubicBezTo>
                  <a:cubicBezTo>
                    <a:pt x="134286" y="493185"/>
                    <a:pt x="0" y="23362"/>
                    <a:pt x="294903" y="44127"/>
                  </a:cubicBezTo>
                  <a:cubicBezTo>
                    <a:pt x="247508" y="337443"/>
                    <a:pt x="545044" y="371187"/>
                    <a:pt x="758321" y="243998"/>
                  </a:cubicBezTo>
                  <a:cubicBezTo>
                    <a:pt x="1079554" y="355613"/>
                    <a:pt x="505548" y="513951"/>
                    <a:pt x="368629" y="446462"/>
                  </a:cubicBezTo>
                  <a:cubicBezTo>
                    <a:pt x="184314" y="630758"/>
                    <a:pt x="652999" y="584035"/>
                    <a:pt x="787285" y="552887"/>
                  </a:cubicBezTo>
                  <a:cubicBezTo>
                    <a:pt x="1074288" y="495781"/>
                    <a:pt x="842579" y="755352"/>
                    <a:pt x="663531" y="713820"/>
                  </a:cubicBezTo>
                  <a:cubicBezTo>
                    <a:pt x="215912" y="680076"/>
                    <a:pt x="763588" y="807267"/>
                    <a:pt x="940002" y="721608"/>
                  </a:cubicBezTo>
                  <a:cubicBezTo>
                    <a:pt x="1255969" y="589226"/>
                    <a:pt x="976865" y="163530"/>
                    <a:pt x="1184876" y="12978"/>
                  </a:cubicBezTo>
                  <a:cubicBezTo>
                    <a:pt x="1184876" y="12978"/>
                    <a:pt x="1184876" y="12978"/>
                    <a:pt x="119277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8585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Shape 25247"/>
            <p:cNvSpPr/>
            <p:nvPr/>
          </p:nvSpPr>
          <p:spPr>
            <a:xfrm>
              <a:off x="1349050" y="2690993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Shape 25248"/>
            <p:cNvSpPr/>
            <p:nvPr/>
          </p:nvSpPr>
          <p:spPr>
            <a:xfrm>
              <a:off x="1298055" y="2690993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Shape 25249"/>
            <p:cNvSpPr/>
            <p:nvPr/>
          </p:nvSpPr>
          <p:spPr>
            <a:xfrm>
              <a:off x="1247062" y="2690993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Shape 25250"/>
            <p:cNvSpPr/>
            <p:nvPr/>
          </p:nvSpPr>
          <p:spPr>
            <a:xfrm>
              <a:off x="1196067" y="2690993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Shape 25251"/>
            <p:cNvSpPr/>
            <p:nvPr/>
          </p:nvSpPr>
          <p:spPr>
            <a:xfrm>
              <a:off x="1145074" y="2690993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Shape 25252"/>
            <p:cNvSpPr/>
            <p:nvPr/>
          </p:nvSpPr>
          <p:spPr>
            <a:xfrm>
              <a:off x="1094080" y="2690993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Shape 25253"/>
            <p:cNvSpPr/>
            <p:nvPr/>
          </p:nvSpPr>
          <p:spPr>
            <a:xfrm>
              <a:off x="1043086" y="2690993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Shape 25254"/>
            <p:cNvSpPr/>
            <p:nvPr/>
          </p:nvSpPr>
          <p:spPr>
            <a:xfrm>
              <a:off x="992092" y="2690993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Shape 25255"/>
            <p:cNvSpPr/>
            <p:nvPr/>
          </p:nvSpPr>
          <p:spPr>
            <a:xfrm>
              <a:off x="942986" y="2690993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Shape 25256"/>
            <p:cNvSpPr/>
            <p:nvPr/>
          </p:nvSpPr>
          <p:spPr>
            <a:xfrm>
              <a:off x="891993" y="2690993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Shape 25257"/>
            <p:cNvSpPr/>
            <p:nvPr/>
          </p:nvSpPr>
          <p:spPr>
            <a:xfrm>
              <a:off x="840998" y="2690993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Shape 25258"/>
            <p:cNvSpPr/>
            <p:nvPr/>
          </p:nvSpPr>
          <p:spPr>
            <a:xfrm>
              <a:off x="790005" y="2690993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Shape 25259"/>
            <p:cNvSpPr/>
            <p:nvPr/>
          </p:nvSpPr>
          <p:spPr>
            <a:xfrm>
              <a:off x="1959089" y="2690993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Shape 25260"/>
            <p:cNvSpPr/>
            <p:nvPr/>
          </p:nvSpPr>
          <p:spPr>
            <a:xfrm>
              <a:off x="1908095" y="2690993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Shape 25261"/>
            <p:cNvSpPr/>
            <p:nvPr/>
          </p:nvSpPr>
          <p:spPr>
            <a:xfrm>
              <a:off x="1857101" y="2690993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Shape 25262"/>
            <p:cNvSpPr/>
            <p:nvPr/>
          </p:nvSpPr>
          <p:spPr>
            <a:xfrm>
              <a:off x="1806107" y="2690993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Shape 25263"/>
            <p:cNvSpPr/>
            <p:nvPr/>
          </p:nvSpPr>
          <p:spPr>
            <a:xfrm>
              <a:off x="1755113" y="2690993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Shape 25264"/>
            <p:cNvSpPr/>
            <p:nvPr/>
          </p:nvSpPr>
          <p:spPr>
            <a:xfrm>
              <a:off x="1704119" y="2690993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Shape 25265"/>
            <p:cNvSpPr/>
            <p:nvPr/>
          </p:nvSpPr>
          <p:spPr>
            <a:xfrm>
              <a:off x="1653125" y="2690993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Shape 25266"/>
            <p:cNvSpPr/>
            <p:nvPr/>
          </p:nvSpPr>
          <p:spPr>
            <a:xfrm>
              <a:off x="1602131" y="2690993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Shape 25267"/>
            <p:cNvSpPr/>
            <p:nvPr/>
          </p:nvSpPr>
          <p:spPr>
            <a:xfrm>
              <a:off x="1551137" y="2690993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Shape 25268"/>
            <p:cNvSpPr/>
            <p:nvPr/>
          </p:nvSpPr>
          <p:spPr>
            <a:xfrm>
              <a:off x="1500143" y="2690993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Shape 25269"/>
            <p:cNvSpPr/>
            <p:nvPr/>
          </p:nvSpPr>
          <p:spPr>
            <a:xfrm>
              <a:off x="1451038" y="2690993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Shape 25270"/>
            <p:cNvSpPr/>
            <p:nvPr/>
          </p:nvSpPr>
          <p:spPr>
            <a:xfrm>
              <a:off x="1400043" y="2690993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Shape 3387"/>
            <p:cNvSpPr/>
            <p:nvPr/>
          </p:nvSpPr>
          <p:spPr>
            <a:xfrm>
              <a:off x="678573" y="2667233"/>
              <a:ext cx="84991" cy="75239"/>
            </a:xfrm>
            <a:custGeom>
              <a:avLst/>
              <a:gdLst/>
              <a:ahLst/>
              <a:cxnLst/>
              <a:rect l="0" t="0" r="0" b="0"/>
              <a:pathLst>
                <a:path w="85819" h="76200">
                  <a:moveTo>
                    <a:pt x="38100" y="0"/>
                  </a:moveTo>
                  <a:cubicBezTo>
                    <a:pt x="53881" y="0"/>
                    <a:pt x="67422" y="9595"/>
                    <a:pt x="73206" y="23270"/>
                  </a:cubicBezTo>
                  <a:lnTo>
                    <a:pt x="73636" y="25400"/>
                  </a:lnTo>
                  <a:lnTo>
                    <a:pt x="85819" y="25400"/>
                  </a:lnTo>
                  <a:lnTo>
                    <a:pt x="85819" y="50800"/>
                  </a:lnTo>
                  <a:lnTo>
                    <a:pt x="73636" y="50800"/>
                  </a:lnTo>
                  <a:lnTo>
                    <a:pt x="73206" y="52930"/>
                  </a:lnTo>
                  <a:cubicBezTo>
                    <a:pt x="67422" y="66604"/>
                    <a:pt x="53882" y="76200"/>
                    <a:pt x="38100" y="76200"/>
                  </a:cubicBezTo>
                  <a:cubicBezTo>
                    <a:pt x="17057" y="76200"/>
                    <a:pt x="0" y="59141"/>
                    <a:pt x="0" y="38100"/>
                  </a:cubicBezTo>
                  <a:cubicBezTo>
                    <a:pt x="0" y="17057"/>
                    <a:pt x="17057" y="0"/>
                    <a:pt x="381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653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Shape 25271"/>
            <p:cNvSpPr/>
            <p:nvPr/>
          </p:nvSpPr>
          <p:spPr>
            <a:xfrm>
              <a:off x="1962866" y="374439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Shape 25272"/>
            <p:cNvSpPr/>
            <p:nvPr/>
          </p:nvSpPr>
          <p:spPr>
            <a:xfrm>
              <a:off x="1911872" y="374439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Shape 25273"/>
            <p:cNvSpPr/>
            <p:nvPr/>
          </p:nvSpPr>
          <p:spPr>
            <a:xfrm>
              <a:off x="1860878" y="374439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Shape 25274"/>
            <p:cNvSpPr/>
            <p:nvPr/>
          </p:nvSpPr>
          <p:spPr>
            <a:xfrm>
              <a:off x="1809884" y="374439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Shape 25275"/>
            <p:cNvSpPr/>
            <p:nvPr/>
          </p:nvSpPr>
          <p:spPr>
            <a:xfrm>
              <a:off x="1758890" y="374439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Shape 25276"/>
            <p:cNvSpPr/>
            <p:nvPr/>
          </p:nvSpPr>
          <p:spPr>
            <a:xfrm>
              <a:off x="1709785" y="374439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Shape 25277"/>
            <p:cNvSpPr/>
            <p:nvPr/>
          </p:nvSpPr>
          <p:spPr>
            <a:xfrm>
              <a:off x="1658791" y="374439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Shape 25278"/>
            <p:cNvSpPr/>
            <p:nvPr/>
          </p:nvSpPr>
          <p:spPr>
            <a:xfrm>
              <a:off x="1607797" y="374439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Shape 25279"/>
            <p:cNvSpPr/>
            <p:nvPr/>
          </p:nvSpPr>
          <p:spPr>
            <a:xfrm>
              <a:off x="1556803" y="374439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Shape 3397"/>
            <p:cNvSpPr/>
            <p:nvPr/>
          </p:nvSpPr>
          <p:spPr>
            <a:xfrm>
              <a:off x="1505809" y="374439"/>
              <a:ext cx="24553" cy="25739"/>
            </a:xfrm>
            <a:custGeom>
              <a:avLst/>
              <a:gdLst/>
              <a:ahLst/>
              <a:cxnLst/>
              <a:rect l="0" t="0" r="0" b="0"/>
              <a:pathLst>
                <a:path w="25400" h="25401">
                  <a:moveTo>
                    <a:pt x="0" y="0"/>
                  </a:moveTo>
                  <a:lnTo>
                    <a:pt x="25400" y="1"/>
                  </a:lnTo>
                  <a:lnTo>
                    <a:pt x="25400" y="25401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Shape 25280"/>
            <p:cNvSpPr/>
            <p:nvPr/>
          </p:nvSpPr>
          <p:spPr>
            <a:xfrm>
              <a:off x="1454815" y="374439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Shape 25281"/>
            <p:cNvSpPr/>
            <p:nvPr/>
          </p:nvSpPr>
          <p:spPr>
            <a:xfrm>
              <a:off x="1403821" y="374439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Shape 25282"/>
            <p:cNvSpPr/>
            <p:nvPr/>
          </p:nvSpPr>
          <p:spPr>
            <a:xfrm>
              <a:off x="1352827" y="374439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Shape 25283"/>
            <p:cNvSpPr/>
            <p:nvPr/>
          </p:nvSpPr>
          <p:spPr>
            <a:xfrm>
              <a:off x="1301833" y="374439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Shape 25284"/>
            <p:cNvSpPr/>
            <p:nvPr/>
          </p:nvSpPr>
          <p:spPr>
            <a:xfrm>
              <a:off x="1250839" y="374439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Shape 25285"/>
            <p:cNvSpPr/>
            <p:nvPr/>
          </p:nvSpPr>
          <p:spPr>
            <a:xfrm>
              <a:off x="1201734" y="374439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Shape 3404"/>
            <p:cNvSpPr/>
            <p:nvPr/>
          </p:nvSpPr>
          <p:spPr>
            <a:xfrm>
              <a:off x="1112966" y="350679"/>
              <a:ext cx="75547" cy="75239"/>
            </a:xfrm>
            <a:custGeom>
              <a:avLst/>
              <a:gdLst/>
              <a:ahLst/>
              <a:cxnLst/>
              <a:rect l="0" t="0" r="0" b="0"/>
              <a:pathLst>
                <a:path w="76200" h="76200">
                  <a:moveTo>
                    <a:pt x="38100" y="0"/>
                  </a:moveTo>
                  <a:cubicBezTo>
                    <a:pt x="59141" y="0"/>
                    <a:pt x="76200" y="17059"/>
                    <a:pt x="76200" y="38100"/>
                  </a:cubicBezTo>
                  <a:cubicBezTo>
                    <a:pt x="76200" y="59143"/>
                    <a:pt x="59141" y="76200"/>
                    <a:pt x="38100" y="76200"/>
                  </a:cubicBezTo>
                  <a:cubicBezTo>
                    <a:pt x="17057" y="76200"/>
                    <a:pt x="0" y="59143"/>
                    <a:pt x="0" y="38100"/>
                  </a:cubicBezTo>
                  <a:cubicBezTo>
                    <a:pt x="0" y="17059"/>
                    <a:pt x="17057" y="0"/>
                    <a:pt x="381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D6EA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Shape 3413"/>
            <p:cNvSpPr/>
            <p:nvPr/>
          </p:nvSpPr>
          <p:spPr>
            <a:xfrm>
              <a:off x="3405807" y="728851"/>
              <a:ext cx="26441" cy="25740"/>
            </a:xfrm>
            <a:custGeom>
              <a:avLst/>
              <a:gdLst/>
              <a:ahLst/>
              <a:cxnLst/>
              <a:rect l="0" t="0" r="0" b="0"/>
              <a:pathLst>
                <a:path w="25966" h="25965">
                  <a:moveTo>
                    <a:pt x="25394" y="0"/>
                  </a:moveTo>
                  <a:lnTo>
                    <a:pt x="25966" y="25394"/>
                  </a:lnTo>
                  <a:lnTo>
                    <a:pt x="573" y="25965"/>
                  </a:lnTo>
                  <a:lnTo>
                    <a:pt x="0" y="573"/>
                  </a:lnTo>
                  <a:lnTo>
                    <a:pt x="253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Shape 3414"/>
            <p:cNvSpPr/>
            <p:nvPr/>
          </p:nvSpPr>
          <p:spPr>
            <a:xfrm>
              <a:off x="3456801" y="726872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967" h="25966">
                  <a:moveTo>
                    <a:pt x="25394" y="0"/>
                  </a:moveTo>
                  <a:lnTo>
                    <a:pt x="25967" y="25393"/>
                  </a:lnTo>
                  <a:lnTo>
                    <a:pt x="573" y="25966"/>
                  </a:lnTo>
                  <a:lnTo>
                    <a:pt x="0" y="573"/>
                  </a:lnTo>
                  <a:lnTo>
                    <a:pt x="253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Shape 3415"/>
            <p:cNvSpPr/>
            <p:nvPr/>
          </p:nvSpPr>
          <p:spPr>
            <a:xfrm>
              <a:off x="3507795" y="726872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967" h="25965">
                  <a:moveTo>
                    <a:pt x="25394" y="0"/>
                  </a:moveTo>
                  <a:lnTo>
                    <a:pt x="25967" y="25394"/>
                  </a:lnTo>
                  <a:lnTo>
                    <a:pt x="573" y="25965"/>
                  </a:lnTo>
                  <a:lnTo>
                    <a:pt x="0" y="573"/>
                  </a:lnTo>
                  <a:lnTo>
                    <a:pt x="253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Shape 3416"/>
            <p:cNvSpPr/>
            <p:nvPr/>
          </p:nvSpPr>
          <p:spPr>
            <a:xfrm>
              <a:off x="3558789" y="724891"/>
              <a:ext cx="26441" cy="25740"/>
            </a:xfrm>
            <a:custGeom>
              <a:avLst/>
              <a:gdLst/>
              <a:ahLst/>
              <a:cxnLst/>
              <a:rect l="0" t="0" r="0" b="0"/>
              <a:pathLst>
                <a:path w="25966" h="25966">
                  <a:moveTo>
                    <a:pt x="25393" y="0"/>
                  </a:moveTo>
                  <a:lnTo>
                    <a:pt x="25966" y="25393"/>
                  </a:lnTo>
                  <a:lnTo>
                    <a:pt x="572" y="25966"/>
                  </a:lnTo>
                  <a:lnTo>
                    <a:pt x="0" y="573"/>
                  </a:lnTo>
                  <a:lnTo>
                    <a:pt x="253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Shape 3417"/>
            <p:cNvSpPr/>
            <p:nvPr/>
          </p:nvSpPr>
          <p:spPr>
            <a:xfrm>
              <a:off x="3609783" y="724891"/>
              <a:ext cx="26441" cy="25740"/>
            </a:xfrm>
            <a:custGeom>
              <a:avLst/>
              <a:gdLst/>
              <a:ahLst/>
              <a:cxnLst/>
              <a:rect l="0" t="0" r="0" b="0"/>
              <a:pathLst>
                <a:path w="25965" h="25967">
                  <a:moveTo>
                    <a:pt x="25394" y="0"/>
                  </a:moveTo>
                  <a:lnTo>
                    <a:pt x="25965" y="25394"/>
                  </a:lnTo>
                  <a:lnTo>
                    <a:pt x="571" y="25967"/>
                  </a:lnTo>
                  <a:lnTo>
                    <a:pt x="0" y="573"/>
                  </a:lnTo>
                  <a:lnTo>
                    <a:pt x="253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Shape 3418"/>
            <p:cNvSpPr/>
            <p:nvPr/>
          </p:nvSpPr>
          <p:spPr>
            <a:xfrm>
              <a:off x="3660777" y="722912"/>
              <a:ext cx="24552" cy="25739"/>
            </a:xfrm>
            <a:custGeom>
              <a:avLst/>
              <a:gdLst/>
              <a:ahLst/>
              <a:cxnLst/>
              <a:rect l="0" t="0" r="0" b="0"/>
              <a:pathLst>
                <a:path w="25965" h="25966">
                  <a:moveTo>
                    <a:pt x="25392" y="0"/>
                  </a:moveTo>
                  <a:lnTo>
                    <a:pt x="25965" y="25393"/>
                  </a:lnTo>
                  <a:lnTo>
                    <a:pt x="571" y="25966"/>
                  </a:lnTo>
                  <a:lnTo>
                    <a:pt x="0" y="572"/>
                  </a:lnTo>
                  <a:lnTo>
                    <a:pt x="253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Shape 3419"/>
            <p:cNvSpPr/>
            <p:nvPr/>
          </p:nvSpPr>
          <p:spPr>
            <a:xfrm>
              <a:off x="3711771" y="720931"/>
              <a:ext cx="24553" cy="27719"/>
            </a:xfrm>
            <a:custGeom>
              <a:avLst/>
              <a:gdLst/>
              <a:ahLst/>
              <a:cxnLst/>
              <a:rect l="0" t="0" r="0" b="0"/>
              <a:pathLst>
                <a:path w="25966" h="25967">
                  <a:moveTo>
                    <a:pt x="25394" y="0"/>
                  </a:moveTo>
                  <a:lnTo>
                    <a:pt x="25966" y="25394"/>
                  </a:lnTo>
                  <a:lnTo>
                    <a:pt x="573" y="25967"/>
                  </a:lnTo>
                  <a:lnTo>
                    <a:pt x="0" y="573"/>
                  </a:lnTo>
                  <a:lnTo>
                    <a:pt x="253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Shape 3420"/>
            <p:cNvSpPr/>
            <p:nvPr/>
          </p:nvSpPr>
          <p:spPr>
            <a:xfrm>
              <a:off x="3760876" y="720931"/>
              <a:ext cx="26441" cy="25740"/>
            </a:xfrm>
            <a:custGeom>
              <a:avLst/>
              <a:gdLst/>
              <a:ahLst/>
              <a:cxnLst/>
              <a:rect l="0" t="0" r="0" b="0"/>
              <a:pathLst>
                <a:path w="25967" h="25966">
                  <a:moveTo>
                    <a:pt x="25394" y="0"/>
                  </a:moveTo>
                  <a:lnTo>
                    <a:pt x="25967" y="25393"/>
                  </a:lnTo>
                  <a:lnTo>
                    <a:pt x="573" y="25966"/>
                  </a:lnTo>
                  <a:lnTo>
                    <a:pt x="0" y="572"/>
                  </a:lnTo>
                  <a:lnTo>
                    <a:pt x="253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Shape 25286"/>
            <p:cNvSpPr/>
            <p:nvPr/>
          </p:nvSpPr>
          <p:spPr>
            <a:xfrm>
              <a:off x="3811870" y="718952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967" h="25967">
                  <a:moveTo>
                    <a:pt x="25394" y="0"/>
                  </a:moveTo>
                  <a:lnTo>
                    <a:pt x="25967" y="25394"/>
                  </a:lnTo>
                  <a:lnTo>
                    <a:pt x="573" y="25967"/>
                  </a:lnTo>
                  <a:lnTo>
                    <a:pt x="0" y="573"/>
                  </a:lnTo>
                  <a:lnTo>
                    <a:pt x="25394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Shape 3422"/>
            <p:cNvSpPr/>
            <p:nvPr/>
          </p:nvSpPr>
          <p:spPr>
            <a:xfrm>
              <a:off x="3862864" y="718952"/>
              <a:ext cx="26441" cy="25739"/>
            </a:xfrm>
            <a:custGeom>
              <a:avLst/>
              <a:gdLst/>
              <a:ahLst/>
              <a:cxnLst/>
              <a:rect l="0" t="0" r="0" b="0"/>
              <a:pathLst>
                <a:path w="25966" h="25965">
                  <a:moveTo>
                    <a:pt x="25393" y="0"/>
                  </a:moveTo>
                  <a:lnTo>
                    <a:pt x="25966" y="25392"/>
                  </a:lnTo>
                  <a:lnTo>
                    <a:pt x="573" y="25965"/>
                  </a:lnTo>
                  <a:lnTo>
                    <a:pt x="0" y="571"/>
                  </a:lnTo>
                  <a:lnTo>
                    <a:pt x="253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Shape 3423"/>
            <p:cNvSpPr/>
            <p:nvPr/>
          </p:nvSpPr>
          <p:spPr>
            <a:xfrm>
              <a:off x="3889305" y="691233"/>
              <a:ext cx="77436" cy="77218"/>
            </a:xfrm>
            <a:custGeom>
              <a:avLst/>
              <a:gdLst/>
              <a:ahLst/>
              <a:cxnLst/>
              <a:rect l="0" t="0" r="0" b="0"/>
              <a:pathLst>
                <a:path w="77129" h="77129">
                  <a:moveTo>
                    <a:pt x="37706" y="474"/>
                  </a:moveTo>
                  <a:cubicBezTo>
                    <a:pt x="58744" y="0"/>
                    <a:pt x="76181" y="16669"/>
                    <a:pt x="76656" y="37707"/>
                  </a:cubicBezTo>
                  <a:cubicBezTo>
                    <a:pt x="77129" y="58743"/>
                    <a:pt x="60461" y="76181"/>
                    <a:pt x="39423" y="76655"/>
                  </a:cubicBezTo>
                  <a:cubicBezTo>
                    <a:pt x="18387" y="77129"/>
                    <a:pt x="949" y="60460"/>
                    <a:pt x="475" y="39424"/>
                  </a:cubicBezTo>
                  <a:cubicBezTo>
                    <a:pt x="0" y="18386"/>
                    <a:pt x="16670" y="949"/>
                    <a:pt x="37706" y="47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993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Shape 25298"/>
            <p:cNvSpPr/>
            <p:nvPr/>
          </p:nvSpPr>
          <p:spPr>
            <a:xfrm>
              <a:off x="3139505" y="2819690"/>
              <a:ext cx="26441" cy="25740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5859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Shape 25300"/>
            <p:cNvSpPr/>
            <p:nvPr/>
          </p:nvSpPr>
          <p:spPr>
            <a:xfrm>
              <a:off x="3037517" y="2819690"/>
              <a:ext cx="26441" cy="25740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5859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Shape 25301"/>
            <p:cNvSpPr/>
            <p:nvPr/>
          </p:nvSpPr>
          <p:spPr>
            <a:xfrm>
              <a:off x="2988412" y="2819690"/>
              <a:ext cx="24552" cy="25740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5859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Shape 25302"/>
            <p:cNvSpPr/>
            <p:nvPr/>
          </p:nvSpPr>
          <p:spPr>
            <a:xfrm>
              <a:off x="2937417" y="2819690"/>
              <a:ext cx="24553" cy="25740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5859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Shape 25303"/>
            <p:cNvSpPr/>
            <p:nvPr/>
          </p:nvSpPr>
          <p:spPr>
            <a:xfrm>
              <a:off x="2886424" y="2819690"/>
              <a:ext cx="24552" cy="25740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5859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Shape 25304"/>
            <p:cNvSpPr/>
            <p:nvPr/>
          </p:nvSpPr>
          <p:spPr>
            <a:xfrm>
              <a:off x="2835430" y="2819690"/>
              <a:ext cx="24553" cy="25740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5859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Shape 25305"/>
            <p:cNvSpPr/>
            <p:nvPr/>
          </p:nvSpPr>
          <p:spPr>
            <a:xfrm>
              <a:off x="2784436" y="2819690"/>
              <a:ext cx="24552" cy="25740"/>
            </a:xfrm>
            <a:custGeom>
              <a:avLst/>
              <a:gdLst/>
              <a:ahLst/>
              <a:cxnLst/>
              <a:rect l="0" t="0" r="0" b="0"/>
              <a:pathLst>
                <a:path w="25400" h="25400">
                  <a:moveTo>
                    <a:pt x="0" y="0"/>
                  </a:moveTo>
                  <a:lnTo>
                    <a:pt x="25400" y="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5859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Shape 3361"/>
            <p:cNvSpPr/>
            <p:nvPr/>
          </p:nvSpPr>
          <p:spPr>
            <a:xfrm>
              <a:off x="2168731" y="2374199"/>
              <a:ext cx="1144532" cy="1225595"/>
            </a:xfrm>
            <a:custGeom>
              <a:avLst/>
              <a:gdLst/>
              <a:ahLst/>
              <a:cxnLst/>
              <a:rect l="0" t="0" r="0" b="0"/>
              <a:pathLst>
                <a:path w="1144958" h="1225424">
                  <a:moveTo>
                    <a:pt x="809177" y="0"/>
                  </a:moveTo>
                  <a:cubicBezTo>
                    <a:pt x="844957" y="2710"/>
                    <a:pt x="864224" y="13548"/>
                    <a:pt x="877984" y="27097"/>
                  </a:cubicBezTo>
                  <a:cubicBezTo>
                    <a:pt x="888993" y="40644"/>
                    <a:pt x="894498" y="62321"/>
                    <a:pt x="894498" y="86708"/>
                  </a:cubicBezTo>
                  <a:cubicBezTo>
                    <a:pt x="894498" y="105675"/>
                    <a:pt x="886242" y="119222"/>
                    <a:pt x="872480" y="135481"/>
                  </a:cubicBezTo>
                  <a:cubicBezTo>
                    <a:pt x="858718" y="151738"/>
                    <a:pt x="842204" y="167996"/>
                    <a:pt x="839452" y="195092"/>
                  </a:cubicBezTo>
                  <a:cubicBezTo>
                    <a:pt x="839452" y="197803"/>
                    <a:pt x="839452" y="197803"/>
                    <a:pt x="839452" y="197803"/>
                  </a:cubicBezTo>
                  <a:lnTo>
                    <a:pt x="839452" y="298057"/>
                  </a:lnTo>
                  <a:cubicBezTo>
                    <a:pt x="839452" y="298057"/>
                    <a:pt x="839452" y="298057"/>
                    <a:pt x="1144958" y="298057"/>
                  </a:cubicBezTo>
                  <a:cubicBezTo>
                    <a:pt x="1081655" y="382055"/>
                    <a:pt x="1018352" y="463344"/>
                    <a:pt x="957801" y="547342"/>
                  </a:cubicBezTo>
                  <a:cubicBezTo>
                    <a:pt x="842204" y="663856"/>
                    <a:pt x="847710" y="834561"/>
                    <a:pt x="820186" y="983591"/>
                  </a:cubicBezTo>
                  <a:cubicBezTo>
                    <a:pt x="842204" y="1129910"/>
                    <a:pt x="778901" y="1051331"/>
                    <a:pt x="627525" y="1100104"/>
                  </a:cubicBezTo>
                  <a:cubicBezTo>
                    <a:pt x="524314" y="1134652"/>
                    <a:pt x="365368" y="1216448"/>
                    <a:pt x="185522" y="1223180"/>
                  </a:cubicBezTo>
                  <a:cubicBezTo>
                    <a:pt x="125574" y="1225424"/>
                    <a:pt x="63303" y="1219327"/>
                    <a:pt x="0" y="1200359"/>
                  </a:cubicBezTo>
                  <a:cubicBezTo>
                    <a:pt x="2752" y="1194940"/>
                    <a:pt x="2752" y="1189521"/>
                    <a:pt x="2752" y="1186811"/>
                  </a:cubicBezTo>
                  <a:cubicBezTo>
                    <a:pt x="2752" y="1186811"/>
                    <a:pt x="2752" y="1186811"/>
                    <a:pt x="2752" y="818304"/>
                  </a:cubicBezTo>
                  <a:cubicBezTo>
                    <a:pt x="2752" y="818304"/>
                    <a:pt x="2752" y="818304"/>
                    <a:pt x="41285" y="818304"/>
                  </a:cubicBezTo>
                  <a:cubicBezTo>
                    <a:pt x="46789" y="818304"/>
                    <a:pt x="52293" y="823723"/>
                    <a:pt x="74313" y="839981"/>
                  </a:cubicBezTo>
                  <a:cubicBezTo>
                    <a:pt x="93579" y="853529"/>
                    <a:pt x="121101" y="872496"/>
                    <a:pt x="159634" y="872496"/>
                  </a:cubicBezTo>
                  <a:cubicBezTo>
                    <a:pt x="189909" y="872496"/>
                    <a:pt x="225689" y="867077"/>
                    <a:pt x="253211" y="842690"/>
                  </a:cubicBezTo>
                  <a:cubicBezTo>
                    <a:pt x="280735" y="821013"/>
                    <a:pt x="300001" y="783079"/>
                    <a:pt x="300001" y="737015"/>
                  </a:cubicBezTo>
                  <a:cubicBezTo>
                    <a:pt x="300001" y="690952"/>
                    <a:pt x="280735" y="650307"/>
                    <a:pt x="253211" y="628631"/>
                  </a:cubicBezTo>
                  <a:cubicBezTo>
                    <a:pt x="225689" y="604245"/>
                    <a:pt x="189909" y="598825"/>
                    <a:pt x="159634" y="598825"/>
                  </a:cubicBezTo>
                  <a:cubicBezTo>
                    <a:pt x="123854" y="598825"/>
                    <a:pt x="93579" y="617793"/>
                    <a:pt x="77065" y="628631"/>
                  </a:cubicBezTo>
                  <a:cubicBezTo>
                    <a:pt x="55045" y="644888"/>
                    <a:pt x="52293" y="647598"/>
                    <a:pt x="49542" y="647598"/>
                  </a:cubicBezTo>
                  <a:cubicBezTo>
                    <a:pt x="49542" y="647598"/>
                    <a:pt x="49542" y="647598"/>
                    <a:pt x="2752" y="647598"/>
                  </a:cubicBezTo>
                  <a:cubicBezTo>
                    <a:pt x="2752" y="647598"/>
                    <a:pt x="2752" y="647598"/>
                    <a:pt x="2752" y="298057"/>
                  </a:cubicBezTo>
                  <a:cubicBezTo>
                    <a:pt x="2752" y="298057"/>
                    <a:pt x="2752" y="298057"/>
                    <a:pt x="382570" y="298057"/>
                  </a:cubicBezTo>
                  <a:cubicBezTo>
                    <a:pt x="385322" y="298057"/>
                    <a:pt x="390827" y="298057"/>
                    <a:pt x="393579" y="298057"/>
                  </a:cubicBezTo>
                  <a:cubicBezTo>
                    <a:pt x="393579" y="298057"/>
                    <a:pt x="393579" y="298057"/>
                    <a:pt x="776149" y="298057"/>
                  </a:cubicBezTo>
                  <a:cubicBezTo>
                    <a:pt x="776149" y="298057"/>
                    <a:pt x="776149" y="298057"/>
                    <a:pt x="776149" y="195092"/>
                  </a:cubicBezTo>
                  <a:cubicBezTo>
                    <a:pt x="776149" y="167996"/>
                    <a:pt x="759635" y="151738"/>
                    <a:pt x="745873" y="135481"/>
                  </a:cubicBezTo>
                  <a:cubicBezTo>
                    <a:pt x="734865" y="119222"/>
                    <a:pt x="726608" y="105675"/>
                    <a:pt x="726608" y="86708"/>
                  </a:cubicBezTo>
                  <a:cubicBezTo>
                    <a:pt x="726608" y="62321"/>
                    <a:pt x="732113" y="40644"/>
                    <a:pt x="743122" y="27097"/>
                  </a:cubicBezTo>
                  <a:cubicBezTo>
                    <a:pt x="756883" y="10838"/>
                    <a:pt x="776149" y="0"/>
                    <a:pt x="809177" y="0"/>
                  </a:cubicBezTo>
                  <a:close/>
                </a:path>
              </a:pathLst>
            </a:custGeom>
            <a:solidFill>
              <a:srgbClr val="16537E"/>
            </a:solidFill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0BD0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8" name="Google Shape;1596;p22"/>
          <p:cNvSpPr txBox="1">
            <a:spLocks noChangeArrowheads="1"/>
          </p:cNvSpPr>
          <p:nvPr/>
        </p:nvSpPr>
        <p:spPr bwMode="auto">
          <a:xfrm>
            <a:off x="657225" y="1689100"/>
            <a:ext cx="10760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3347F2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  <a:sym typeface="Open Sans SemiBold" charset="0"/>
              </a:rPr>
              <a:t>Задача: </a:t>
            </a:r>
            <a:r>
              <a:rPr lang="ru-RU" altLang="ru-RU" sz="1600"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  <a:sym typeface="Open Sans SemiBold" charset="0"/>
              </a:rPr>
              <a:t>предоставление инспекторам структурированной информации, определяющей порядок и особенности осуществления действий, связанных с:</a:t>
            </a:r>
            <a:endParaRPr lang="ru-RU" altLang="ru-RU" sz="1600"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3" name="Прямая соединительная линия 92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39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7DBE7-6D5F-4301-8B10-779251F06E8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73050" y="6159457"/>
            <a:ext cx="11144250" cy="395333"/>
            <a:chOff x="349971" y="6158637"/>
            <a:chExt cx="11143367" cy="39633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4" y="6305427"/>
              <a:ext cx="261398" cy="24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48"/>
            <p:cNvGrpSpPr>
              <a:grpSpLocks/>
            </p:cNvGrpSpPr>
            <p:nvPr/>
          </p:nvGrpSpPr>
          <p:grpSpPr bwMode="auto">
            <a:xfrm>
              <a:off x="349971" y="6158637"/>
              <a:ext cx="11143367" cy="367696"/>
              <a:chOff x="745751" y="6029606"/>
              <a:chExt cx="11049200" cy="350186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07C8226E-F9B6-D944-90F0-3D7556DB0861}"/>
                  </a:ext>
                </a:extLst>
              </p:cNvPr>
              <p:cNvSpPr/>
              <p:nvPr/>
            </p:nvSpPr>
            <p:spPr>
              <a:xfrm>
                <a:off x="745751" y="6029606"/>
                <a:ext cx="10800514" cy="350186"/>
              </a:xfrm>
              <a:prstGeom prst="rect">
                <a:avLst/>
              </a:prstGeom>
            </p:spPr>
            <p:txBody>
              <a:bodyPr lIns="1134000" tIns="0" rIns="0" bIns="0" anchor="b">
                <a:spAutoFit/>
              </a:bodyPr>
              <a:lstStyle/>
              <a:p>
                <a:pPr>
                  <a:lnSpc>
                    <a:spcPts val="1575"/>
                  </a:lnSpc>
                  <a:defRPr/>
                </a:pPr>
                <a:endParaRPr lang="en-US" sz="126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Роль </a:t>
                </a:r>
                <a:r>
                  <a:rPr lang="ru-RU" sz="1050" dirty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Счетной палаты Российской Федерации в предупреждении </a:t>
                </a:r>
                <a:r>
                  <a:rPr lang="ru-RU" sz="1050" dirty="0" smtClean="0">
                    <a:solidFill>
                      <a:srgbClr val="8991A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коррупции</a:t>
                </a:r>
                <a:endParaRPr lang="ru-RU" sz="1050" dirty="0">
                  <a:solidFill>
                    <a:srgbClr val="8991A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4979AFD9-498F-594C-91AD-BBC9CA411DD4}"/>
                  </a:ext>
                </a:extLst>
              </p:cNvPr>
              <p:cNvCxnSpPr/>
              <p:nvPr/>
            </p:nvCxnSpPr>
            <p:spPr>
              <a:xfrm>
                <a:off x="1169147" y="6041783"/>
                <a:ext cx="10625804" cy="0"/>
              </a:xfrm>
              <a:prstGeom prst="line">
                <a:avLst/>
              </a:prstGeom>
              <a:ln w="15875">
                <a:solidFill>
                  <a:srgbClr val="8991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Прямоугольник 23"/>
          <p:cNvSpPr/>
          <p:nvPr/>
        </p:nvSpPr>
        <p:spPr>
          <a:xfrm>
            <a:off x="718042" y="330312"/>
            <a:ext cx="7157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Оцифровка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процедур и автоматизация процессов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00158" y="929924"/>
            <a:ext cx="6988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Счетной палатой проводятся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работы по автоматизации отдельных аудиторских процедур в целях покрытия максимального объема операций, которые потенциально могут содержать коррупционные риски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79461" y="23659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Формируется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единый реестр коррупционных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рисков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том числе на основе взаимодействия информационного обеспечения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органами государственной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власти)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79461" y="38457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Проводятся совещания, в том числе с правоохранительными органами и другими заинтересованными органами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29360" y="489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Проработка индикаторов и их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отцифровка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в информационных системах позволит значительно усилить возможности по выявлению коррупционных проявлений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18042" y="1095270"/>
            <a:ext cx="0" cy="2924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18042" y="1095270"/>
            <a:ext cx="261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18041" y="2557305"/>
            <a:ext cx="261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18042" y="4019341"/>
            <a:ext cx="261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01061" y="5107959"/>
            <a:ext cx="665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808325" y="4600575"/>
            <a:ext cx="0" cy="507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18041" y="4600575"/>
            <a:ext cx="6492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18041" y="4019341"/>
            <a:ext cx="0" cy="58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8" y="842059"/>
            <a:ext cx="686461" cy="6864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8" y="3665429"/>
            <a:ext cx="666826" cy="66682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568" y="4026125"/>
            <a:ext cx="948026" cy="86974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4" b="957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76" y="275744"/>
            <a:ext cx="4069163" cy="37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ля доклада Орловой С.Ю. г. Владивосток [Режим совместимости]" id="{D70F8DE4-9E2F-4B9E-B37B-CAF7F867013E}" vid="{3C671B24-640C-4796-BB88-3390A4618107}"/>
    </a:ext>
  </a:extLst>
</a:theme>
</file>

<file path=ppt/theme/theme2.xml><?xml version="1.0" encoding="utf-8"?>
<a:theme xmlns:a="http://schemas.openxmlformats.org/drawingml/2006/main" name="1_Тема Office">
  <a:themeElements>
    <a:clrScheme name="Счетная палата">
      <a:dk1>
        <a:srgbClr val="04092A"/>
      </a:dk1>
      <a:lt1>
        <a:srgbClr val="FFFFFF"/>
      </a:lt1>
      <a:dk2>
        <a:srgbClr val="243057"/>
      </a:dk2>
      <a:lt2>
        <a:srgbClr val="F1F5FA"/>
      </a:lt2>
      <a:accent1>
        <a:srgbClr val="21ECE0"/>
      </a:accent1>
      <a:accent2>
        <a:srgbClr val="FF004C"/>
      </a:accent2>
      <a:accent3>
        <a:srgbClr val="8B91A9"/>
      </a:accent3>
      <a:accent4>
        <a:srgbClr val="3347F2"/>
      </a:accent4>
      <a:accent5>
        <a:srgbClr val="9D82EC"/>
      </a:accent5>
      <a:accent6>
        <a:srgbClr val="FFC09C"/>
      </a:accent6>
      <a:hlink>
        <a:srgbClr val="000000"/>
      </a:hlink>
      <a:folHlink>
        <a:srgbClr val="000000"/>
      </a:folHlink>
    </a:clrScheme>
    <a:fontScheme name="Счетная палата РФ">
      <a:majorFont>
        <a:latin typeface="TT Jenevers"/>
        <a:ea typeface=""/>
        <a:cs typeface=""/>
      </a:majorFont>
      <a:minorFont>
        <a:latin typeface="PT_Russia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доклада Орловой С.Ю. г. Владивосток</Template>
  <TotalTime>11942</TotalTime>
  <Words>1765</Words>
  <Application>Microsoft Office PowerPoint</Application>
  <PresentationFormat>Широкоэкранный</PresentationFormat>
  <Paragraphs>277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Gill Sans</vt:lpstr>
      <vt:lpstr>Lato Light</vt:lpstr>
      <vt:lpstr>League Spartan</vt:lpstr>
      <vt:lpstr>Open Sans</vt:lpstr>
      <vt:lpstr>Open Sans SemiBold</vt:lpstr>
      <vt:lpstr>PT_Russia Text</vt:lpstr>
      <vt:lpstr>Symbol</vt:lpstr>
      <vt:lpstr>Times New Roman</vt:lpstr>
      <vt:lpstr>TT Jenevers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Полушкин Артём Сергеевич</dc:creator>
  <cp:lastModifiedBy>Картавых Ирина Сергеевна</cp:lastModifiedBy>
  <cp:revision>747</cp:revision>
  <cp:lastPrinted>2023-11-24T14:06:05Z</cp:lastPrinted>
  <dcterms:created xsi:type="dcterms:W3CDTF">2021-08-30T15:21:47Z</dcterms:created>
  <dcterms:modified xsi:type="dcterms:W3CDTF">2023-11-24T15:24:13Z</dcterms:modified>
</cp:coreProperties>
</file>