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56" r:id="rId3"/>
    <p:sldId id="258" r:id="rId4"/>
    <p:sldId id="257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385209913499819E-2"/>
          <c:y val="7.2490784287734936E-2"/>
          <c:w val="0.7862550110856209"/>
          <c:h val="0.701647944006999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Лист1!$D$4</c:f>
              <c:strCache>
                <c:ptCount val="1"/>
                <c:pt idx="0">
                  <c:v>Кол-во осуществленных КЗ </c:v>
                </c:pt>
              </c:strCache>
            </c:strRef>
          </c:tx>
          <c:invertIfNegative val="0"/>
          <c:cat>
            <c:numRef>
              <c:f>Лист1!$C$5:$C$10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Лист1!$D$5:$D$10</c:f>
              <c:numCache>
                <c:formatCode>General</c:formatCode>
                <c:ptCount val="6"/>
                <c:pt idx="0">
                  <c:v>12</c:v>
                </c:pt>
                <c:pt idx="1">
                  <c:v>3</c:v>
                </c:pt>
                <c:pt idx="2">
                  <c:v>3</c:v>
                </c:pt>
                <c:pt idx="3">
                  <c:v>6</c:v>
                </c:pt>
                <c:pt idx="4">
                  <c:v>6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845696"/>
        <c:axId val="104847232"/>
      </c:barChart>
      <c:catAx>
        <c:axId val="10484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4847232"/>
        <c:crosses val="autoZero"/>
        <c:auto val="1"/>
        <c:lblAlgn val="ctr"/>
        <c:lblOffset val="100"/>
        <c:noMultiLvlLbl val="0"/>
      </c:catAx>
      <c:valAx>
        <c:axId val="104847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04845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6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5.0925925925925923E-2"/>
          <c:w val="0.88055555555555554"/>
          <c:h val="0.83796296296296291"/>
        </c:manualLayout>
      </c:layout>
      <c:pie3DChart>
        <c:varyColors val="1"/>
        <c:ser>
          <c:idx val="0"/>
          <c:order val="0"/>
          <c:explosion val="10"/>
          <c:cat>
            <c:strRef>
              <c:f>Лист1!$O$15:$O$18</c:f>
              <c:strCache>
                <c:ptCount val="4"/>
                <c:pt idx="0">
                  <c:v>гос.должности</c:v>
                </c:pt>
                <c:pt idx="1">
                  <c:v>мун.должности</c:v>
                </c:pt>
                <c:pt idx="2">
                  <c:v>гос.служащие</c:v>
                </c:pt>
                <c:pt idx="3">
                  <c:v>мун.служащие</c:v>
                </c:pt>
              </c:strCache>
            </c:strRef>
          </c:cat>
          <c:val>
            <c:numRef>
              <c:f>Лист1!$P$15:$P$18</c:f>
              <c:numCache>
                <c:formatCode>General</c:formatCode>
                <c:ptCount val="4"/>
                <c:pt idx="0">
                  <c:v>1</c:v>
                </c:pt>
                <c:pt idx="1">
                  <c:v>8</c:v>
                </c:pt>
                <c:pt idx="2">
                  <c:v>17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Лист1!$N$4</c:f>
              <c:strCache>
                <c:ptCount val="1"/>
                <c:pt idx="0">
                  <c:v>государственные должности</c:v>
                </c:pt>
              </c:strCache>
            </c:strRef>
          </c:tx>
          <c:invertIfNegative val="0"/>
          <c:cat>
            <c:numRef>
              <c:f>Лист1!$M$5:$M$10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Лист1!$N$5:$N$10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Лист1!$O$4</c:f>
              <c:strCache>
                <c:ptCount val="1"/>
                <c:pt idx="0">
                  <c:v>муниципальные должности</c:v>
                </c:pt>
              </c:strCache>
            </c:strRef>
          </c:tx>
          <c:invertIfNegative val="0"/>
          <c:cat>
            <c:numRef>
              <c:f>Лист1!$M$5:$M$10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Лист1!$O$5:$O$10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Лист1!$P$4</c:f>
              <c:strCache>
                <c:ptCount val="1"/>
                <c:pt idx="0">
                  <c:v>гос.служащие</c:v>
                </c:pt>
              </c:strCache>
            </c:strRef>
          </c:tx>
          <c:invertIfNegative val="0"/>
          <c:cat>
            <c:numRef>
              <c:f>Лист1!$M$5:$M$10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Лист1!$P$5:$P$10</c:f>
              <c:numCache>
                <c:formatCode>General</c:formatCode>
                <c:ptCount val="6"/>
                <c:pt idx="0">
                  <c:v>7</c:v>
                </c:pt>
                <c:pt idx="1">
                  <c:v>0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Лист1!$Q$4</c:f>
              <c:strCache>
                <c:ptCount val="1"/>
                <c:pt idx="0">
                  <c:v>мун. служащие</c:v>
                </c:pt>
              </c:strCache>
            </c:strRef>
          </c:tx>
          <c:invertIfNegative val="0"/>
          <c:cat>
            <c:numRef>
              <c:f>Лист1!$M$5:$M$10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Лист1!$Q$5:$Q$10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985856"/>
        <c:axId val="116987392"/>
      </c:barChart>
      <c:catAx>
        <c:axId val="116985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16987392"/>
        <c:crosses val="autoZero"/>
        <c:auto val="1"/>
        <c:lblAlgn val="ctr"/>
        <c:lblOffset val="100"/>
        <c:noMultiLvlLbl val="0"/>
      </c:catAx>
      <c:valAx>
        <c:axId val="1169873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169858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Лист1!$G$4</c:f>
              <c:strCache>
                <c:ptCount val="1"/>
                <c:pt idx="0">
                  <c:v>Сумма сделок, в отношении которых проверялась законность происхождения средств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Лист1!$F$5:$F$10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Лист1!$G$5:$G$10</c:f>
              <c:numCache>
                <c:formatCode>General</c:formatCode>
                <c:ptCount val="6"/>
                <c:pt idx="0">
                  <c:v>52944540</c:v>
                </c:pt>
                <c:pt idx="1">
                  <c:v>16110676.199999999</c:v>
                </c:pt>
                <c:pt idx="2">
                  <c:v>15747740</c:v>
                </c:pt>
                <c:pt idx="3">
                  <c:v>24138000</c:v>
                </c:pt>
                <c:pt idx="4">
                  <c:v>33420819</c:v>
                </c:pt>
                <c:pt idx="5">
                  <c:v>11000000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016832"/>
        <c:axId val="117022720"/>
      </c:barChart>
      <c:catAx>
        <c:axId val="117016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7022720"/>
        <c:crosses val="autoZero"/>
        <c:auto val="1"/>
        <c:lblAlgn val="ctr"/>
        <c:lblOffset val="100"/>
        <c:noMultiLvlLbl val="0"/>
      </c:catAx>
      <c:valAx>
        <c:axId val="117022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7016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Лист1!$J$4</c:f>
              <c:strCache>
                <c:ptCount val="1"/>
                <c:pt idx="0">
                  <c:v>Кол-во КЗ, к результате которых установлено соответствие доходов расходам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Лист1!$I$5:$I$10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Лист1!$J$5:$J$10</c:f>
              <c:numCache>
                <c:formatCode>General</c:formatCode>
                <c:ptCount val="6"/>
                <c:pt idx="0">
                  <c:v>7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Лист1!$K$4</c:f>
              <c:strCache>
                <c:ptCount val="1"/>
                <c:pt idx="0">
                  <c:v>Кол-во КЗ, в результате котоых установлено несоответсвие расходов доходам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Лист1!$I$5:$I$10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Лист1!$K$5:$K$10</c:f>
              <c:numCache>
                <c:formatCode>General</c:formatCode>
                <c:ptCount val="6"/>
                <c:pt idx="0">
                  <c:v>5</c:v>
                </c:pt>
                <c:pt idx="1">
                  <c:v>3</c:v>
                </c:pt>
                <c:pt idx="2">
                  <c:v>0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089408"/>
        <c:axId val="117090944"/>
      </c:barChart>
      <c:catAx>
        <c:axId val="117089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17090944"/>
        <c:crosses val="autoZero"/>
        <c:auto val="1"/>
        <c:lblAlgn val="ctr"/>
        <c:lblOffset val="100"/>
        <c:noMultiLvlLbl val="0"/>
      </c:catAx>
      <c:valAx>
        <c:axId val="117090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7089408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400"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="1"/>
            </a:pPr>
            <a:endParaRPr lang="ru-RU"/>
          </a:p>
        </c:txPr>
      </c:legendEntry>
      <c:layout>
        <c:manualLayout>
          <c:xMode val="edge"/>
          <c:yMode val="edge"/>
          <c:x val="0.13922007840622977"/>
          <c:y val="0.88727421546319185"/>
          <c:w val="0.74191607728423259"/>
          <c:h val="9.609376790479153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Лист1!$T$4</c:f>
              <c:strCache>
                <c:ptCount val="1"/>
                <c:pt idx="0">
                  <c:v>Кол-во КЗ, в результате которых установлено несоответствие расходов доходам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numRef>
              <c:f>Лист1!$S$5:$S$10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Лист1!$T$5:$T$10</c:f>
              <c:numCache>
                <c:formatCode>General</c:formatCode>
                <c:ptCount val="6"/>
                <c:pt idx="0">
                  <c:v>5</c:v>
                </c:pt>
                <c:pt idx="1">
                  <c:v>3</c:v>
                </c:pt>
                <c:pt idx="2">
                  <c:v>0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Лист1!$U$4</c:f>
              <c:strCache>
                <c:ptCount val="1"/>
                <c:pt idx="0">
                  <c:v>Кол-во докладов, на основании которых подготовлены исковые заявления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Лист1!$S$5:$S$10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Лист1!$U$5:$U$10</c:f>
              <c:numCache>
                <c:formatCode>General</c:formatCode>
                <c:ptCount val="6"/>
                <c:pt idx="0">
                  <c:v>4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Лист1!$V$4</c:f>
              <c:strCache>
                <c:ptCount val="1"/>
                <c:pt idx="0">
                  <c:v>Кол-во исков, по которым приняты решения о взыскании денежных средств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Лист1!$S$5:$S$10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Лист1!$V$5:$V$10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159808"/>
        <c:axId val="117161344"/>
      </c:barChart>
      <c:catAx>
        <c:axId val="117159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17161344"/>
        <c:crosses val="autoZero"/>
        <c:auto val="1"/>
        <c:lblAlgn val="ctr"/>
        <c:lblOffset val="100"/>
        <c:noMultiLvlLbl val="0"/>
      </c:catAx>
      <c:valAx>
        <c:axId val="117161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71598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4956810206056441E-2"/>
          <c:y val="0.82804011349360274"/>
          <c:w val="0.94251703372781492"/>
          <c:h val="0.12970752903370927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Лист1!$Y$4</c:f>
              <c:strCache>
                <c:ptCount val="1"/>
                <c:pt idx="0">
                  <c:v>Сумма иска</c:v>
                </c:pt>
              </c:strCache>
            </c:strRef>
          </c:tx>
          <c:invertIfNegative val="0"/>
          <c:cat>
            <c:numRef>
              <c:f>Лист1!$X$5:$X$10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Лист1!$Y$5:$Y$10</c:f>
              <c:numCache>
                <c:formatCode>General</c:formatCode>
                <c:ptCount val="6"/>
                <c:pt idx="0">
                  <c:v>14100285.060000001</c:v>
                </c:pt>
                <c:pt idx="1">
                  <c:v>10903887</c:v>
                </c:pt>
                <c:pt idx="2">
                  <c:v>0</c:v>
                </c:pt>
                <c:pt idx="3">
                  <c:v>1396633.08</c:v>
                </c:pt>
                <c:pt idx="4">
                  <c:v>6746277.29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Лист1!$Z$4</c:f>
              <c:strCache>
                <c:ptCount val="1"/>
                <c:pt idx="0">
                  <c:v>Сумма взысканий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Лист1!$X$5:$X$10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Лист1!$Z$5:$Z$10</c:f>
              <c:numCache>
                <c:formatCode>General</c:formatCode>
                <c:ptCount val="6"/>
                <c:pt idx="0">
                  <c:v>5178000</c:v>
                </c:pt>
                <c:pt idx="1">
                  <c:v>10903887</c:v>
                </c:pt>
                <c:pt idx="2">
                  <c:v>0</c:v>
                </c:pt>
                <c:pt idx="3">
                  <c:v>1396633.08</c:v>
                </c:pt>
                <c:pt idx="4">
                  <c:v>1527277.29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232384"/>
        <c:axId val="117233920"/>
      </c:barChart>
      <c:catAx>
        <c:axId val="11723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17233920"/>
        <c:crosses val="autoZero"/>
        <c:auto val="1"/>
        <c:lblAlgn val="ctr"/>
        <c:lblOffset val="100"/>
        <c:noMultiLvlLbl val="0"/>
      </c:catAx>
      <c:valAx>
        <c:axId val="117233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72323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6681526117912361E-2"/>
          <c:y val="0.92641481837671058"/>
          <c:w val="0.91611996580086097"/>
          <c:h val="5.8318006050770373E-2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D0FED-0BF1-484E-8F1A-3483016F8A8C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4F83A-5C25-4A01-BCA8-06A51CBF8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078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C6F71-0008-4748-968D-600B3584D805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CA5DF-0E6C-4E48-9A85-A5CDA0A12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550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ECA5DF-0E6C-4E48-9A85-A5CDA0A1223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352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388-24B0-4182-8998-78C3B91B703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10A0-6FD3-4E15-A99E-260C386D6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3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388-24B0-4182-8998-78C3B91B703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10A0-6FD3-4E15-A99E-260C386D6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62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388-24B0-4182-8998-78C3B91B703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10A0-6FD3-4E15-A99E-260C386D6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20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388-24B0-4182-8998-78C3B91B703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10A0-6FD3-4E15-A99E-260C386D6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86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388-24B0-4182-8998-78C3B91B703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10A0-6FD3-4E15-A99E-260C386D6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08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388-24B0-4182-8998-78C3B91B703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10A0-6FD3-4E15-A99E-260C386D6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97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388-24B0-4182-8998-78C3B91B703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10A0-6FD3-4E15-A99E-260C386D6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05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388-24B0-4182-8998-78C3B91B703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10A0-6FD3-4E15-A99E-260C386D6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95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388-24B0-4182-8998-78C3B91B703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10A0-6FD3-4E15-A99E-260C386D6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94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388-24B0-4182-8998-78C3B91B703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10A0-6FD3-4E15-A99E-260C386D6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28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388-24B0-4182-8998-78C3B91B703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210A0-6FD3-4E15-A99E-260C386D6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42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E1388-24B0-4182-8998-78C3B91B703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210A0-6FD3-4E15-A99E-260C386D6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58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827634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полномочий по контролю за расходами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6193328" cy="1113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0793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+mn-lt"/>
              </a:rPr>
              <a:t>Количество осуществленных контролей за расходами</a:t>
            </a:r>
            <a:br>
              <a:rPr lang="ru-RU" sz="2400" b="1" dirty="0" smtClean="0">
                <a:latin typeface="+mn-lt"/>
              </a:rPr>
            </a:br>
            <a:r>
              <a:rPr lang="ru-RU" sz="2400" b="1" dirty="0" smtClean="0">
                <a:latin typeface="+mn-lt"/>
              </a:rPr>
              <a:t>за период с 2018 по 2023 годы</a:t>
            </a:r>
            <a:endParaRPr lang="ru-RU" sz="2400" b="1" dirty="0">
              <a:latin typeface="+mn-lt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5154642"/>
              </p:ext>
            </p:extLst>
          </p:nvPr>
        </p:nvGraphicFramePr>
        <p:xfrm>
          <a:off x="755576" y="1268760"/>
          <a:ext cx="813690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СЛАЙД 1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730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412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+mn-lt"/>
              </a:rPr>
              <a:t>Лица, в отношении которых осуществлялся </a:t>
            </a:r>
            <a:br>
              <a:rPr lang="ru-RU" sz="2400" b="1" dirty="0" smtClean="0">
                <a:latin typeface="+mn-lt"/>
              </a:rPr>
            </a:br>
            <a:r>
              <a:rPr lang="ru-RU" sz="2400" b="1" dirty="0" smtClean="0">
                <a:latin typeface="+mn-lt"/>
              </a:rPr>
              <a:t>контроль за расходами </a:t>
            </a:r>
            <a:endParaRPr lang="ru-RU" sz="2400" b="1" dirty="0">
              <a:latin typeface="+mn-lt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4225861"/>
              </p:ext>
            </p:extLst>
          </p:nvPr>
        </p:nvGraphicFramePr>
        <p:xfrm>
          <a:off x="1835696" y="1340768"/>
          <a:ext cx="6552728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2055071"/>
              </p:ext>
            </p:extLst>
          </p:nvPr>
        </p:nvGraphicFramePr>
        <p:xfrm>
          <a:off x="514350" y="1233487"/>
          <a:ext cx="8306122" cy="5219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СЛАЙД 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09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+mn-lt"/>
              </a:rPr>
              <a:t>Сумма сделок, в отношении которых проверялась законность происхождения средств </a:t>
            </a:r>
            <a:endParaRPr lang="ru-RU" sz="2400" b="1" dirty="0">
              <a:latin typeface="+mn-lt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958953"/>
              </p:ext>
            </p:extLst>
          </p:nvPr>
        </p:nvGraphicFramePr>
        <p:xfrm>
          <a:off x="395536" y="1268760"/>
          <a:ext cx="8259316" cy="5162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СЛАЙД 3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92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70609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+mn-lt"/>
              </a:rPr>
              <a:t>Результаты контроля за расходами</a:t>
            </a:r>
            <a:endParaRPr lang="ru-RU" sz="2400" b="1" dirty="0">
              <a:latin typeface="+mn-lt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739212"/>
              </p:ext>
            </p:extLst>
          </p:nvPr>
        </p:nvGraphicFramePr>
        <p:xfrm>
          <a:off x="539552" y="908720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СЛАЙД 4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142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Реализация материалов по контролю за расходами в суде</a:t>
            </a:r>
            <a:endParaRPr lang="ru-RU" sz="2400" b="1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157282"/>
              </p:ext>
            </p:extLst>
          </p:nvPr>
        </p:nvGraphicFramePr>
        <p:xfrm>
          <a:off x="683568" y="836712"/>
          <a:ext cx="8173343" cy="5410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СЛАЙД 5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406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+mn-lt"/>
              </a:rPr>
              <a:t>Реализация материалов по контролю за расходами в суде</a:t>
            </a:r>
            <a:endParaRPr lang="ru-RU" sz="2400" b="1" dirty="0">
              <a:latin typeface="+mn-lt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1850256"/>
              </p:ext>
            </p:extLst>
          </p:nvPr>
        </p:nvGraphicFramePr>
        <p:xfrm>
          <a:off x="323528" y="1124744"/>
          <a:ext cx="849694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СЛАЙД 6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286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60</Words>
  <Application>Microsoft Office PowerPoint</Application>
  <PresentationFormat>Экран (4:3)</PresentationFormat>
  <Paragraphs>14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Реализация полномочий по контролю за расходами</vt:lpstr>
      <vt:lpstr>Количество осуществленных контролей за расходами за период с 2018 по 2023 годы</vt:lpstr>
      <vt:lpstr>Лица, в отношении которых осуществлялся  контроль за расходами </vt:lpstr>
      <vt:lpstr>Сумма сделок, в отношении которых проверялась законность происхождения средств </vt:lpstr>
      <vt:lpstr>Результаты контроля за расходами</vt:lpstr>
      <vt:lpstr>Реализация материалов по контролю за расходами в суде</vt:lpstr>
      <vt:lpstr>Реализация материалов по контролю за расходами в суде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Количество осуществленных контролей за расходами за период с 2018 по 2023 годы</dc:title>
  <dc:creator>Карпачева Наталья Юрьевна</dc:creator>
  <cp:lastModifiedBy>Карпачева Наталья Юрьевна</cp:lastModifiedBy>
  <cp:revision>11</cp:revision>
  <dcterms:created xsi:type="dcterms:W3CDTF">2023-11-21T04:23:16Z</dcterms:created>
  <dcterms:modified xsi:type="dcterms:W3CDTF">2023-11-23T02:19:29Z</dcterms:modified>
</cp:coreProperties>
</file>