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9" r:id="rId2"/>
    <p:sldId id="296" r:id="rId3"/>
    <p:sldId id="294" r:id="rId4"/>
    <p:sldId id="295" r:id="rId5"/>
    <p:sldId id="297" r:id="rId6"/>
    <p:sldId id="305" r:id="rId7"/>
    <p:sldId id="291" r:id="rId8"/>
    <p:sldId id="298" r:id="rId9"/>
    <p:sldId id="299" r:id="rId10"/>
    <p:sldId id="301" r:id="rId11"/>
    <p:sldId id="302" r:id="rId12"/>
    <p:sldId id="304" r:id="rId13"/>
    <p:sldId id="303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B6010B58-1A76-4A28-B41F-EBCAA0FDC5E0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5B4ECFE1-7D64-4F0C-AA63-626EE9572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6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79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792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701F3C8D-041E-41A7-84CC-773C55336462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719"/>
            <a:ext cx="5486400" cy="3916550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1800" cy="4979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9354"/>
            <a:ext cx="2971800" cy="49792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7634838D-4551-4F3D-AA4B-434942102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3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4838D-4551-4F3D-AA4B-434942102A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36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8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6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C25432-C821-47C0-9D9C-5589DB5AF6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0829" y="812042"/>
            <a:ext cx="5943428" cy="5233916"/>
          </a:xfrm>
          <a:custGeom>
            <a:avLst/>
            <a:gdLst>
              <a:gd name="connsiteX0" fmla="*/ 0 w 5943428"/>
              <a:gd name="connsiteY0" fmla="*/ 0 h 5233916"/>
              <a:gd name="connsiteX1" fmla="*/ 5943428 w 5943428"/>
              <a:gd name="connsiteY1" fmla="*/ 0 h 5233916"/>
              <a:gd name="connsiteX2" fmla="*/ 5943428 w 5943428"/>
              <a:gd name="connsiteY2" fmla="*/ 5233916 h 5233916"/>
              <a:gd name="connsiteX3" fmla="*/ 0 w 5943428"/>
              <a:gd name="connsiteY3" fmla="*/ 5233916 h 5233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428" h="5233916">
                <a:moveTo>
                  <a:pt x="0" y="0"/>
                </a:moveTo>
                <a:lnTo>
                  <a:pt x="5943428" y="0"/>
                </a:lnTo>
                <a:lnTo>
                  <a:pt x="5943428" y="5233916"/>
                </a:lnTo>
                <a:lnTo>
                  <a:pt x="0" y="52339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7B36BF-9516-4AA3-A552-0FB208143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431" y="1050728"/>
            <a:ext cx="3769450" cy="138952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888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1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2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0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6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0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A4B126-7BC7-451A-A4A9-5817CE6D213C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1B84F8-B9BE-4AC9-9211-6EEDE437EC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microsoft.com/office/2007/relationships/hdphoto" Target="../media/hdphoto1.wdp"/><Relationship Id="rId4" Type="http://schemas.openxmlformats.org/officeDocument/2006/relationships/image" Target="../media/image23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80435" y="254191"/>
            <a:ext cx="10209930" cy="10345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Губернатора Ставропольского края по профилактике</a:t>
            </a:r>
            <a:b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коррупционных правонарушений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6262" y1="44355" x2="38318" y2="54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8036" y="0"/>
            <a:ext cx="1304657" cy="1511939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228600" y="1766130"/>
            <a:ext cx="11737731" cy="438618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семинар «Вопросы применения законодательства о противодействии коррупции и основные направления профилактики коррупционных правонарушений»</a:t>
            </a:r>
          </a:p>
          <a:p>
            <a:pPr algn="ctr">
              <a:lnSpc>
                <a:spcPct val="100000"/>
              </a:lnSpc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исполнительных органов и органов местного самоуправления по профилактике коррупционных правонарушений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0968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187" y="783577"/>
            <a:ext cx="4233498" cy="2275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78069" y="2308288"/>
            <a:ext cx="7631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798" y="1143000"/>
            <a:ext cx="59348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Ставропольского края по профилактике коррупционных правонарушений завершен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совещаний во всех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исполнительных органах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</a:p>
          <a:p>
            <a:pPr indent="457200"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приняли: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руководящий состав;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министерств;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проведено по вопросам: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 ответственности за коррупционные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 с учетом специфики деятельности;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 интересов;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склонения к совершению коррупционных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правонарушений.</a:t>
            </a:r>
          </a:p>
          <a:p>
            <a:pPr marL="285750" indent="457200" algn="just">
              <a:buFont typeface="Wingdings" panose="05000000000000000000" pitchFamily="2" charset="2"/>
              <a:buChar char="ü"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765666"/>
            <a:ext cx="4040067" cy="209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64" y="4766047"/>
            <a:ext cx="4075236" cy="192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0798" y="202320"/>
            <a:ext cx="11333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в исполнительных органах Ставропольского края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14" y="96750"/>
            <a:ext cx="1172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с гражданскими и муниципальными служащими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815" y="718220"/>
            <a:ext cx="554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Губернатора Ставропольского края по профилактике коррупционных правонарушений проведены стажировки: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430 муниципальных служащих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(72 %);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гражданских служащих (73 %).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718" y="824756"/>
            <a:ext cx="552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9" y="2562377"/>
            <a:ext cx="3869743" cy="193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5315" y="4641784"/>
            <a:ext cx="4255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стажировок: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муниципалитетам/исполнительным органам края;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 т.д.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356" y="4144001"/>
            <a:ext cx="7188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стажировок: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предоставляемой отчетной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процедур проведения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проверок, заседаний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профилактической работы,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разъяснительной, в сфере профилактики коррупционных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правонарушений;</a:t>
            </a:r>
          </a:p>
          <a:p>
            <a:pPr marL="57150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мгновенной обратной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61" y="615594"/>
            <a:ext cx="3860999" cy="193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432" y="1966709"/>
            <a:ext cx="3860999" cy="1939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7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592" y="333163"/>
            <a:ext cx="1099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кандидатов на руководящие должности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591" y="1512276"/>
            <a:ext cx="10990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кандидатов на руководящие должности осуществляется в отношении:</a:t>
            </a: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должностей Ставропольского края;</a:t>
            </a: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 муниципальных образований Ставропольского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их заместителей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управляющих делами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администрации;</a:t>
            </a: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высшей группы должностей в аппарате Правительства Ставропольского края;</a:t>
            </a: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исполнительных органов края и их заместителей;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государственных / муниципальных учреждений и организаций, подведомственных исполнительным органам края и органам местного самоуправления края.</a:t>
            </a:r>
          </a:p>
        </p:txBody>
      </p:sp>
    </p:spTree>
    <p:extLst>
      <p:ext uri="{BB962C8B-B14F-4D97-AF65-F5344CB8AC3E}">
        <p14:creationId xmlns:p14="http://schemas.microsoft.com/office/powerpoint/2010/main" val="1940084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57" y="513465"/>
            <a:ext cx="115355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72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направления запросов.</a:t>
            </a:r>
          </a:p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протокольными поручениями комиссии при Губернаторе края:</a:t>
            </a:r>
          </a:p>
          <a:p>
            <a:pPr marL="324000" indent="4572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между Правительством Ставропольского края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прокуратурой Ставропольского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следственным управлением Следственного комитета Российской Федерации по Ставропольскому краю, Главным управлением МВД РФ по Ставропольскому краю и Управлением ФСБ РФ по Ставропольскому краю,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предусматривающие получение информации, возможно препятствующей назначению кандидатов на руководящие должности или заслуживающей внимания при принятии кадровых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решений;</a:t>
            </a:r>
          </a:p>
          <a:p>
            <a:pPr marL="324000" indent="4572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Порядки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и изучения кандидатов (в рамках оказания  содействия исполнительным органам края и органам местного самоуправления края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24000" indent="4572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 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соглашениями направляются запросы о предоставлении информации (сведений), возможно препятствующей назначению или заслуживающей внимания при принятии кадрового решения в отношении отдельных руководящих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должностей.</a:t>
            </a:r>
          </a:p>
          <a:p>
            <a:pPr indent="457200" algn="just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Самостоятельно (рассмотрение управлением Губернатора Ставропольского края по профилактике коррупционных правонарушений кандидатур с использованием информационных систем, анализ анкетных данных на наличие родственных связей, возникновение возможности конфликта интересов). 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Губернатора Ставропольского края 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коррупционных правонарушений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процедура изучения кандидатов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более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 лиц (40 % информация от правоохранительных и надзорных органов по запросам, 5-10 % не назначается, 10-15 % возможный конфликт интересов).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86" y="113355"/>
            <a:ext cx="1157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кандидатов на руководящие должности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0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939" y="1292469"/>
            <a:ext cx="11702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Губернаторе Ставропольского края 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работы по противодействию коррупции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Ставропольском крае (формирование единых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подходов, установление сроков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противодействия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коррупции в Ставропольском крае;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методологическое обеспечение, раздаточный материал;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стажировки и практические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семинары-совещания с должностными лицами, ответственными за профилактику коррупционных правонарушений, совещания в исполнительных органах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с учетом специфики деятельности;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кандидатов на руководящие должности.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38" y="246185"/>
            <a:ext cx="1170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работы исполнительных органов и органов местного самоуправления по профилактике коррупционных правонарушений:</a:t>
            </a:r>
          </a:p>
        </p:txBody>
      </p:sp>
    </p:spTree>
    <p:extLst>
      <p:ext uri="{BB962C8B-B14F-4D97-AF65-F5344CB8AC3E}">
        <p14:creationId xmlns:p14="http://schemas.microsoft.com/office/powerpoint/2010/main" val="365358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069" y="504720"/>
            <a:ext cx="61721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Указа Президента Российской Федерации от 15 июля 2015 года № 364 образована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при Губернаторе Ставропольского края по координации работы по противодействию коррупции в Ставропольском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и состав которой утверждены постановлением Губернатора Ставропольского края от 11 октября 2015 г. № 557.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действующим координационным органом при Губернаторе Ставропольского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(заседание ежеквартально). 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Председателем комиссии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должности является Губернатор Ставропольского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края.</a:t>
            </a:r>
          </a:p>
          <a:p>
            <a:pPr marL="285750" indent="45720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включены руководители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(представители) территориальных органов федеральных органов исполнительной власти,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правоохранительных органов, а также представители общественных организаций.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62" y="483577"/>
            <a:ext cx="3833700" cy="565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74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146" y="1186961"/>
            <a:ext cx="64183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Губернатора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06 ноября 2023 г. №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578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постановление Губернатора Ставропольского края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 октября 2015 г. № 557 «О комиссии при Губернаторе Ставропольского края по координации работы по противодействию коррупции в Ставропольском крае»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комиссии при Губернаторе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членами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согласованию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включены: </a:t>
            </a: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Федерального казначейства по Ставропольскому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краю;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Межрегионального управления Федеральной службы по финансовому мониторингу по Северо-Кавказскому федеральному округу.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18" y="703385"/>
            <a:ext cx="3701652" cy="5152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80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DED3E-0218-4616-89C1-B946BDB9ECC8}"/>
              </a:ext>
            </a:extLst>
          </p:cNvPr>
          <p:cNvSpPr txBox="1"/>
          <p:nvPr/>
        </p:nvSpPr>
        <p:spPr>
          <a:xfrm>
            <a:off x="1416560" y="1226339"/>
            <a:ext cx="185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</a:t>
            </a:r>
            <a:endParaRPr lang="en-I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0DA4CC-4151-404B-B128-B19FB51A659E}"/>
              </a:ext>
            </a:extLst>
          </p:cNvPr>
          <p:cNvSpPr txBox="1"/>
          <p:nvPr/>
        </p:nvSpPr>
        <p:spPr>
          <a:xfrm>
            <a:off x="5031197" y="1226339"/>
            <a:ext cx="2224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Продукция, направленная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пропаганду</a:t>
            </a:r>
            <a:endParaRPr lang="en-I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C8C50-C45A-4672-8FEC-156F9EC081D8}"/>
              </a:ext>
            </a:extLst>
          </p:cNvPr>
          <p:cNvSpPr txBox="1"/>
          <p:nvPr/>
        </p:nvSpPr>
        <p:spPr>
          <a:xfrm>
            <a:off x="9026804" y="1253048"/>
            <a:ext cx="197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en-ID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CEA34A-8582-4ED6-B28B-D0F7E3EF8F26}"/>
              </a:ext>
            </a:extLst>
          </p:cNvPr>
          <p:cNvSpPr txBox="1"/>
          <p:nvPr/>
        </p:nvSpPr>
        <p:spPr>
          <a:xfrm>
            <a:off x="1354232" y="1919342"/>
            <a:ext cx="196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kern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буклеты, календари, плакаты</a:t>
            </a:r>
            <a:endParaRPr lang="en-US" sz="1600" kern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CCDB0-196C-4345-9BED-C71CCC0C6242}"/>
              </a:ext>
            </a:extLst>
          </p:cNvPr>
          <p:cNvSpPr txBox="1"/>
          <p:nvPr/>
        </p:nvSpPr>
        <p:spPr>
          <a:xfrm>
            <a:off x="5134351" y="2182908"/>
            <a:ext cx="202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Папки, брелоки, ручки и др.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6305F-1377-48B2-BC29-292A1C4D8CE6}"/>
              </a:ext>
            </a:extLst>
          </p:cNvPr>
          <p:cNvSpPr txBox="1"/>
          <p:nvPr/>
        </p:nvSpPr>
        <p:spPr>
          <a:xfrm>
            <a:off x="9026803" y="1866332"/>
            <a:ext cx="1978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антикоррупционной направленности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3414" y="2797011"/>
            <a:ext cx="2691112" cy="35733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9910" y="2797011"/>
            <a:ext cx="2687028" cy="356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2086" y="2797011"/>
            <a:ext cx="2687028" cy="3567883"/>
          </a:xfrm>
          <a:prstGeom prst="rect">
            <a:avLst/>
          </a:prstGeom>
          <a:solidFill>
            <a:srgbClr val="F5F4F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97736" y="265893"/>
            <a:ext cx="10291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изготовление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88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723" y="448408"/>
            <a:ext cx="1183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противодействия коррупции в Ставропольском крае </a:t>
            </a:r>
          </a:p>
          <a:p>
            <a:pPr indent="45720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2021-2025 годы ежегодно разрабатываются и изготавливаются методические рекомендации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4" y="1600199"/>
            <a:ext cx="2763396" cy="4106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10" y="1600198"/>
            <a:ext cx="2904072" cy="410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69" y="1600198"/>
            <a:ext cx="2904072" cy="410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28" y="1600198"/>
            <a:ext cx="2904072" cy="410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C58EF67-814F-41BC-A6C7-DE62A92E3D95}"/>
              </a:ext>
            </a:extLst>
          </p:cNvPr>
          <p:cNvSpPr/>
          <p:nvPr/>
        </p:nvSpPr>
        <p:spPr>
          <a:xfrm>
            <a:off x="-101600" y="0"/>
            <a:ext cx="349504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18341-00DE-4DB5-970F-DDBBB63639E2}"/>
              </a:ext>
            </a:extLst>
          </p:cNvPr>
          <p:cNvSpPr txBox="1"/>
          <p:nvPr/>
        </p:nvSpPr>
        <p:spPr>
          <a:xfrm>
            <a:off x="9448799" y="4053271"/>
            <a:ext cx="2638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Транслируются в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нальных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рекламных блоках общероссийских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обязатель-ных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общедоступных телеканалах.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893110"/>
            <a:ext cx="2638425" cy="148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2468095"/>
            <a:ext cx="2656542" cy="1494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319" y="6076403"/>
            <a:ext cx="1276350" cy="6700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548" y="6264066"/>
            <a:ext cx="1362577" cy="3120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188" y="6001407"/>
            <a:ext cx="1488628" cy="8373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25" y="6020646"/>
            <a:ext cx="781597" cy="7815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702" y="5950036"/>
            <a:ext cx="1671276" cy="9400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6836" y="6178384"/>
            <a:ext cx="923925" cy="466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" y="217402"/>
            <a:ext cx="1177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ролики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" y="624441"/>
            <a:ext cx="8954672" cy="530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39" b="-1225"/>
          <a:stretch/>
        </p:blipFill>
        <p:spPr>
          <a:xfrm>
            <a:off x="1769033" y="1045507"/>
            <a:ext cx="3945463" cy="2292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" t="-784"/>
          <a:stretch/>
        </p:blipFill>
        <p:spPr>
          <a:xfrm>
            <a:off x="559604" y="2265879"/>
            <a:ext cx="2194478" cy="438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98"/>
          <a:stretch/>
        </p:blipFill>
        <p:spPr>
          <a:xfrm>
            <a:off x="3235678" y="3519502"/>
            <a:ext cx="3717799" cy="1881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69"/>
          <a:stretch/>
        </p:blipFill>
        <p:spPr>
          <a:xfrm>
            <a:off x="3913281" y="5200248"/>
            <a:ext cx="3842357" cy="1374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379" y="604948"/>
            <a:ext cx="2834860" cy="385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8413144" y="1134284"/>
            <a:ext cx="3642702" cy="30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7" t="-831"/>
          <a:stretch/>
        </p:blipFill>
        <p:spPr>
          <a:xfrm>
            <a:off x="7771812" y="3462108"/>
            <a:ext cx="3481472" cy="3055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59604" y="196006"/>
            <a:ext cx="11496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Печатные издания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262" y1="44355" x2="38318" y2="54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01" y="132277"/>
            <a:ext cx="45160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3" y="302510"/>
            <a:ext cx="1151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2020-2023 годах выпущены информационные материалы, направленные на правовое просвещение и пропаганду, в рамках телевизионных программ «Актуальное интервью», «Прямой эфир», а также выпусков новостей  «Экспресс новости на Своём» и «Новости на Своём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0" y="4113966"/>
            <a:ext cx="3305910" cy="248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706" y="4141815"/>
            <a:ext cx="4322397" cy="245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2706" y="1361790"/>
            <a:ext cx="4322397" cy="245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0" y="1361790"/>
            <a:ext cx="3305910" cy="23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5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4171</TotalTime>
  <Words>652</Words>
  <Application>Microsoft Office PowerPoint</Application>
  <PresentationFormat>Широкоэкранный</PresentationFormat>
  <Paragraphs>86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Губернатора Ставропольского края по профилактике коррупционных правонарушений</dc:title>
  <dc:creator>Крекшина Алина Юрьевна</dc:creator>
  <cp:lastModifiedBy>Гайдученок Яна Андреевна</cp:lastModifiedBy>
  <cp:revision>285</cp:revision>
  <cp:lastPrinted>2023-11-22T17:26:47Z</cp:lastPrinted>
  <dcterms:created xsi:type="dcterms:W3CDTF">2023-07-31T05:51:40Z</dcterms:created>
  <dcterms:modified xsi:type="dcterms:W3CDTF">2023-11-29T10:01:54Z</dcterms:modified>
</cp:coreProperties>
</file>