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1"/>
  </p:notesMasterIdLst>
  <p:sldIdLst>
    <p:sldId id="325" r:id="rId2"/>
    <p:sldId id="326" r:id="rId3"/>
    <p:sldId id="327" r:id="rId4"/>
    <p:sldId id="340" r:id="rId5"/>
    <p:sldId id="341" r:id="rId6"/>
    <p:sldId id="337" r:id="rId7"/>
    <p:sldId id="342" r:id="rId8"/>
    <p:sldId id="343" r:id="rId9"/>
    <p:sldId id="339" r:id="rId10"/>
  </p:sldIdLst>
  <p:sldSz cx="12190413" cy="6859588"/>
  <p:notesSz cx="6805613" cy="9939338"/>
  <p:defaultTextStyle>
    <a:defPPr>
      <a:defRPr lang="ru-RU"/>
    </a:defPPr>
    <a:lvl1pPr marL="0" algn="l" defTabSz="110170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50854" algn="l" defTabSz="110170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101707" algn="l" defTabSz="110170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652560" algn="l" defTabSz="110170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203413" algn="l" defTabSz="110170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754267" algn="l" defTabSz="110170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305121" algn="l" defTabSz="110170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855974" algn="l" defTabSz="110170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406827" algn="l" defTabSz="110170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DCD"/>
    <a:srgbClr val="FFF7F7"/>
    <a:srgbClr val="FFEF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16" autoAdjust="0"/>
    <p:restoredTop sz="94629" autoAdjust="0"/>
  </p:normalViewPr>
  <p:slideViewPr>
    <p:cSldViewPr>
      <p:cViewPr>
        <p:scale>
          <a:sx n="100" d="100"/>
          <a:sy n="100" d="100"/>
        </p:scale>
        <p:origin x="-744" y="-318"/>
      </p:cViewPr>
      <p:guideLst>
        <p:guide orient="horz" pos="1313"/>
        <p:guide pos="210"/>
      </p:guideLst>
    </p:cSldViewPr>
  </p:slideViewPr>
  <p:outlineViewPr>
    <p:cViewPr>
      <p:scale>
        <a:sx n="33" d="100"/>
        <a:sy n="33" d="100"/>
      </p:scale>
      <p:origin x="0" y="40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5779AC-6612-4491-BEA8-3483C561F8FB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96B87EB-2565-40E4-A041-FBE471DAA8D6}">
      <dgm:prSet phldrT="[Текст]"/>
      <dgm:spPr>
        <a:solidFill>
          <a:schemeClr val="accent4"/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smtClean="0"/>
            <a:t>Модуль 1. Нормативное обеспечение</a:t>
          </a:r>
        </a:p>
        <a:p>
          <a:pPr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6A883F0D-A121-4B88-BB8C-CF996E3C3B0C}" type="parTrans" cxnId="{20F788B6-3223-4C21-A10D-6B5E443EB0F1}">
      <dgm:prSet/>
      <dgm:spPr/>
      <dgm:t>
        <a:bodyPr/>
        <a:lstStyle/>
        <a:p>
          <a:endParaRPr lang="ru-RU"/>
        </a:p>
      </dgm:t>
    </dgm:pt>
    <dgm:pt modelId="{0AEDB01D-ACAC-4716-B7F8-30216117707F}" type="sibTrans" cxnId="{20F788B6-3223-4C21-A10D-6B5E443EB0F1}">
      <dgm:prSet/>
      <dgm:spPr/>
      <dgm:t>
        <a:bodyPr/>
        <a:lstStyle/>
        <a:p>
          <a:endParaRPr lang="ru-RU"/>
        </a:p>
      </dgm:t>
    </dgm:pt>
    <dgm:pt modelId="{D3F4D442-F035-48D7-99CA-85E85908776B}">
      <dgm:prSet phldrT="[Текст]" custT="1"/>
      <dgm:spPr>
        <a:ln>
          <a:solidFill>
            <a:schemeClr val="accent4">
              <a:lumMod val="75000"/>
            </a:schemeClr>
          </a:solidFill>
        </a:ln>
      </dgm:spPr>
      <dgm:t>
        <a:bodyPr anchor="ctr"/>
        <a:lstStyle/>
        <a:p>
          <a:r>
            <a:rPr lang="ru-RU" sz="1400" dirty="0" smtClean="0"/>
            <a:t>НПА, локальные акты: Перечень должностей </a:t>
          </a:r>
          <a:br>
            <a:rPr lang="ru-RU" sz="1400" dirty="0" smtClean="0"/>
          </a:br>
          <a:r>
            <a:rPr lang="ru-RU" sz="1400" dirty="0" smtClean="0"/>
            <a:t>с коррупционно-опасными функциями,  функционал должностных лиц, ответственных </a:t>
          </a:r>
          <a:br>
            <a:rPr lang="ru-RU" sz="1400" dirty="0" smtClean="0"/>
          </a:br>
          <a:r>
            <a:rPr lang="ru-RU" sz="1400" dirty="0" smtClean="0"/>
            <a:t>за профилактику коррупционных правонарушений </a:t>
          </a:r>
          <a:br>
            <a:rPr lang="ru-RU" sz="1400" dirty="0" smtClean="0"/>
          </a:br>
          <a:r>
            <a:rPr lang="ru-RU" sz="1400" dirty="0" smtClean="0"/>
            <a:t>и др.</a:t>
          </a:r>
          <a:endParaRPr lang="ru-RU" sz="1400" dirty="0"/>
        </a:p>
      </dgm:t>
    </dgm:pt>
    <dgm:pt modelId="{3CCCC9AD-6E84-4623-94A5-CEA417992835}" type="parTrans" cxnId="{767DE34C-DCFC-4C55-8E78-77F84DDF9C84}">
      <dgm:prSet/>
      <dgm:spPr/>
      <dgm:t>
        <a:bodyPr/>
        <a:lstStyle/>
        <a:p>
          <a:endParaRPr lang="ru-RU"/>
        </a:p>
      </dgm:t>
    </dgm:pt>
    <dgm:pt modelId="{EA1BD4CB-A6D3-4ADC-9957-C618A4DA6B99}" type="sibTrans" cxnId="{767DE34C-DCFC-4C55-8E78-77F84DDF9C84}">
      <dgm:prSet/>
      <dgm:spPr/>
      <dgm:t>
        <a:bodyPr/>
        <a:lstStyle/>
        <a:p>
          <a:endParaRPr lang="ru-RU"/>
        </a:p>
      </dgm:t>
    </dgm:pt>
    <dgm:pt modelId="{120FDD15-E43C-4744-B89C-07AE186631E8}">
      <dgm:prSet/>
      <dgm:spPr>
        <a:solidFill>
          <a:schemeClr val="accent4"/>
        </a:solidFill>
        <a:ln>
          <a:solidFill>
            <a:schemeClr val="bg1"/>
          </a:solidFill>
        </a:ln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smtClean="0"/>
            <a:t>Модуль 2. Каналы обратной связи</a:t>
          </a:r>
        </a:p>
        <a:p>
          <a:pPr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3A44E648-929D-4858-A026-41185CBEBB75}" type="parTrans" cxnId="{65F1E398-45C1-4466-9ACB-50B1690EFAF4}">
      <dgm:prSet/>
      <dgm:spPr/>
      <dgm:t>
        <a:bodyPr/>
        <a:lstStyle/>
        <a:p>
          <a:endParaRPr lang="ru-RU"/>
        </a:p>
      </dgm:t>
    </dgm:pt>
    <dgm:pt modelId="{382137F3-D52B-4AB1-BEB0-66E21533D50A}" type="sibTrans" cxnId="{65F1E398-45C1-4466-9ACB-50B1690EFAF4}">
      <dgm:prSet/>
      <dgm:spPr/>
      <dgm:t>
        <a:bodyPr/>
        <a:lstStyle/>
        <a:p>
          <a:endParaRPr lang="ru-RU"/>
        </a:p>
      </dgm:t>
    </dgm:pt>
    <dgm:pt modelId="{92F49649-33B3-40BC-AD12-8E05EA6B09FD}">
      <dgm:prSet phldrT="[Текст]"/>
      <dgm:spPr>
        <a:solidFill>
          <a:schemeClr val="accent4"/>
        </a:solidFill>
      </dgm:spPr>
      <dgm:t>
        <a:bodyPr/>
        <a:lstStyle/>
        <a:p>
          <a:r>
            <a:rPr lang="ru-RU" dirty="0" smtClean="0"/>
            <a:t>Модуль 3. </a:t>
          </a:r>
          <a:r>
            <a:rPr lang="ru-RU" dirty="0" smtClean="0"/>
            <a:t>Коррупционные риски </a:t>
          </a:r>
          <a:endParaRPr lang="ru-RU" dirty="0"/>
        </a:p>
      </dgm:t>
    </dgm:pt>
    <dgm:pt modelId="{2C5ED1E7-4D45-4F4A-BE95-E8B9EA98D67E}" type="parTrans" cxnId="{A2CF3A2F-6100-4D83-9117-C7477F0BED23}">
      <dgm:prSet/>
      <dgm:spPr/>
      <dgm:t>
        <a:bodyPr/>
        <a:lstStyle/>
        <a:p>
          <a:endParaRPr lang="ru-RU"/>
        </a:p>
      </dgm:t>
    </dgm:pt>
    <dgm:pt modelId="{C38BA2AC-8721-46CA-8979-2B0194A50CAE}" type="sibTrans" cxnId="{A2CF3A2F-6100-4D83-9117-C7477F0BED23}">
      <dgm:prSet/>
      <dgm:spPr/>
      <dgm:t>
        <a:bodyPr/>
        <a:lstStyle/>
        <a:p>
          <a:endParaRPr lang="ru-RU"/>
        </a:p>
      </dgm:t>
    </dgm:pt>
    <dgm:pt modelId="{FA472E01-73CD-4C6C-B242-AFBEB061B055}">
      <dgm:prSet phldrT="[Текст]" custT="1"/>
      <dgm:spPr>
        <a:ln>
          <a:solidFill>
            <a:schemeClr val="accent4">
              <a:lumMod val="75000"/>
            </a:schemeClr>
          </a:solidFill>
        </a:ln>
      </dgm:spPr>
      <dgm:t>
        <a:bodyPr anchor="ctr"/>
        <a:lstStyle/>
        <a:p>
          <a:r>
            <a:rPr lang="ru-RU" sz="1400" dirty="0" smtClean="0"/>
            <a:t>Функционирование каналов получения информации </a:t>
          </a:r>
          <a:br>
            <a:rPr lang="ru-RU" sz="1400" dirty="0" smtClean="0"/>
          </a:br>
          <a:r>
            <a:rPr lang="ru-RU" sz="1400" dirty="0" smtClean="0"/>
            <a:t>о возможных коррупционных правонарушениях («горячая линия», телефон доверия и пр.), организация рассмотрения </a:t>
          </a:r>
          <a:br>
            <a:rPr lang="ru-RU" sz="1400" dirty="0" smtClean="0"/>
          </a:br>
          <a:r>
            <a:rPr lang="ru-RU" sz="1400" dirty="0" smtClean="0"/>
            <a:t>и проверки полученной информации</a:t>
          </a:r>
          <a:endParaRPr lang="ru-RU" sz="1400" dirty="0"/>
        </a:p>
      </dgm:t>
    </dgm:pt>
    <dgm:pt modelId="{E02B047A-9A38-4395-8A37-8A41BB769BEC}" type="sibTrans" cxnId="{3BE04EAE-7F39-47FF-9836-1BAE07C1C5D7}">
      <dgm:prSet/>
      <dgm:spPr/>
      <dgm:t>
        <a:bodyPr/>
        <a:lstStyle/>
        <a:p>
          <a:endParaRPr lang="ru-RU"/>
        </a:p>
      </dgm:t>
    </dgm:pt>
    <dgm:pt modelId="{ED09D36E-920E-49EB-9A59-A0750288C38D}" type="parTrans" cxnId="{3BE04EAE-7F39-47FF-9836-1BAE07C1C5D7}">
      <dgm:prSet/>
      <dgm:spPr/>
      <dgm:t>
        <a:bodyPr/>
        <a:lstStyle/>
        <a:p>
          <a:endParaRPr lang="ru-RU"/>
        </a:p>
      </dgm:t>
    </dgm:pt>
    <dgm:pt modelId="{EB479B4B-C6B3-40E5-99FE-B6EB65FF1398}">
      <dgm:prSet phldrT="[Текст]" custT="1"/>
      <dgm:spPr>
        <a:ln>
          <a:solidFill>
            <a:schemeClr val="accent4">
              <a:lumMod val="75000"/>
            </a:schemeClr>
          </a:solidFill>
        </a:ln>
      </dgm:spPr>
      <dgm:t>
        <a:bodyPr anchor="ctr"/>
        <a:lstStyle/>
        <a:p>
          <a:r>
            <a:rPr lang="ru-RU" sz="1600" dirty="0" smtClean="0"/>
            <a:t>- </a:t>
          </a:r>
          <a:r>
            <a:rPr lang="ru-RU" sz="1400" dirty="0" smtClean="0"/>
            <a:t>при осуществлении функций управления;</a:t>
          </a:r>
        </a:p>
        <a:p>
          <a:r>
            <a:rPr lang="ru-RU" sz="1400" dirty="0" smtClean="0"/>
            <a:t>- в организациях</a:t>
          </a:r>
          <a:endParaRPr lang="ru-RU" sz="1400" dirty="0"/>
        </a:p>
      </dgm:t>
    </dgm:pt>
    <dgm:pt modelId="{44DC5B24-99A2-4CBC-B59C-CD3C8F2B800F}" type="parTrans" cxnId="{9DF17B3B-8FFA-40A9-9E2A-D84DE6168BD1}">
      <dgm:prSet/>
      <dgm:spPr/>
      <dgm:t>
        <a:bodyPr/>
        <a:lstStyle/>
        <a:p>
          <a:endParaRPr lang="ru-RU"/>
        </a:p>
      </dgm:t>
    </dgm:pt>
    <dgm:pt modelId="{17711B0E-F06A-4736-AF92-E7B1DCC92E5E}" type="sibTrans" cxnId="{9DF17B3B-8FFA-40A9-9E2A-D84DE6168BD1}">
      <dgm:prSet/>
      <dgm:spPr/>
      <dgm:t>
        <a:bodyPr/>
        <a:lstStyle/>
        <a:p>
          <a:endParaRPr lang="ru-RU"/>
        </a:p>
      </dgm:t>
    </dgm:pt>
    <dgm:pt modelId="{D75781D5-F37D-4146-816B-36F6623D739E}">
      <dgm:prSet phldrT="[Текст]"/>
      <dgm:spPr>
        <a:solidFill>
          <a:schemeClr val="accent4"/>
        </a:solidFill>
      </dgm:spPr>
      <dgm:t>
        <a:bodyPr/>
        <a:lstStyle/>
        <a:p>
          <a:r>
            <a:rPr lang="ru-RU" dirty="0" smtClean="0"/>
            <a:t>Модуль 4</a:t>
          </a:r>
          <a:r>
            <a:rPr lang="ru-RU" dirty="0" smtClean="0"/>
            <a:t>. Гласность и открытость </a:t>
          </a:r>
          <a:endParaRPr lang="ru-RU" dirty="0"/>
        </a:p>
      </dgm:t>
    </dgm:pt>
    <dgm:pt modelId="{DA3542F7-0B85-47A6-8F3B-23BF74441820}" type="parTrans" cxnId="{8C3E6BCF-5CA4-4A2F-8B25-18D63A94FF82}">
      <dgm:prSet/>
      <dgm:spPr/>
      <dgm:t>
        <a:bodyPr/>
        <a:lstStyle/>
        <a:p>
          <a:endParaRPr lang="ru-RU"/>
        </a:p>
      </dgm:t>
    </dgm:pt>
    <dgm:pt modelId="{10D6CEAB-8FA4-4121-87E3-BE39898FC80F}" type="sibTrans" cxnId="{8C3E6BCF-5CA4-4A2F-8B25-18D63A94FF82}">
      <dgm:prSet/>
      <dgm:spPr/>
      <dgm:t>
        <a:bodyPr/>
        <a:lstStyle/>
        <a:p>
          <a:endParaRPr lang="ru-RU"/>
        </a:p>
      </dgm:t>
    </dgm:pt>
    <dgm:pt modelId="{9991BA22-E00F-41CE-96F3-905442EE0CD8}">
      <dgm:prSet phldrT="[Текст]"/>
      <dgm:spPr>
        <a:solidFill>
          <a:schemeClr val="bg1"/>
        </a:solidFill>
      </dgm:spPr>
      <dgm:t>
        <a:bodyPr/>
        <a:lstStyle/>
        <a:p>
          <a:r>
            <a:rPr lang="ru-RU" dirty="0" smtClean="0"/>
            <a:t>обеспечение доступа </a:t>
          </a:r>
          <a:br>
            <a:rPr lang="ru-RU" dirty="0" smtClean="0"/>
          </a:br>
          <a:r>
            <a:rPr lang="ru-RU" dirty="0" smtClean="0"/>
            <a:t>к информации о деятельности государственных органов, органов местного самоуправления, государственных и муниципальных организаций</a:t>
          </a:r>
          <a:endParaRPr lang="ru-RU" dirty="0"/>
        </a:p>
      </dgm:t>
    </dgm:pt>
    <dgm:pt modelId="{A5894765-6098-405F-AFAD-09913072D598}" type="parTrans" cxnId="{44341583-FCAD-4E22-AEE4-6088A0D397A8}">
      <dgm:prSet/>
      <dgm:spPr/>
      <dgm:t>
        <a:bodyPr/>
        <a:lstStyle/>
        <a:p>
          <a:endParaRPr lang="ru-RU"/>
        </a:p>
      </dgm:t>
    </dgm:pt>
    <dgm:pt modelId="{DE3AA19F-6AAD-4C1B-A6D3-B529D7EEBF49}" type="sibTrans" cxnId="{44341583-FCAD-4E22-AEE4-6088A0D397A8}">
      <dgm:prSet/>
      <dgm:spPr/>
      <dgm:t>
        <a:bodyPr/>
        <a:lstStyle/>
        <a:p>
          <a:endParaRPr lang="ru-RU"/>
        </a:p>
      </dgm:t>
    </dgm:pt>
    <dgm:pt modelId="{14A49B6B-98ED-44A6-BE2C-307F0FE131BD}" type="pres">
      <dgm:prSet presAssocID="{D05779AC-6612-4491-BEA8-3483C561F8FB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1E6088B0-8F1B-47FD-9441-002BA3A42625}" type="pres">
      <dgm:prSet presAssocID="{C96B87EB-2565-40E4-A041-FBE471DAA8D6}" presName="parentText1" presStyleLbl="node1" presStyleIdx="0" presStyleCnt="4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CFD91A-9941-443B-9923-D0FAEC353A5A}" type="pres">
      <dgm:prSet presAssocID="{C96B87EB-2565-40E4-A041-FBE471DAA8D6}" presName="childText1" presStyleLbl="solidAlignAcc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919C51-1C00-4F4F-8E12-99268E706BE4}" type="pres">
      <dgm:prSet presAssocID="{120FDD15-E43C-4744-B89C-07AE186631E8}" presName="parentText2" presStyleLbl="node1" presStyleIdx="1" presStyleCnt="4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2E23CF-84B6-4F70-87E8-F41C101F554E}" type="pres">
      <dgm:prSet presAssocID="{120FDD15-E43C-4744-B89C-07AE186631E8}" presName="childText2" presStyleLbl="solidAlignAcc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EF795F-8D07-47BD-B89C-E09E3F136B2A}" type="pres">
      <dgm:prSet presAssocID="{92F49649-33B3-40BC-AD12-8E05EA6B09FD}" presName="parentText3" presStyleLbl="node1" presStyleIdx="2" presStyleCnt="4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F8B89E-5470-40D9-A8DB-F7650D0E4328}" type="pres">
      <dgm:prSet presAssocID="{92F49649-33B3-40BC-AD12-8E05EA6B09FD}" presName="childText3" presStyleLbl="solidAlignAcc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1B6F04-E920-44E1-961E-B37A89C62942}" type="pres">
      <dgm:prSet presAssocID="{D75781D5-F37D-4146-816B-36F6623D739E}" presName="parentText4" presStyleLbl="node1" presStyleIdx="3" presStyleCnt="4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8D8061-96D1-4B67-B114-ABF2D44B5225}" type="pres">
      <dgm:prSet presAssocID="{D75781D5-F37D-4146-816B-36F6623D739E}" presName="childText4" presStyleLbl="solidAlignAcc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F80DDD9-ACFA-4FF3-9972-02F26AD14622}" type="presOf" srcId="{C96B87EB-2565-40E4-A041-FBE471DAA8D6}" destId="{1E6088B0-8F1B-47FD-9441-002BA3A42625}" srcOrd="0" destOrd="0" presId="urn:microsoft.com/office/officeart/2009/3/layout/IncreasingArrowsProcess"/>
    <dgm:cxn modelId="{44341583-FCAD-4E22-AEE4-6088A0D397A8}" srcId="{D75781D5-F37D-4146-816B-36F6623D739E}" destId="{9991BA22-E00F-41CE-96F3-905442EE0CD8}" srcOrd="0" destOrd="0" parTransId="{A5894765-6098-405F-AFAD-09913072D598}" sibTransId="{DE3AA19F-6AAD-4C1B-A6D3-B529D7EEBF49}"/>
    <dgm:cxn modelId="{3BE04EAE-7F39-47FF-9836-1BAE07C1C5D7}" srcId="{120FDD15-E43C-4744-B89C-07AE186631E8}" destId="{FA472E01-73CD-4C6C-B242-AFBEB061B055}" srcOrd="0" destOrd="0" parTransId="{ED09D36E-920E-49EB-9A59-A0750288C38D}" sibTransId="{E02B047A-9A38-4395-8A37-8A41BB769BEC}"/>
    <dgm:cxn modelId="{7A02878D-9F7C-4634-BA43-4D71CF662D1D}" type="presOf" srcId="{120FDD15-E43C-4744-B89C-07AE186631E8}" destId="{29919C51-1C00-4F4F-8E12-99268E706BE4}" srcOrd="0" destOrd="0" presId="urn:microsoft.com/office/officeart/2009/3/layout/IncreasingArrowsProcess"/>
    <dgm:cxn modelId="{E0D38143-E0CB-4DB3-85F0-4E662DBEE64D}" type="presOf" srcId="{FA472E01-73CD-4C6C-B242-AFBEB061B055}" destId="{0F2E23CF-84B6-4F70-87E8-F41C101F554E}" srcOrd="0" destOrd="0" presId="urn:microsoft.com/office/officeart/2009/3/layout/IncreasingArrowsProcess"/>
    <dgm:cxn modelId="{A2CF3A2F-6100-4D83-9117-C7477F0BED23}" srcId="{D05779AC-6612-4491-BEA8-3483C561F8FB}" destId="{92F49649-33B3-40BC-AD12-8E05EA6B09FD}" srcOrd="2" destOrd="0" parTransId="{2C5ED1E7-4D45-4F4A-BE95-E8B9EA98D67E}" sibTransId="{C38BA2AC-8721-46CA-8979-2B0194A50CAE}"/>
    <dgm:cxn modelId="{8C3E6BCF-5CA4-4A2F-8B25-18D63A94FF82}" srcId="{D05779AC-6612-4491-BEA8-3483C561F8FB}" destId="{D75781D5-F37D-4146-816B-36F6623D739E}" srcOrd="3" destOrd="0" parTransId="{DA3542F7-0B85-47A6-8F3B-23BF74441820}" sibTransId="{10D6CEAB-8FA4-4121-87E3-BE39898FC80F}"/>
    <dgm:cxn modelId="{65F1E398-45C1-4466-9ACB-50B1690EFAF4}" srcId="{D05779AC-6612-4491-BEA8-3483C561F8FB}" destId="{120FDD15-E43C-4744-B89C-07AE186631E8}" srcOrd="1" destOrd="0" parTransId="{3A44E648-929D-4858-A026-41185CBEBB75}" sibTransId="{382137F3-D52B-4AB1-BEB0-66E21533D50A}"/>
    <dgm:cxn modelId="{83816622-7ED2-4394-A34B-F43195C582A0}" type="presOf" srcId="{D05779AC-6612-4491-BEA8-3483C561F8FB}" destId="{14A49B6B-98ED-44A6-BE2C-307F0FE131BD}" srcOrd="0" destOrd="0" presId="urn:microsoft.com/office/officeart/2009/3/layout/IncreasingArrowsProcess"/>
    <dgm:cxn modelId="{547831C1-8DDD-447F-8B40-0B153C8F2573}" type="presOf" srcId="{D3F4D442-F035-48D7-99CA-85E85908776B}" destId="{F8CFD91A-9941-443B-9923-D0FAEC353A5A}" srcOrd="0" destOrd="0" presId="urn:microsoft.com/office/officeart/2009/3/layout/IncreasingArrowsProcess"/>
    <dgm:cxn modelId="{B4BD1317-736E-4024-B842-F54F6BD04CBD}" type="presOf" srcId="{92F49649-33B3-40BC-AD12-8E05EA6B09FD}" destId="{51EF795F-8D07-47BD-B89C-E09E3F136B2A}" srcOrd="0" destOrd="0" presId="urn:microsoft.com/office/officeart/2009/3/layout/IncreasingArrowsProcess"/>
    <dgm:cxn modelId="{00D5FB72-DF87-46BE-96F5-B90FA1A3E408}" type="presOf" srcId="{9991BA22-E00F-41CE-96F3-905442EE0CD8}" destId="{288D8061-96D1-4B67-B114-ABF2D44B5225}" srcOrd="0" destOrd="0" presId="urn:microsoft.com/office/officeart/2009/3/layout/IncreasingArrowsProcess"/>
    <dgm:cxn modelId="{A3327601-278F-4197-A734-98632E1CD502}" type="presOf" srcId="{EB479B4B-C6B3-40E5-99FE-B6EB65FF1398}" destId="{A9F8B89E-5470-40D9-A8DB-F7650D0E4328}" srcOrd="0" destOrd="0" presId="urn:microsoft.com/office/officeart/2009/3/layout/IncreasingArrowsProcess"/>
    <dgm:cxn modelId="{9DF17B3B-8FFA-40A9-9E2A-D84DE6168BD1}" srcId="{92F49649-33B3-40BC-AD12-8E05EA6B09FD}" destId="{EB479B4B-C6B3-40E5-99FE-B6EB65FF1398}" srcOrd="0" destOrd="0" parTransId="{44DC5B24-99A2-4CBC-B59C-CD3C8F2B800F}" sibTransId="{17711B0E-F06A-4736-AF92-E7B1DCC92E5E}"/>
    <dgm:cxn modelId="{767DE34C-DCFC-4C55-8E78-77F84DDF9C84}" srcId="{C96B87EB-2565-40E4-A041-FBE471DAA8D6}" destId="{D3F4D442-F035-48D7-99CA-85E85908776B}" srcOrd="0" destOrd="0" parTransId="{3CCCC9AD-6E84-4623-94A5-CEA417992835}" sibTransId="{EA1BD4CB-A6D3-4ADC-9957-C618A4DA6B99}"/>
    <dgm:cxn modelId="{6A14D318-D79B-4BE1-8858-EDA81ACAA0F9}" type="presOf" srcId="{D75781D5-F37D-4146-816B-36F6623D739E}" destId="{4D1B6F04-E920-44E1-961E-B37A89C62942}" srcOrd="0" destOrd="0" presId="urn:microsoft.com/office/officeart/2009/3/layout/IncreasingArrowsProcess"/>
    <dgm:cxn modelId="{20F788B6-3223-4C21-A10D-6B5E443EB0F1}" srcId="{D05779AC-6612-4491-BEA8-3483C561F8FB}" destId="{C96B87EB-2565-40E4-A041-FBE471DAA8D6}" srcOrd="0" destOrd="0" parTransId="{6A883F0D-A121-4B88-BB8C-CF996E3C3B0C}" sibTransId="{0AEDB01D-ACAC-4716-B7F8-30216117707F}"/>
    <dgm:cxn modelId="{E33602EC-376D-4859-9773-B70978E38A56}" type="presParOf" srcId="{14A49B6B-98ED-44A6-BE2C-307F0FE131BD}" destId="{1E6088B0-8F1B-47FD-9441-002BA3A42625}" srcOrd="0" destOrd="0" presId="urn:microsoft.com/office/officeart/2009/3/layout/IncreasingArrowsProcess"/>
    <dgm:cxn modelId="{2A15EFA3-F3E2-4915-BDB1-25DA55A6E5F0}" type="presParOf" srcId="{14A49B6B-98ED-44A6-BE2C-307F0FE131BD}" destId="{F8CFD91A-9941-443B-9923-D0FAEC353A5A}" srcOrd="1" destOrd="0" presId="urn:microsoft.com/office/officeart/2009/3/layout/IncreasingArrowsProcess"/>
    <dgm:cxn modelId="{6642AC74-1009-4745-A206-EB4ECF51F0CF}" type="presParOf" srcId="{14A49B6B-98ED-44A6-BE2C-307F0FE131BD}" destId="{29919C51-1C00-4F4F-8E12-99268E706BE4}" srcOrd="2" destOrd="0" presId="urn:microsoft.com/office/officeart/2009/3/layout/IncreasingArrowsProcess"/>
    <dgm:cxn modelId="{EE7AAC95-C5E3-4C79-91B8-58DA778B83FE}" type="presParOf" srcId="{14A49B6B-98ED-44A6-BE2C-307F0FE131BD}" destId="{0F2E23CF-84B6-4F70-87E8-F41C101F554E}" srcOrd="3" destOrd="0" presId="urn:microsoft.com/office/officeart/2009/3/layout/IncreasingArrowsProcess"/>
    <dgm:cxn modelId="{3C3799F2-5FDD-460F-81EB-C4D40E99DA2C}" type="presParOf" srcId="{14A49B6B-98ED-44A6-BE2C-307F0FE131BD}" destId="{51EF795F-8D07-47BD-B89C-E09E3F136B2A}" srcOrd="4" destOrd="0" presId="urn:microsoft.com/office/officeart/2009/3/layout/IncreasingArrowsProcess"/>
    <dgm:cxn modelId="{385CA2EA-9076-48B5-B58C-298D3531A467}" type="presParOf" srcId="{14A49B6B-98ED-44A6-BE2C-307F0FE131BD}" destId="{A9F8B89E-5470-40D9-A8DB-F7650D0E4328}" srcOrd="5" destOrd="0" presId="urn:microsoft.com/office/officeart/2009/3/layout/IncreasingArrowsProcess"/>
    <dgm:cxn modelId="{BECF17B2-DC84-4F51-999D-D1ED26D4EA93}" type="presParOf" srcId="{14A49B6B-98ED-44A6-BE2C-307F0FE131BD}" destId="{4D1B6F04-E920-44E1-961E-B37A89C62942}" srcOrd="6" destOrd="0" presId="urn:microsoft.com/office/officeart/2009/3/layout/IncreasingArrowsProcess"/>
    <dgm:cxn modelId="{8F9557CA-C8ED-4F70-993B-FD74240F4F31}" type="presParOf" srcId="{14A49B6B-98ED-44A6-BE2C-307F0FE131BD}" destId="{288D8061-96D1-4B67-B114-ABF2D44B5225}" srcOrd="7" destOrd="0" presId="urn:microsoft.com/office/officeart/2009/3/layout/IncreasingArrowsProcess"/>
  </dgm:cxnLst>
  <dgm:bg/>
  <dgm:whole>
    <a:ln>
      <a:solidFill>
        <a:schemeClr val="bg1"/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05779AC-6612-4491-BEA8-3483C561F8FB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20FDD15-E43C-4744-B89C-07AE186631E8}">
      <dgm:prSet custT="1"/>
      <dgm:spPr>
        <a:solidFill>
          <a:schemeClr val="accent4"/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0" dirty="0" smtClean="0"/>
            <a:t>Модуль </a:t>
          </a:r>
          <a:r>
            <a:rPr lang="ru-RU" sz="1600" b="0" dirty="0" smtClean="0"/>
            <a:t>6. </a:t>
          </a:r>
          <a:r>
            <a:rPr lang="ru-RU" sz="1600" b="0" dirty="0" smtClean="0"/>
            <a:t>Межведомственное взаимодействие</a:t>
          </a:r>
          <a:endParaRPr lang="ru-RU" sz="1600" b="0" dirty="0"/>
        </a:p>
      </dgm:t>
    </dgm:pt>
    <dgm:pt modelId="{3A44E648-929D-4858-A026-41185CBEBB75}" type="parTrans" cxnId="{65F1E398-45C1-4466-9ACB-50B1690EFAF4}">
      <dgm:prSet/>
      <dgm:spPr/>
      <dgm:t>
        <a:bodyPr/>
        <a:lstStyle/>
        <a:p>
          <a:endParaRPr lang="ru-RU"/>
        </a:p>
      </dgm:t>
    </dgm:pt>
    <dgm:pt modelId="{382137F3-D52B-4AB1-BEB0-66E21533D50A}" type="sibTrans" cxnId="{65F1E398-45C1-4466-9ACB-50B1690EFAF4}">
      <dgm:prSet/>
      <dgm:spPr/>
      <dgm:t>
        <a:bodyPr/>
        <a:lstStyle/>
        <a:p>
          <a:endParaRPr lang="ru-RU"/>
        </a:p>
      </dgm:t>
    </dgm:pt>
    <dgm:pt modelId="{ED21B777-426B-45DB-AB57-4FDEFDADA965}">
      <dgm:prSet custT="1"/>
      <dgm:spPr>
        <a:solidFill>
          <a:schemeClr val="accent4"/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0" dirty="0" smtClean="0"/>
            <a:t>Модуль </a:t>
          </a:r>
          <a:r>
            <a:rPr lang="ru-RU" sz="1600" b="0" dirty="0" smtClean="0"/>
            <a:t>7.   </a:t>
          </a:r>
          <a:r>
            <a:rPr lang="ru-RU" sz="1600" b="0" dirty="0" smtClean="0"/>
            <a:t>Просвещение</a:t>
          </a:r>
          <a:endParaRPr lang="ru-RU" sz="1600" b="0" dirty="0"/>
        </a:p>
      </dgm:t>
    </dgm:pt>
    <dgm:pt modelId="{1AC10E21-BF22-4EC5-8F4C-B21CF038C011}" type="parTrans" cxnId="{BFAA9386-9F60-4729-8E7F-66F55BB34A9E}">
      <dgm:prSet/>
      <dgm:spPr/>
      <dgm:t>
        <a:bodyPr/>
        <a:lstStyle/>
        <a:p>
          <a:endParaRPr lang="ru-RU"/>
        </a:p>
      </dgm:t>
    </dgm:pt>
    <dgm:pt modelId="{41418588-3917-4786-B5A7-B1D6510112E8}" type="sibTrans" cxnId="{BFAA9386-9F60-4729-8E7F-66F55BB34A9E}">
      <dgm:prSet/>
      <dgm:spPr/>
      <dgm:t>
        <a:bodyPr/>
        <a:lstStyle/>
        <a:p>
          <a:endParaRPr lang="ru-RU"/>
        </a:p>
      </dgm:t>
    </dgm:pt>
    <dgm:pt modelId="{0896DEFB-7AA7-4600-9B25-88EA6035750A}">
      <dgm:prSet custT="1"/>
      <dgm:spPr>
        <a:ln>
          <a:solidFill>
            <a:schemeClr val="accent4">
              <a:lumMod val="75000"/>
            </a:schemeClr>
          </a:solidFill>
        </a:ln>
      </dgm:spPr>
      <dgm:t>
        <a:bodyPr anchor="ctr"/>
        <a:lstStyle/>
        <a:p>
          <a:r>
            <a:rPr lang="ru-RU" sz="1400" b="0" dirty="0" smtClean="0"/>
            <a:t>Распространение  информации </a:t>
          </a:r>
          <a:br>
            <a:rPr lang="ru-RU" sz="1400" b="0" dirty="0" smtClean="0"/>
          </a:br>
          <a:r>
            <a:rPr lang="ru-RU" sz="1400" b="0" dirty="0" smtClean="0"/>
            <a:t>о мерах по реализации государственной политики </a:t>
          </a:r>
          <a:br>
            <a:rPr lang="ru-RU" sz="1400" b="0" dirty="0" smtClean="0"/>
          </a:br>
          <a:r>
            <a:rPr lang="ru-RU" sz="1400" b="0" dirty="0" smtClean="0"/>
            <a:t>в области противодействия коррупции, формирование нетерпимого отношения </a:t>
          </a:r>
          <a:br>
            <a:rPr lang="ru-RU" sz="1400" b="0" dirty="0" smtClean="0"/>
          </a:br>
          <a:r>
            <a:rPr lang="ru-RU" sz="1400" b="0" dirty="0" smtClean="0"/>
            <a:t>к проявлениям коррупции</a:t>
          </a:r>
          <a:br>
            <a:rPr lang="ru-RU" sz="1400" b="0" dirty="0" smtClean="0"/>
          </a:br>
          <a:endParaRPr lang="ru-RU" sz="1400" dirty="0"/>
        </a:p>
      </dgm:t>
    </dgm:pt>
    <dgm:pt modelId="{7E0E477F-5BBE-462C-AB85-BFBA857B330E}" type="parTrans" cxnId="{958808D6-79D0-461C-82D4-09E21BE7DE9A}">
      <dgm:prSet/>
      <dgm:spPr/>
      <dgm:t>
        <a:bodyPr/>
        <a:lstStyle/>
        <a:p>
          <a:endParaRPr lang="ru-RU"/>
        </a:p>
      </dgm:t>
    </dgm:pt>
    <dgm:pt modelId="{E0FB9A05-24E4-46CF-9E54-BE53FADB3389}" type="sibTrans" cxnId="{958808D6-79D0-461C-82D4-09E21BE7DE9A}">
      <dgm:prSet/>
      <dgm:spPr/>
      <dgm:t>
        <a:bodyPr/>
        <a:lstStyle/>
        <a:p>
          <a:endParaRPr lang="ru-RU"/>
        </a:p>
      </dgm:t>
    </dgm:pt>
    <dgm:pt modelId="{ABC63648-69BE-4D16-B4F6-3B325805F60D}">
      <dgm:prSet custT="1"/>
      <dgm:spPr>
        <a:ln>
          <a:solidFill>
            <a:schemeClr val="accent4">
              <a:lumMod val="75000"/>
            </a:schemeClr>
          </a:solidFill>
        </a:ln>
      </dgm:spPr>
      <dgm:t>
        <a:bodyPr anchor="ctr"/>
        <a:lstStyle/>
        <a:p>
          <a:r>
            <a:rPr lang="ru-RU" sz="1400" dirty="0" smtClean="0"/>
            <a:t>Инициативное взаимодействие </a:t>
          </a:r>
          <a:br>
            <a:rPr lang="ru-RU" sz="1400" dirty="0" smtClean="0"/>
          </a:br>
          <a:r>
            <a:rPr lang="ru-RU" sz="1400" dirty="0" smtClean="0"/>
            <a:t>с контрольно-надзорными </a:t>
          </a:r>
          <a:br>
            <a:rPr lang="ru-RU" sz="1400" dirty="0" smtClean="0"/>
          </a:br>
          <a:r>
            <a:rPr lang="ru-RU" sz="1400" dirty="0" smtClean="0"/>
            <a:t>и правоохранительными органами в  целях профилактики коррупционных правонарушений</a:t>
          </a:r>
          <a:endParaRPr lang="ru-RU" sz="1400" dirty="0"/>
        </a:p>
      </dgm:t>
    </dgm:pt>
    <dgm:pt modelId="{9FE2B15C-9B27-4B5B-81DF-A35C85777C70}" type="parTrans" cxnId="{6529E73B-CB10-4DB9-98BF-DEDB37C49339}">
      <dgm:prSet/>
      <dgm:spPr/>
      <dgm:t>
        <a:bodyPr/>
        <a:lstStyle/>
        <a:p>
          <a:endParaRPr lang="ru-RU"/>
        </a:p>
      </dgm:t>
    </dgm:pt>
    <dgm:pt modelId="{B261AFEB-65C1-4C7C-AF60-968C5D43086F}" type="sibTrans" cxnId="{6529E73B-CB10-4DB9-98BF-DEDB37C49339}">
      <dgm:prSet/>
      <dgm:spPr/>
      <dgm:t>
        <a:bodyPr/>
        <a:lstStyle/>
        <a:p>
          <a:endParaRPr lang="ru-RU"/>
        </a:p>
      </dgm:t>
    </dgm:pt>
    <dgm:pt modelId="{CDE9A0A7-88AC-4E29-9995-C8F972A0ED16}">
      <dgm:prSet phldrT="[Текст]" custT="1"/>
      <dgm:spPr>
        <a:solidFill>
          <a:schemeClr val="accent4"/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dirty="0" smtClean="0"/>
            <a:t>Модуль 5.  Судебная практика</a:t>
          </a:r>
          <a:endParaRPr lang="ru-RU" sz="1600" b="0" dirty="0"/>
        </a:p>
      </dgm:t>
    </dgm:pt>
    <dgm:pt modelId="{1242F7B2-AE05-44B7-A495-2CBA592040B6}" type="parTrans" cxnId="{6660A901-4CC4-4DEB-A84A-F9BD87202A7F}">
      <dgm:prSet/>
      <dgm:spPr/>
      <dgm:t>
        <a:bodyPr/>
        <a:lstStyle/>
        <a:p>
          <a:endParaRPr lang="ru-RU"/>
        </a:p>
      </dgm:t>
    </dgm:pt>
    <dgm:pt modelId="{469A643C-6A40-4842-90F8-524076630975}" type="sibTrans" cxnId="{6660A901-4CC4-4DEB-A84A-F9BD87202A7F}">
      <dgm:prSet/>
      <dgm:spPr/>
      <dgm:t>
        <a:bodyPr/>
        <a:lstStyle/>
        <a:p>
          <a:endParaRPr lang="ru-RU"/>
        </a:p>
      </dgm:t>
    </dgm:pt>
    <dgm:pt modelId="{CFCEDA10-196E-42D0-8904-73296D85E91E}">
      <dgm:prSet phldrT="[Текст]" custT="1"/>
      <dgm:spPr>
        <a:solidFill>
          <a:schemeClr val="bg1"/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dirty="0" smtClean="0"/>
            <a:t>Рассмотрение не реже 1 раза в квартал судебных решений о признании незаконными решений, действий  (бездействия)</a:t>
          </a:r>
          <a:endParaRPr lang="ru-RU" sz="1600" b="0" dirty="0"/>
        </a:p>
      </dgm:t>
    </dgm:pt>
    <dgm:pt modelId="{688CFDF0-A51D-417E-AC3F-531AA98B9BD5}" type="parTrans" cxnId="{AC71B20B-A440-499F-906E-96C912092C82}">
      <dgm:prSet/>
      <dgm:spPr/>
      <dgm:t>
        <a:bodyPr/>
        <a:lstStyle/>
        <a:p>
          <a:endParaRPr lang="ru-RU"/>
        </a:p>
      </dgm:t>
    </dgm:pt>
    <dgm:pt modelId="{4B8ADBEA-EE32-45FA-A044-7FD4E1CBB03B}" type="sibTrans" cxnId="{AC71B20B-A440-499F-906E-96C912092C82}">
      <dgm:prSet/>
      <dgm:spPr/>
      <dgm:t>
        <a:bodyPr/>
        <a:lstStyle/>
        <a:p>
          <a:endParaRPr lang="ru-RU"/>
        </a:p>
      </dgm:t>
    </dgm:pt>
    <dgm:pt modelId="{14A49B6B-98ED-44A6-BE2C-307F0FE131BD}" type="pres">
      <dgm:prSet presAssocID="{D05779AC-6612-4491-BEA8-3483C561F8FB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2734D12F-5FD0-4460-8D50-7A4B8D17EAC1}" type="pres">
      <dgm:prSet presAssocID="{CDE9A0A7-88AC-4E29-9995-C8F972A0ED16}" presName="parentText1" presStyleLbl="node1" presStyleIdx="0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9CBAD2-044F-4B4E-A887-1D16949CDF40}" type="pres">
      <dgm:prSet presAssocID="{CDE9A0A7-88AC-4E29-9995-C8F972A0ED16}" presName="childText1" presStyleLbl="solidAlignAcc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919C51-1C00-4F4F-8E12-99268E706BE4}" type="pres">
      <dgm:prSet presAssocID="{120FDD15-E43C-4744-B89C-07AE186631E8}" presName="parentText2" presStyleLbl="node1" presStyleIdx="1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2E23CF-84B6-4F70-87E8-F41C101F554E}" type="pres">
      <dgm:prSet presAssocID="{120FDD15-E43C-4744-B89C-07AE186631E8}" presName="childText2" presStyleLbl="solidAlignAcc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71E411-5F88-4B02-8697-0661B478AA18}" type="pres">
      <dgm:prSet presAssocID="{ED21B777-426B-45DB-AB57-4FDEFDADA965}" presName="parentText3" presStyleLbl="node1" presStyleIdx="2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60CEF5-DEFB-4F16-8CBE-7C536793F370}" type="pres">
      <dgm:prSet presAssocID="{ED21B777-426B-45DB-AB57-4FDEFDADA965}" presName="childText3" presStyleLbl="solidAlignAcc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B0B1B7B-438A-45CB-921D-9794840D0465}" type="presOf" srcId="{CDE9A0A7-88AC-4E29-9995-C8F972A0ED16}" destId="{2734D12F-5FD0-4460-8D50-7A4B8D17EAC1}" srcOrd="0" destOrd="0" presId="urn:microsoft.com/office/officeart/2009/3/layout/IncreasingArrowsProcess"/>
    <dgm:cxn modelId="{6529E73B-CB10-4DB9-98BF-DEDB37C49339}" srcId="{120FDD15-E43C-4744-B89C-07AE186631E8}" destId="{ABC63648-69BE-4D16-B4F6-3B325805F60D}" srcOrd="0" destOrd="0" parTransId="{9FE2B15C-9B27-4B5B-81DF-A35C85777C70}" sibTransId="{B261AFEB-65C1-4C7C-AF60-968C5D43086F}"/>
    <dgm:cxn modelId="{A4D76BE6-AE41-4A65-8B37-1EC38DF49692}" type="presOf" srcId="{ED21B777-426B-45DB-AB57-4FDEFDADA965}" destId="{7371E411-5F88-4B02-8697-0661B478AA18}" srcOrd="0" destOrd="0" presId="urn:microsoft.com/office/officeart/2009/3/layout/IncreasingArrowsProcess"/>
    <dgm:cxn modelId="{6660A901-4CC4-4DEB-A84A-F9BD87202A7F}" srcId="{D05779AC-6612-4491-BEA8-3483C561F8FB}" destId="{CDE9A0A7-88AC-4E29-9995-C8F972A0ED16}" srcOrd="0" destOrd="0" parTransId="{1242F7B2-AE05-44B7-A495-2CBA592040B6}" sibTransId="{469A643C-6A40-4842-90F8-524076630975}"/>
    <dgm:cxn modelId="{D7D62ACF-F4A8-4E7C-8A24-CAFAB4E88A89}" type="presOf" srcId="{D05779AC-6612-4491-BEA8-3483C561F8FB}" destId="{14A49B6B-98ED-44A6-BE2C-307F0FE131BD}" srcOrd="0" destOrd="0" presId="urn:microsoft.com/office/officeart/2009/3/layout/IncreasingArrowsProcess"/>
    <dgm:cxn modelId="{2E509D07-DB84-42B3-82C3-94D0D8548370}" type="presOf" srcId="{CFCEDA10-196E-42D0-8904-73296D85E91E}" destId="{E09CBAD2-044F-4B4E-A887-1D16949CDF40}" srcOrd="0" destOrd="0" presId="urn:microsoft.com/office/officeart/2009/3/layout/IncreasingArrowsProcess"/>
    <dgm:cxn modelId="{A6C1CCBF-BAAF-4A9E-A8CD-CD28DF88B4CD}" type="presOf" srcId="{0896DEFB-7AA7-4600-9B25-88EA6035750A}" destId="{5660CEF5-DEFB-4F16-8CBE-7C536793F370}" srcOrd="0" destOrd="0" presId="urn:microsoft.com/office/officeart/2009/3/layout/IncreasingArrowsProcess"/>
    <dgm:cxn modelId="{958808D6-79D0-461C-82D4-09E21BE7DE9A}" srcId="{ED21B777-426B-45DB-AB57-4FDEFDADA965}" destId="{0896DEFB-7AA7-4600-9B25-88EA6035750A}" srcOrd="0" destOrd="0" parTransId="{7E0E477F-5BBE-462C-AB85-BFBA857B330E}" sibTransId="{E0FB9A05-24E4-46CF-9E54-BE53FADB3389}"/>
    <dgm:cxn modelId="{65F1E398-45C1-4466-9ACB-50B1690EFAF4}" srcId="{D05779AC-6612-4491-BEA8-3483C561F8FB}" destId="{120FDD15-E43C-4744-B89C-07AE186631E8}" srcOrd="1" destOrd="0" parTransId="{3A44E648-929D-4858-A026-41185CBEBB75}" sibTransId="{382137F3-D52B-4AB1-BEB0-66E21533D50A}"/>
    <dgm:cxn modelId="{BFAA9386-9F60-4729-8E7F-66F55BB34A9E}" srcId="{D05779AC-6612-4491-BEA8-3483C561F8FB}" destId="{ED21B777-426B-45DB-AB57-4FDEFDADA965}" srcOrd="2" destOrd="0" parTransId="{1AC10E21-BF22-4EC5-8F4C-B21CF038C011}" sibTransId="{41418588-3917-4786-B5A7-B1D6510112E8}"/>
    <dgm:cxn modelId="{AC71B20B-A440-499F-906E-96C912092C82}" srcId="{CDE9A0A7-88AC-4E29-9995-C8F972A0ED16}" destId="{CFCEDA10-196E-42D0-8904-73296D85E91E}" srcOrd="0" destOrd="0" parTransId="{688CFDF0-A51D-417E-AC3F-531AA98B9BD5}" sibTransId="{4B8ADBEA-EE32-45FA-A044-7FD4E1CBB03B}"/>
    <dgm:cxn modelId="{EFFD24AD-344A-4AA9-9406-B6F9A6F65458}" type="presOf" srcId="{120FDD15-E43C-4744-B89C-07AE186631E8}" destId="{29919C51-1C00-4F4F-8E12-99268E706BE4}" srcOrd="0" destOrd="0" presId="urn:microsoft.com/office/officeart/2009/3/layout/IncreasingArrowsProcess"/>
    <dgm:cxn modelId="{6E202C95-6D98-4484-B228-BA04A33C19F3}" type="presOf" srcId="{ABC63648-69BE-4D16-B4F6-3B325805F60D}" destId="{0F2E23CF-84B6-4F70-87E8-F41C101F554E}" srcOrd="0" destOrd="0" presId="urn:microsoft.com/office/officeart/2009/3/layout/IncreasingArrowsProcess"/>
    <dgm:cxn modelId="{D3C29663-DB22-4857-93E3-F11888F6158E}" type="presParOf" srcId="{14A49B6B-98ED-44A6-BE2C-307F0FE131BD}" destId="{2734D12F-5FD0-4460-8D50-7A4B8D17EAC1}" srcOrd="0" destOrd="0" presId="urn:microsoft.com/office/officeart/2009/3/layout/IncreasingArrowsProcess"/>
    <dgm:cxn modelId="{F866C457-CAF6-4BFD-A075-393CA312696E}" type="presParOf" srcId="{14A49B6B-98ED-44A6-BE2C-307F0FE131BD}" destId="{E09CBAD2-044F-4B4E-A887-1D16949CDF40}" srcOrd="1" destOrd="0" presId="urn:microsoft.com/office/officeart/2009/3/layout/IncreasingArrowsProcess"/>
    <dgm:cxn modelId="{8FFB80DD-50F2-468F-B684-88964276091B}" type="presParOf" srcId="{14A49B6B-98ED-44A6-BE2C-307F0FE131BD}" destId="{29919C51-1C00-4F4F-8E12-99268E706BE4}" srcOrd="2" destOrd="0" presId="urn:microsoft.com/office/officeart/2009/3/layout/IncreasingArrowsProcess"/>
    <dgm:cxn modelId="{B2FCA115-6F2C-4A57-A85C-9232F0E306AC}" type="presParOf" srcId="{14A49B6B-98ED-44A6-BE2C-307F0FE131BD}" destId="{0F2E23CF-84B6-4F70-87E8-F41C101F554E}" srcOrd="3" destOrd="0" presId="urn:microsoft.com/office/officeart/2009/3/layout/IncreasingArrowsProcess"/>
    <dgm:cxn modelId="{0D311FFB-9CE4-418F-8033-7FDD00C87AE0}" type="presParOf" srcId="{14A49B6B-98ED-44A6-BE2C-307F0FE131BD}" destId="{7371E411-5F88-4B02-8697-0661B478AA18}" srcOrd="4" destOrd="0" presId="urn:microsoft.com/office/officeart/2009/3/layout/IncreasingArrowsProcess"/>
    <dgm:cxn modelId="{0B4C626C-1F00-46F1-828E-925942AF6CDD}" type="presParOf" srcId="{14A49B6B-98ED-44A6-BE2C-307F0FE131BD}" destId="{5660CEF5-DEFB-4F16-8CBE-7C536793F370}" srcOrd="5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6088B0-8F1B-47FD-9441-002BA3A42625}">
      <dsp:nvSpPr>
        <dsp:cNvPr id="0" name=""/>
        <dsp:cNvSpPr/>
      </dsp:nvSpPr>
      <dsp:spPr>
        <a:xfrm>
          <a:off x="476558" y="49602"/>
          <a:ext cx="10640171" cy="1549049"/>
        </a:xfrm>
        <a:prstGeom prst="rightArrow">
          <a:avLst>
            <a:gd name="adj1" fmla="val 50000"/>
            <a:gd name="adj2" fmla="val 50000"/>
          </a:avLst>
        </a:prstGeom>
        <a:solidFill>
          <a:schemeClr val="accent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254000" bIns="245912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500" kern="1200" dirty="0" smtClean="0"/>
            <a:t>Модуль 1. Нормативное обеспечение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 dirty="0"/>
        </a:p>
      </dsp:txBody>
      <dsp:txXfrm>
        <a:off x="476558" y="436864"/>
        <a:ext cx="10252909" cy="774525"/>
      </dsp:txXfrm>
    </dsp:sp>
    <dsp:sp modelId="{F8CFD91A-9941-443B-9923-D0FAEC353A5A}">
      <dsp:nvSpPr>
        <dsp:cNvPr id="0" name=""/>
        <dsp:cNvSpPr/>
      </dsp:nvSpPr>
      <dsp:spPr>
        <a:xfrm>
          <a:off x="476558" y="1246669"/>
          <a:ext cx="2452559" cy="286527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НПА, локальные акты: Перечень должностей </a:t>
          </a:r>
          <a:br>
            <a:rPr lang="ru-RU" sz="1400" kern="1200" dirty="0" smtClean="0"/>
          </a:br>
          <a:r>
            <a:rPr lang="ru-RU" sz="1400" kern="1200" dirty="0" smtClean="0"/>
            <a:t>с коррупционно-опасными функциями,  функционал должностных лиц, ответственных </a:t>
          </a:r>
          <a:br>
            <a:rPr lang="ru-RU" sz="1400" kern="1200" dirty="0" smtClean="0"/>
          </a:br>
          <a:r>
            <a:rPr lang="ru-RU" sz="1400" kern="1200" dirty="0" smtClean="0"/>
            <a:t>за профилактику коррупционных правонарушений </a:t>
          </a:r>
          <a:br>
            <a:rPr lang="ru-RU" sz="1400" kern="1200" dirty="0" smtClean="0"/>
          </a:br>
          <a:r>
            <a:rPr lang="ru-RU" sz="1400" kern="1200" dirty="0" smtClean="0"/>
            <a:t>и др.</a:t>
          </a:r>
          <a:endParaRPr lang="ru-RU" sz="1400" kern="1200" dirty="0"/>
        </a:p>
      </dsp:txBody>
      <dsp:txXfrm>
        <a:off x="476558" y="1246669"/>
        <a:ext cx="2452559" cy="2865274"/>
      </dsp:txXfrm>
    </dsp:sp>
    <dsp:sp modelId="{29919C51-1C00-4F4F-8E12-99268E706BE4}">
      <dsp:nvSpPr>
        <dsp:cNvPr id="0" name=""/>
        <dsp:cNvSpPr/>
      </dsp:nvSpPr>
      <dsp:spPr>
        <a:xfrm>
          <a:off x="2929117" y="565769"/>
          <a:ext cx="8187612" cy="1549049"/>
        </a:xfrm>
        <a:prstGeom prst="rightArrow">
          <a:avLst>
            <a:gd name="adj1" fmla="val 50000"/>
            <a:gd name="adj2" fmla="val 50000"/>
          </a:avLst>
        </a:prstGeom>
        <a:solidFill>
          <a:schemeClr val="accent4"/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254000" bIns="245912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500" kern="1200" dirty="0" smtClean="0"/>
            <a:t>Модуль 2. Каналы обратной связи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 dirty="0"/>
        </a:p>
      </dsp:txBody>
      <dsp:txXfrm>
        <a:off x="2929117" y="953031"/>
        <a:ext cx="7800350" cy="774525"/>
      </dsp:txXfrm>
    </dsp:sp>
    <dsp:sp modelId="{0F2E23CF-84B6-4F70-87E8-F41C101F554E}">
      <dsp:nvSpPr>
        <dsp:cNvPr id="0" name=""/>
        <dsp:cNvSpPr/>
      </dsp:nvSpPr>
      <dsp:spPr>
        <a:xfrm>
          <a:off x="2929117" y="1762836"/>
          <a:ext cx="2452559" cy="279224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Функционирование каналов получения информации </a:t>
          </a:r>
          <a:br>
            <a:rPr lang="ru-RU" sz="1400" kern="1200" dirty="0" smtClean="0"/>
          </a:br>
          <a:r>
            <a:rPr lang="ru-RU" sz="1400" kern="1200" dirty="0" smtClean="0"/>
            <a:t>о возможных коррупционных правонарушениях («горячая линия», телефон доверия и пр.), организация рассмотрения </a:t>
          </a:r>
          <a:br>
            <a:rPr lang="ru-RU" sz="1400" kern="1200" dirty="0" smtClean="0"/>
          </a:br>
          <a:r>
            <a:rPr lang="ru-RU" sz="1400" kern="1200" dirty="0" smtClean="0"/>
            <a:t>и проверки полученной информации</a:t>
          </a:r>
          <a:endParaRPr lang="ru-RU" sz="1400" kern="1200" dirty="0"/>
        </a:p>
      </dsp:txBody>
      <dsp:txXfrm>
        <a:off x="2929117" y="1762836"/>
        <a:ext cx="2452559" cy="2792241"/>
      </dsp:txXfrm>
    </dsp:sp>
    <dsp:sp modelId="{51EF795F-8D07-47BD-B89C-E09E3F136B2A}">
      <dsp:nvSpPr>
        <dsp:cNvPr id="0" name=""/>
        <dsp:cNvSpPr/>
      </dsp:nvSpPr>
      <dsp:spPr>
        <a:xfrm>
          <a:off x="5381677" y="1081935"/>
          <a:ext cx="5735052" cy="1549049"/>
        </a:xfrm>
        <a:prstGeom prst="rightArrow">
          <a:avLst>
            <a:gd name="adj1" fmla="val 50000"/>
            <a:gd name="adj2" fmla="val 50000"/>
          </a:avLst>
        </a:prstGeom>
        <a:solidFill>
          <a:schemeClr val="accent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254000" bIns="245912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Модуль 3. </a:t>
          </a:r>
          <a:r>
            <a:rPr lang="ru-RU" sz="1500" kern="1200" dirty="0" smtClean="0"/>
            <a:t>Коррупционные риски </a:t>
          </a:r>
          <a:endParaRPr lang="ru-RU" sz="1500" kern="1200" dirty="0"/>
        </a:p>
      </dsp:txBody>
      <dsp:txXfrm>
        <a:off x="5381677" y="1469197"/>
        <a:ext cx="5347790" cy="774525"/>
      </dsp:txXfrm>
    </dsp:sp>
    <dsp:sp modelId="{A9F8B89E-5470-40D9-A8DB-F7650D0E4328}">
      <dsp:nvSpPr>
        <dsp:cNvPr id="0" name=""/>
        <dsp:cNvSpPr/>
      </dsp:nvSpPr>
      <dsp:spPr>
        <a:xfrm>
          <a:off x="5381677" y="2279003"/>
          <a:ext cx="2452559" cy="281091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- </a:t>
          </a:r>
          <a:r>
            <a:rPr lang="ru-RU" sz="1400" kern="1200" dirty="0" smtClean="0"/>
            <a:t>при осуществлении функций управления;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- в организациях</a:t>
          </a:r>
          <a:endParaRPr lang="ru-RU" sz="1400" kern="1200" dirty="0"/>
        </a:p>
      </dsp:txBody>
      <dsp:txXfrm>
        <a:off x="5381677" y="2279003"/>
        <a:ext cx="2452559" cy="2810911"/>
      </dsp:txXfrm>
    </dsp:sp>
    <dsp:sp modelId="{4D1B6F04-E920-44E1-961E-B37A89C62942}">
      <dsp:nvSpPr>
        <dsp:cNvPr id="0" name=""/>
        <dsp:cNvSpPr/>
      </dsp:nvSpPr>
      <dsp:spPr>
        <a:xfrm>
          <a:off x="7834236" y="1598102"/>
          <a:ext cx="3282492" cy="1549049"/>
        </a:xfrm>
        <a:prstGeom prst="rightArrow">
          <a:avLst>
            <a:gd name="adj1" fmla="val 50000"/>
            <a:gd name="adj2" fmla="val 50000"/>
          </a:avLst>
        </a:prstGeom>
        <a:solidFill>
          <a:schemeClr val="accent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254000" bIns="245912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Модуль 4</a:t>
          </a:r>
          <a:r>
            <a:rPr lang="ru-RU" sz="1500" kern="1200" dirty="0" smtClean="0"/>
            <a:t>. Гласность и открытость </a:t>
          </a:r>
          <a:endParaRPr lang="ru-RU" sz="1500" kern="1200" dirty="0"/>
        </a:p>
      </dsp:txBody>
      <dsp:txXfrm>
        <a:off x="7834236" y="1985364"/>
        <a:ext cx="2895230" cy="774525"/>
      </dsp:txXfrm>
    </dsp:sp>
    <dsp:sp modelId="{288D8061-96D1-4B67-B114-ABF2D44B5225}">
      <dsp:nvSpPr>
        <dsp:cNvPr id="0" name=""/>
        <dsp:cNvSpPr/>
      </dsp:nvSpPr>
      <dsp:spPr>
        <a:xfrm>
          <a:off x="7834236" y="2795169"/>
          <a:ext cx="2474903" cy="2843858"/>
        </a:xfrm>
        <a:prstGeom prst="rect">
          <a:avLst/>
        </a:prstGeom>
        <a:solidFill>
          <a:schemeClr val="bg1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обеспечение доступа </a:t>
          </a:r>
          <a:br>
            <a:rPr lang="ru-RU" sz="1500" kern="1200" dirty="0" smtClean="0"/>
          </a:br>
          <a:r>
            <a:rPr lang="ru-RU" sz="1500" kern="1200" dirty="0" smtClean="0"/>
            <a:t>к информации о деятельности государственных органов, органов местного самоуправления, государственных и муниципальных организаций</a:t>
          </a:r>
          <a:endParaRPr lang="ru-RU" sz="1500" kern="1200" dirty="0"/>
        </a:p>
      </dsp:txBody>
      <dsp:txXfrm>
        <a:off x="7834236" y="2795169"/>
        <a:ext cx="2474903" cy="28438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34D12F-5FD0-4460-8D50-7A4B8D17EAC1}">
      <dsp:nvSpPr>
        <dsp:cNvPr id="0" name=""/>
        <dsp:cNvSpPr/>
      </dsp:nvSpPr>
      <dsp:spPr>
        <a:xfrm>
          <a:off x="0" y="1033256"/>
          <a:ext cx="8640960" cy="1258453"/>
        </a:xfrm>
        <a:prstGeom prst="rightArrow">
          <a:avLst>
            <a:gd name="adj1" fmla="val 50000"/>
            <a:gd name="adj2" fmla="val 50000"/>
          </a:avLst>
        </a:prstGeom>
        <a:solidFill>
          <a:schemeClr val="accent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254000" bIns="199779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kern="1200" dirty="0" smtClean="0"/>
            <a:t>Модуль 5.  Судебная практика</a:t>
          </a:r>
          <a:endParaRPr lang="ru-RU" sz="1600" b="0" kern="1200" dirty="0"/>
        </a:p>
      </dsp:txBody>
      <dsp:txXfrm>
        <a:off x="0" y="1347869"/>
        <a:ext cx="8326347" cy="629227"/>
      </dsp:txXfrm>
    </dsp:sp>
    <dsp:sp modelId="{E09CBAD2-044F-4B4E-A887-1D16949CDF40}">
      <dsp:nvSpPr>
        <dsp:cNvPr id="0" name=""/>
        <dsp:cNvSpPr/>
      </dsp:nvSpPr>
      <dsp:spPr>
        <a:xfrm>
          <a:off x="0" y="2003705"/>
          <a:ext cx="2661415" cy="2424243"/>
        </a:xfrm>
        <a:prstGeom prst="rect">
          <a:avLst/>
        </a:prstGeom>
        <a:solidFill>
          <a:schemeClr val="bg1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kern="1200" dirty="0" smtClean="0"/>
            <a:t>Рассмотрение не реже 1 раза в квартал судебных решений о признании незаконными решений, действий  (бездействия)</a:t>
          </a:r>
          <a:endParaRPr lang="ru-RU" sz="1600" b="0" kern="1200" dirty="0"/>
        </a:p>
      </dsp:txBody>
      <dsp:txXfrm>
        <a:off x="0" y="2003705"/>
        <a:ext cx="2661415" cy="2424243"/>
      </dsp:txXfrm>
    </dsp:sp>
    <dsp:sp modelId="{29919C51-1C00-4F4F-8E12-99268E706BE4}">
      <dsp:nvSpPr>
        <dsp:cNvPr id="0" name=""/>
        <dsp:cNvSpPr/>
      </dsp:nvSpPr>
      <dsp:spPr>
        <a:xfrm>
          <a:off x="2661415" y="1452740"/>
          <a:ext cx="5979544" cy="1258453"/>
        </a:xfrm>
        <a:prstGeom prst="rightArrow">
          <a:avLst>
            <a:gd name="adj1" fmla="val 50000"/>
            <a:gd name="adj2" fmla="val 50000"/>
          </a:avLst>
        </a:prstGeom>
        <a:solidFill>
          <a:schemeClr val="accent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254000" bIns="199779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0" kern="1200" dirty="0" smtClean="0"/>
            <a:t>Модуль </a:t>
          </a:r>
          <a:r>
            <a:rPr lang="ru-RU" sz="1600" b="0" kern="1200" dirty="0" smtClean="0"/>
            <a:t>6. </a:t>
          </a:r>
          <a:r>
            <a:rPr lang="ru-RU" sz="1600" b="0" kern="1200" dirty="0" smtClean="0"/>
            <a:t>Межведомственное взаимодействие</a:t>
          </a:r>
          <a:endParaRPr lang="ru-RU" sz="1600" b="0" kern="1200" dirty="0"/>
        </a:p>
      </dsp:txBody>
      <dsp:txXfrm>
        <a:off x="2661415" y="1767353"/>
        <a:ext cx="5664931" cy="629227"/>
      </dsp:txXfrm>
    </dsp:sp>
    <dsp:sp modelId="{0F2E23CF-84B6-4F70-87E8-F41C101F554E}">
      <dsp:nvSpPr>
        <dsp:cNvPr id="0" name=""/>
        <dsp:cNvSpPr/>
      </dsp:nvSpPr>
      <dsp:spPr>
        <a:xfrm>
          <a:off x="2661415" y="2423189"/>
          <a:ext cx="2661415" cy="242424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Инициативное взаимодействие </a:t>
          </a:r>
          <a:br>
            <a:rPr lang="ru-RU" sz="1400" kern="1200" dirty="0" smtClean="0"/>
          </a:br>
          <a:r>
            <a:rPr lang="ru-RU" sz="1400" kern="1200" dirty="0" smtClean="0"/>
            <a:t>с контрольно-надзорными </a:t>
          </a:r>
          <a:br>
            <a:rPr lang="ru-RU" sz="1400" kern="1200" dirty="0" smtClean="0"/>
          </a:br>
          <a:r>
            <a:rPr lang="ru-RU" sz="1400" kern="1200" dirty="0" smtClean="0"/>
            <a:t>и правоохранительными органами в  целях профилактики коррупционных правонарушений</a:t>
          </a:r>
          <a:endParaRPr lang="ru-RU" sz="1400" kern="1200" dirty="0"/>
        </a:p>
      </dsp:txBody>
      <dsp:txXfrm>
        <a:off x="2661415" y="2423189"/>
        <a:ext cx="2661415" cy="2424243"/>
      </dsp:txXfrm>
    </dsp:sp>
    <dsp:sp modelId="{7371E411-5F88-4B02-8697-0661B478AA18}">
      <dsp:nvSpPr>
        <dsp:cNvPr id="0" name=""/>
        <dsp:cNvSpPr/>
      </dsp:nvSpPr>
      <dsp:spPr>
        <a:xfrm>
          <a:off x="5322831" y="1872224"/>
          <a:ext cx="3318128" cy="1258453"/>
        </a:xfrm>
        <a:prstGeom prst="rightArrow">
          <a:avLst>
            <a:gd name="adj1" fmla="val 50000"/>
            <a:gd name="adj2" fmla="val 50000"/>
          </a:avLst>
        </a:prstGeom>
        <a:solidFill>
          <a:schemeClr val="accent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254000" bIns="199779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0" kern="1200" dirty="0" smtClean="0"/>
            <a:t>Модуль </a:t>
          </a:r>
          <a:r>
            <a:rPr lang="ru-RU" sz="1600" b="0" kern="1200" dirty="0" smtClean="0"/>
            <a:t>7.   </a:t>
          </a:r>
          <a:r>
            <a:rPr lang="ru-RU" sz="1600" b="0" kern="1200" dirty="0" smtClean="0"/>
            <a:t>Просвещение</a:t>
          </a:r>
          <a:endParaRPr lang="ru-RU" sz="1600" b="0" kern="1200" dirty="0"/>
        </a:p>
      </dsp:txBody>
      <dsp:txXfrm>
        <a:off x="5322831" y="2186837"/>
        <a:ext cx="3003515" cy="629227"/>
      </dsp:txXfrm>
    </dsp:sp>
    <dsp:sp modelId="{5660CEF5-DEFB-4F16-8CBE-7C536793F370}">
      <dsp:nvSpPr>
        <dsp:cNvPr id="0" name=""/>
        <dsp:cNvSpPr/>
      </dsp:nvSpPr>
      <dsp:spPr>
        <a:xfrm>
          <a:off x="5322831" y="2842673"/>
          <a:ext cx="2661415" cy="238876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dirty="0" smtClean="0"/>
            <a:t>Распространение  информации </a:t>
          </a:r>
          <a:br>
            <a:rPr lang="ru-RU" sz="1400" b="0" kern="1200" dirty="0" smtClean="0"/>
          </a:br>
          <a:r>
            <a:rPr lang="ru-RU" sz="1400" b="0" kern="1200" dirty="0" smtClean="0"/>
            <a:t>о мерах по реализации государственной политики </a:t>
          </a:r>
          <a:br>
            <a:rPr lang="ru-RU" sz="1400" b="0" kern="1200" dirty="0" smtClean="0"/>
          </a:br>
          <a:r>
            <a:rPr lang="ru-RU" sz="1400" b="0" kern="1200" dirty="0" smtClean="0"/>
            <a:t>в области противодействия коррупции, формирование нетерпимого отношения </a:t>
          </a:r>
          <a:br>
            <a:rPr lang="ru-RU" sz="1400" b="0" kern="1200" dirty="0" smtClean="0"/>
          </a:br>
          <a:r>
            <a:rPr lang="ru-RU" sz="1400" b="0" kern="1200" dirty="0" smtClean="0"/>
            <a:t>к проявлениям коррупции</a:t>
          </a:r>
          <a:br>
            <a:rPr lang="ru-RU" sz="1400" b="0" kern="1200" dirty="0" smtClean="0"/>
          </a:br>
          <a:endParaRPr lang="ru-RU" sz="1400" kern="1200" dirty="0"/>
        </a:p>
      </dsp:txBody>
      <dsp:txXfrm>
        <a:off x="5322831" y="2842673"/>
        <a:ext cx="2661415" cy="23887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099" cy="496967"/>
          </a:xfrm>
          <a:prstGeom prst="rect">
            <a:avLst/>
          </a:prstGeom>
        </p:spPr>
        <p:txBody>
          <a:bodyPr vert="horz" lIns="91521" tIns="45761" rIns="91521" bIns="45761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942" y="0"/>
            <a:ext cx="2949099" cy="496967"/>
          </a:xfrm>
          <a:prstGeom prst="rect">
            <a:avLst/>
          </a:prstGeom>
        </p:spPr>
        <p:txBody>
          <a:bodyPr vert="horz" lIns="91521" tIns="45761" rIns="91521" bIns="45761" rtlCol="0"/>
          <a:lstStyle>
            <a:lvl1pPr algn="r">
              <a:defRPr sz="1200"/>
            </a:lvl1pPr>
          </a:lstStyle>
          <a:p>
            <a:fld id="{73C592EB-EDF0-4961-82A1-FADEAF411BBA}" type="datetimeFigureOut">
              <a:rPr lang="ru-RU" smtClean="0"/>
              <a:t>23.11.2023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1463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21" tIns="45761" rIns="91521" bIns="45761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562" y="4721188"/>
            <a:ext cx="5444490" cy="4472702"/>
          </a:xfrm>
          <a:prstGeom prst="rect">
            <a:avLst/>
          </a:prstGeom>
        </p:spPr>
        <p:txBody>
          <a:bodyPr vert="horz" lIns="91521" tIns="45761" rIns="91521" bIns="4576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40647"/>
            <a:ext cx="2949099" cy="496967"/>
          </a:xfrm>
          <a:prstGeom prst="rect">
            <a:avLst/>
          </a:prstGeom>
        </p:spPr>
        <p:txBody>
          <a:bodyPr vert="horz" lIns="91521" tIns="45761" rIns="91521" bIns="45761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942" y="9440647"/>
            <a:ext cx="2949099" cy="496967"/>
          </a:xfrm>
          <a:prstGeom prst="rect">
            <a:avLst/>
          </a:prstGeom>
        </p:spPr>
        <p:txBody>
          <a:bodyPr vert="horz" lIns="91521" tIns="45761" rIns="91521" bIns="45761" rtlCol="0" anchor="b"/>
          <a:lstStyle>
            <a:lvl1pPr algn="r">
              <a:defRPr sz="1200"/>
            </a:lvl1pPr>
          </a:lstStyle>
          <a:p>
            <a:fld id="{F8BD66AB-60FD-4313-B4D7-071BF762E5F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1758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101707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1pPr>
    <a:lvl2pPr marL="550854" algn="l" defTabSz="1101707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2pPr>
    <a:lvl3pPr marL="1101707" algn="l" defTabSz="1101707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3pPr>
    <a:lvl4pPr marL="1652560" algn="l" defTabSz="1101707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4pPr>
    <a:lvl5pPr marL="2203413" algn="l" defTabSz="1101707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5pPr>
    <a:lvl6pPr marL="2754267" algn="l" defTabSz="1101707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3305121" algn="l" defTabSz="1101707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3855974" algn="l" defTabSz="1101707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4406827" algn="l" defTabSz="1101707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282" y="2130922"/>
            <a:ext cx="10361851" cy="147036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564" y="3887102"/>
            <a:ext cx="8533290" cy="17530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508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017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52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034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542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051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559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4068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8050" y="274703"/>
            <a:ext cx="2742843" cy="585288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522" y="274703"/>
            <a:ext cx="8025356" cy="585288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960" y="4407922"/>
            <a:ext cx="10361851" cy="1362392"/>
          </a:xfrm>
        </p:spPr>
        <p:txBody>
          <a:bodyPr anchor="t"/>
          <a:lstStyle>
            <a:lvl1pPr algn="l">
              <a:defRPr sz="48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960" y="2907387"/>
            <a:ext cx="10361851" cy="1500535"/>
          </a:xfrm>
        </p:spPr>
        <p:txBody>
          <a:bodyPr anchor="b"/>
          <a:lstStyle>
            <a:lvl1pPr marL="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1pPr>
            <a:lvl2pPr marL="55085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10170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65256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0341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5426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30512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85597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40682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522" y="1600571"/>
            <a:ext cx="5384099" cy="4527011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6795" y="1600571"/>
            <a:ext cx="5384099" cy="4527011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521" y="1535471"/>
            <a:ext cx="5386216" cy="639910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50854" indent="0">
              <a:buNone/>
              <a:defRPr sz="2500" b="1"/>
            </a:lvl2pPr>
            <a:lvl3pPr marL="1101707" indent="0">
              <a:buNone/>
              <a:defRPr sz="2100" b="1"/>
            </a:lvl3pPr>
            <a:lvl4pPr marL="1652560" indent="0">
              <a:buNone/>
              <a:defRPr sz="2000" b="1"/>
            </a:lvl4pPr>
            <a:lvl5pPr marL="2203413" indent="0">
              <a:buNone/>
              <a:defRPr sz="2000" b="1"/>
            </a:lvl5pPr>
            <a:lvl6pPr marL="2754267" indent="0">
              <a:buNone/>
              <a:defRPr sz="2000" b="1"/>
            </a:lvl6pPr>
            <a:lvl7pPr marL="3305121" indent="0">
              <a:buNone/>
              <a:defRPr sz="2000" b="1"/>
            </a:lvl7pPr>
            <a:lvl8pPr marL="3855974" indent="0">
              <a:buNone/>
              <a:defRPr sz="2000" b="1"/>
            </a:lvl8pPr>
            <a:lvl9pPr marL="4406827" indent="0">
              <a:buNone/>
              <a:defRPr sz="20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521" y="2175380"/>
            <a:ext cx="5386216" cy="3952203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1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2563" y="1535471"/>
            <a:ext cx="5388332" cy="639910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50854" indent="0">
              <a:buNone/>
              <a:defRPr sz="2500" b="1"/>
            </a:lvl2pPr>
            <a:lvl3pPr marL="1101707" indent="0">
              <a:buNone/>
              <a:defRPr sz="2100" b="1"/>
            </a:lvl3pPr>
            <a:lvl4pPr marL="1652560" indent="0">
              <a:buNone/>
              <a:defRPr sz="2000" b="1"/>
            </a:lvl4pPr>
            <a:lvl5pPr marL="2203413" indent="0">
              <a:buNone/>
              <a:defRPr sz="2000" b="1"/>
            </a:lvl5pPr>
            <a:lvl6pPr marL="2754267" indent="0">
              <a:buNone/>
              <a:defRPr sz="2000" b="1"/>
            </a:lvl6pPr>
            <a:lvl7pPr marL="3305121" indent="0">
              <a:buNone/>
              <a:defRPr sz="2000" b="1"/>
            </a:lvl7pPr>
            <a:lvl8pPr marL="3855974" indent="0">
              <a:buNone/>
              <a:defRPr sz="2000" b="1"/>
            </a:lvl8pPr>
            <a:lvl9pPr marL="4406827" indent="0">
              <a:buNone/>
              <a:defRPr sz="20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2563" y="2175380"/>
            <a:ext cx="5388332" cy="3952203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1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23.11.2023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25" y="273115"/>
            <a:ext cx="4010562" cy="1162319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114" y="273115"/>
            <a:ext cx="6814780" cy="5854468"/>
          </a:xfrm>
        </p:spPr>
        <p:txBody>
          <a:bodyPr/>
          <a:lstStyle>
            <a:lvl1pPr>
              <a:defRPr sz="4000"/>
            </a:lvl1pPr>
            <a:lvl2pPr>
              <a:defRPr sz="33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525" y="1435434"/>
            <a:ext cx="4010562" cy="4692149"/>
          </a:xfrm>
        </p:spPr>
        <p:txBody>
          <a:bodyPr/>
          <a:lstStyle>
            <a:lvl1pPr marL="0" indent="0">
              <a:buNone/>
              <a:defRPr sz="1700"/>
            </a:lvl1pPr>
            <a:lvl2pPr marL="550854" indent="0">
              <a:buNone/>
              <a:defRPr sz="1500"/>
            </a:lvl2pPr>
            <a:lvl3pPr marL="1101707" indent="0">
              <a:buNone/>
              <a:defRPr sz="1200"/>
            </a:lvl3pPr>
            <a:lvl4pPr marL="1652560" indent="0">
              <a:buNone/>
              <a:defRPr sz="1100"/>
            </a:lvl4pPr>
            <a:lvl5pPr marL="2203413" indent="0">
              <a:buNone/>
              <a:defRPr sz="1100"/>
            </a:lvl5pPr>
            <a:lvl6pPr marL="2754267" indent="0">
              <a:buNone/>
              <a:defRPr sz="1100"/>
            </a:lvl6pPr>
            <a:lvl7pPr marL="3305121" indent="0">
              <a:buNone/>
              <a:defRPr sz="1100"/>
            </a:lvl7pPr>
            <a:lvl8pPr marL="3855974" indent="0">
              <a:buNone/>
              <a:defRPr sz="1100"/>
            </a:lvl8pPr>
            <a:lvl9pPr marL="4406827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407" y="4801712"/>
            <a:ext cx="7314248" cy="566870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407" y="612919"/>
            <a:ext cx="7314248" cy="4115753"/>
          </a:xfrm>
        </p:spPr>
        <p:txBody>
          <a:bodyPr/>
          <a:lstStyle>
            <a:lvl1pPr marL="0" indent="0">
              <a:buNone/>
              <a:defRPr sz="4000"/>
            </a:lvl1pPr>
            <a:lvl2pPr marL="550854" indent="0">
              <a:buNone/>
              <a:defRPr sz="3300"/>
            </a:lvl2pPr>
            <a:lvl3pPr marL="1101707" indent="0">
              <a:buNone/>
              <a:defRPr sz="2800"/>
            </a:lvl3pPr>
            <a:lvl4pPr marL="1652560" indent="0">
              <a:buNone/>
              <a:defRPr sz="2500"/>
            </a:lvl4pPr>
            <a:lvl5pPr marL="2203413" indent="0">
              <a:buNone/>
              <a:defRPr sz="2500"/>
            </a:lvl5pPr>
            <a:lvl6pPr marL="2754267" indent="0">
              <a:buNone/>
              <a:defRPr sz="2500"/>
            </a:lvl6pPr>
            <a:lvl7pPr marL="3305121" indent="0">
              <a:buNone/>
              <a:defRPr sz="2500"/>
            </a:lvl7pPr>
            <a:lvl8pPr marL="3855974" indent="0">
              <a:buNone/>
              <a:defRPr sz="2500"/>
            </a:lvl8pPr>
            <a:lvl9pPr marL="4406827" indent="0">
              <a:buNone/>
              <a:defRPr sz="25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407" y="5368582"/>
            <a:ext cx="7314248" cy="805048"/>
          </a:xfrm>
        </p:spPr>
        <p:txBody>
          <a:bodyPr/>
          <a:lstStyle>
            <a:lvl1pPr marL="0" indent="0">
              <a:buNone/>
              <a:defRPr sz="1700"/>
            </a:lvl1pPr>
            <a:lvl2pPr marL="550854" indent="0">
              <a:buNone/>
              <a:defRPr sz="1500"/>
            </a:lvl2pPr>
            <a:lvl3pPr marL="1101707" indent="0">
              <a:buNone/>
              <a:defRPr sz="1200"/>
            </a:lvl3pPr>
            <a:lvl4pPr marL="1652560" indent="0">
              <a:buNone/>
              <a:defRPr sz="1100"/>
            </a:lvl4pPr>
            <a:lvl5pPr marL="2203413" indent="0">
              <a:buNone/>
              <a:defRPr sz="1100"/>
            </a:lvl5pPr>
            <a:lvl6pPr marL="2754267" indent="0">
              <a:buNone/>
              <a:defRPr sz="1100"/>
            </a:lvl6pPr>
            <a:lvl7pPr marL="3305121" indent="0">
              <a:buNone/>
              <a:defRPr sz="1100"/>
            </a:lvl7pPr>
            <a:lvl8pPr marL="3855974" indent="0">
              <a:buNone/>
              <a:defRPr sz="1100"/>
            </a:lvl8pPr>
            <a:lvl9pPr marL="4406827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21" y="274702"/>
            <a:ext cx="10971371" cy="1143265"/>
          </a:xfrm>
          <a:prstGeom prst="rect">
            <a:avLst/>
          </a:prstGeom>
        </p:spPr>
        <p:txBody>
          <a:bodyPr vert="horz" lIns="110156" tIns="55077" rIns="110156" bIns="55077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521" y="1600571"/>
            <a:ext cx="10971371" cy="4527011"/>
          </a:xfrm>
          <a:prstGeom prst="rect">
            <a:avLst/>
          </a:prstGeom>
        </p:spPr>
        <p:txBody>
          <a:bodyPr vert="horz" lIns="110156" tIns="55077" rIns="110156" bIns="55077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521" y="6357823"/>
            <a:ext cx="2844430" cy="365210"/>
          </a:xfrm>
          <a:prstGeom prst="rect">
            <a:avLst/>
          </a:prstGeom>
        </p:spPr>
        <p:txBody>
          <a:bodyPr vert="horz" lIns="110156" tIns="55077" rIns="110156" bIns="55077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23.11.2023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060" y="6357823"/>
            <a:ext cx="3860297" cy="365210"/>
          </a:xfrm>
          <a:prstGeom prst="rect">
            <a:avLst/>
          </a:prstGeom>
        </p:spPr>
        <p:txBody>
          <a:bodyPr vert="horz" lIns="110156" tIns="55077" rIns="110156" bIns="55077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6462" y="6357823"/>
            <a:ext cx="2844430" cy="365210"/>
          </a:xfrm>
          <a:prstGeom prst="rect">
            <a:avLst/>
          </a:prstGeom>
        </p:spPr>
        <p:txBody>
          <a:bodyPr vert="horz" lIns="110156" tIns="55077" rIns="110156" bIns="55077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101707" rtl="0" eaLnBrk="1" latinLnBrk="0" hangingPunct="1">
        <a:spcBef>
          <a:spcPct val="0"/>
        </a:spcBef>
        <a:buNone/>
        <a:defRPr sz="5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3140" indent="-413140" algn="l" defTabSz="1101707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895137" indent="-344284" algn="l" defTabSz="1101707" rtl="0" eaLnBrk="1" latinLnBrk="0" hangingPunct="1">
        <a:spcBef>
          <a:spcPct val="20000"/>
        </a:spcBef>
        <a:buFont typeface="Arial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77134" indent="-275427" algn="l" defTabSz="1101707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927987" indent="-275427" algn="l" defTabSz="1101707" rtl="0" eaLnBrk="1" latinLnBrk="0" hangingPunct="1">
        <a:spcBef>
          <a:spcPct val="20000"/>
        </a:spcBef>
        <a:buFont typeface="Arial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478840" indent="-275427" algn="l" defTabSz="1101707" rtl="0" eaLnBrk="1" latinLnBrk="0" hangingPunct="1">
        <a:spcBef>
          <a:spcPct val="20000"/>
        </a:spcBef>
        <a:buFont typeface="Arial" pitchFamily="34" charset="0"/>
        <a:buChar char="»"/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029694" indent="-275427" algn="l" defTabSz="1101707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580546" indent="-275427" algn="l" defTabSz="1101707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131401" indent="-275427" algn="l" defTabSz="1101707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4682254" indent="-275427" algn="l" defTabSz="1101707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10170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50854" algn="l" defTabSz="110170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101707" algn="l" defTabSz="110170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52560" algn="l" defTabSz="110170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203413" algn="l" defTabSz="110170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54267" algn="l" defTabSz="110170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305121" algn="l" defTabSz="110170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855974" algn="l" defTabSz="110170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406827" algn="l" defTabSz="110170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6.jfif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5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8065" y="1555488"/>
            <a:ext cx="6152350" cy="5304100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982638" y="2451998"/>
            <a:ext cx="10369152" cy="1597459"/>
          </a:xfrm>
          <a:prstGeom prst="rect">
            <a:avLst/>
          </a:prstGeom>
        </p:spPr>
        <p:txBody>
          <a:bodyPr wrap="square" lIns="118972" tIns="59485" rIns="118972" bIns="59485">
            <a:spAutoFit/>
          </a:bodyPr>
          <a:lstStyle/>
          <a:p>
            <a:pPr algn="ctr"/>
            <a:r>
              <a:rPr lang="ru-RU" sz="2400" b="1" dirty="0" smtClean="0">
                <a:latin typeface="Montserrat Medium"/>
                <a:cs typeface="Arial" panose="020B0604020202020204" pitchFamily="34" charset="0"/>
              </a:rPr>
              <a:t>Меры по </a:t>
            </a:r>
            <a:r>
              <a:rPr lang="ru-RU" sz="2400" b="1" dirty="0">
                <a:latin typeface="Montserrat Medium"/>
                <a:cs typeface="Arial" panose="020B0604020202020204" pitchFamily="34" charset="0"/>
              </a:rPr>
              <a:t>обеспечению выявления причин и условий, способствующих совершению коррупционных </a:t>
            </a:r>
            <a:r>
              <a:rPr lang="ru-RU" sz="2400" b="1" dirty="0" smtClean="0">
                <a:latin typeface="Montserrat Medium"/>
                <a:cs typeface="Arial" panose="020B0604020202020204" pitchFamily="34" charset="0"/>
              </a:rPr>
              <a:t>правонарушений,</a:t>
            </a:r>
            <a:endParaRPr lang="ru-RU" sz="2400" b="1" dirty="0">
              <a:latin typeface="Montserrat Medium"/>
              <a:cs typeface="Arial" panose="020B0604020202020204" pitchFamily="34" charset="0"/>
            </a:endParaRPr>
          </a:p>
          <a:p>
            <a:pPr algn="ctr"/>
            <a:r>
              <a:rPr lang="ru-RU" sz="2400" b="1" dirty="0" smtClean="0">
                <a:latin typeface="Montserrat Medium"/>
                <a:cs typeface="Arial" panose="020B0604020202020204" pitchFamily="34" charset="0"/>
              </a:rPr>
              <a:t>в деятельности Управления </a:t>
            </a:r>
            <a:r>
              <a:rPr lang="ru-RU" sz="2400" b="1" dirty="0">
                <a:latin typeface="Montserrat Medium"/>
                <a:cs typeface="Arial" panose="020B0604020202020204" pitchFamily="34" charset="0"/>
              </a:rPr>
              <a:t>противодействия коррупции </a:t>
            </a:r>
            <a:r>
              <a:rPr lang="ru-RU" sz="2400" b="1" dirty="0" smtClean="0">
                <a:latin typeface="Montserrat Medium"/>
                <a:cs typeface="Arial" panose="020B0604020202020204" pitchFamily="34" charset="0"/>
              </a:rPr>
              <a:t/>
            </a:r>
            <a:br>
              <a:rPr lang="ru-RU" sz="2400" b="1" dirty="0" smtClean="0">
                <a:latin typeface="Montserrat Medium"/>
                <a:cs typeface="Arial" panose="020B0604020202020204" pitchFamily="34" charset="0"/>
              </a:rPr>
            </a:br>
            <a:r>
              <a:rPr lang="ru-RU" sz="2400" b="1" dirty="0" smtClean="0">
                <a:latin typeface="Montserrat Medium"/>
                <a:cs typeface="Arial" panose="020B0604020202020204" pitchFamily="34" charset="0"/>
              </a:rPr>
              <a:t>в </a:t>
            </a:r>
            <a:r>
              <a:rPr lang="ru-RU" sz="2400" b="1" dirty="0">
                <a:latin typeface="Montserrat Medium"/>
                <a:cs typeface="Arial" panose="020B0604020202020204" pitchFamily="34" charset="0"/>
              </a:rPr>
              <a:t>Московской </a:t>
            </a:r>
            <a:r>
              <a:rPr lang="ru-RU" sz="2400" b="1" dirty="0" smtClean="0">
                <a:latin typeface="Montserrat Medium"/>
                <a:cs typeface="Arial" panose="020B0604020202020204" pitchFamily="34" charset="0"/>
              </a:rPr>
              <a:t>области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615524" y="6022082"/>
            <a:ext cx="936103" cy="523204"/>
          </a:xfrm>
          <a:prstGeom prst="rect">
            <a:avLst/>
          </a:prstGeom>
        </p:spPr>
        <p:txBody>
          <a:bodyPr wrap="square" lIns="91426" tIns="45712" rIns="91426" bIns="45712">
            <a:spAutoFit/>
          </a:bodyPr>
          <a:lstStyle/>
          <a:p>
            <a:pPr lvl="0"/>
            <a:r>
              <a:rPr lang="ru-RU" sz="2800" b="1" cap="all" spc="-15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tserrat Medium"/>
                <a:cs typeface="Times New Roman"/>
              </a:rPr>
              <a:t>2023</a:t>
            </a:r>
            <a:endParaRPr lang="ru-RU" sz="2800" b="1" cap="all" spc="-15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tserrat Medium"/>
              <a:cs typeface="Times New Roman"/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8111430" y="207483"/>
            <a:ext cx="3892200" cy="895948"/>
            <a:chOff x="10070445" y="13567"/>
            <a:chExt cx="2507878" cy="895947"/>
          </a:xfrm>
        </p:grpSpPr>
        <p:pic>
          <p:nvPicPr>
            <p:cNvPr id="14" name="Рисунок 1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70445" y="13567"/>
              <a:ext cx="881547" cy="895947"/>
            </a:xfrm>
            <a:prstGeom prst="rect">
              <a:avLst/>
            </a:prstGeom>
          </p:spPr>
        </p:pic>
        <p:sp>
          <p:nvSpPr>
            <p:cNvPr id="15" name="TextBox 14"/>
            <p:cNvSpPr txBox="1"/>
            <p:nvPr/>
          </p:nvSpPr>
          <p:spPr>
            <a:xfrm>
              <a:off x="10823354" y="330736"/>
              <a:ext cx="175496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1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tserrat Medium"/>
                  <a:cs typeface="Arial" panose="020B0604020202020204" pitchFamily="34" charset="0"/>
                </a:rPr>
                <a:t>УПК </a:t>
              </a:r>
              <a:r>
                <a:rPr lang="ru-RU" sz="11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tserrat Medium"/>
                  <a:cs typeface="Arial" panose="020B0604020202020204" pitchFamily="34" charset="0"/>
                </a:rPr>
                <a:t>в МОСКОВСКОЙ </a:t>
              </a:r>
              <a:r>
                <a:rPr lang="ru-RU" sz="11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tserrat Medium"/>
                  <a:cs typeface="Arial" panose="020B0604020202020204" pitchFamily="34" charset="0"/>
                </a:rPr>
                <a:t>ОБЛАСТИ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70291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Рисунок 18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5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0708" y="1562872"/>
            <a:ext cx="6152350" cy="5304100"/>
          </a:xfrm>
          <a:prstGeom prst="rect">
            <a:avLst/>
          </a:prstGeom>
        </p:spPr>
      </p:pic>
      <p:cxnSp>
        <p:nvCxnSpPr>
          <p:cNvPr id="25" name="Прямая соединительная линия 24"/>
          <p:cNvCxnSpPr/>
          <p:nvPr/>
        </p:nvCxnSpPr>
        <p:spPr>
          <a:xfrm>
            <a:off x="2782838" y="1413103"/>
            <a:ext cx="0" cy="4402894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2834926" y="1767898"/>
            <a:ext cx="8786154" cy="3693303"/>
          </a:xfrm>
          <a:prstGeom prst="rect">
            <a:avLst/>
          </a:prstGeom>
        </p:spPr>
        <p:txBody>
          <a:bodyPr wrap="square" lIns="91426" tIns="45712" rIns="91426" bIns="45712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2400" dirty="0" smtClean="0"/>
              <a:t>является </a:t>
            </a:r>
            <a:r>
              <a:rPr lang="ru-RU" sz="2400" dirty="0"/>
              <a:t>органом Московской области по профилактике коррупционных </a:t>
            </a:r>
            <a:r>
              <a:rPr lang="ru-RU" sz="2400" dirty="0" smtClean="0"/>
              <a:t>и </a:t>
            </a:r>
            <a:r>
              <a:rPr lang="ru-RU" sz="2400" dirty="0"/>
              <a:t>иных </a:t>
            </a:r>
            <a:r>
              <a:rPr lang="ru-RU" sz="2400" dirty="0" smtClean="0"/>
              <a:t>правонарушений</a:t>
            </a:r>
          </a:p>
          <a:p>
            <a:endParaRPr lang="ru-RU" sz="2400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2400" dirty="0" smtClean="0"/>
              <a:t>входит </a:t>
            </a:r>
            <a:r>
              <a:rPr lang="ru-RU" sz="2400" dirty="0"/>
              <a:t>в состав Главного управления региональной безопасности Московской </a:t>
            </a:r>
            <a:r>
              <a:rPr lang="ru-RU" sz="2400" dirty="0" smtClean="0"/>
              <a:t>области на </a:t>
            </a:r>
            <a:r>
              <a:rPr lang="ru-RU" sz="2400" dirty="0"/>
              <a:t>правах самостоятельного </a:t>
            </a:r>
            <a:r>
              <a:rPr lang="ru-RU" sz="2400" dirty="0" smtClean="0"/>
              <a:t>подразделения</a:t>
            </a:r>
          </a:p>
          <a:p>
            <a:endParaRPr lang="ru-RU" sz="2400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2400" dirty="0" smtClean="0"/>
              <a:t>общее </a:t>
            </a:r>
            <a:r>
              <a:rPr lang="ru-RU" sz="2400" dirty="0"/>
              <a:t>руководство деятельностью Управления </a:t>
            </a:r>
            <a:r>
              <a:rPr lang="ru-RU" sz="2400" dirty="0" smtClean="0"/>
              <a:t>и </a:t>
            </a:r>
            <a:r>
              <a:rPr lang="ru-RU" sz="2400" dirty="0"/>
              <a:t>контроль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за </a:t>
            </a:r>
            <a:r>
              <a:rPr lang="ru-RU" sz="2400" dirty="0"/>
              <a:t>его работой осуществляет Губернатор Московской </a:t>
            </a:r>
            <a:r>
              <a:rPr lang="ru-RU" sz="2400" dirty="0" smtClean="0"/>
              <a:t>области</a:t>
            </a:r>
            <a:endParaRPr lang="ru-RU" sz="2400" dirty="0"/>
          </a:p>
          <a:p>
            <a:pPr lvl="0"/>
            <a:endParaRPr lang="ru-RU" sz="1800" b="1" dirty="0">
              <a:solidFill>
                <a:srgbClr val="FF0000"/>
              </a:solidFill>
              <a:latin typeface="Montserrat Medium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43334" y="406520"/>
            <a:ext cx="76328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800" dirty="0"/>
              <a:t>Постановление Губернатора Московской области от 28.12.2022 N 452-ПГ </a:t>
            </a:r>
          </a:p>
          <a:p>
            <a:r>
              <a:rPr lang="ru-RU" sz="1800" dirty="0"/>
              <a:t>"Об органе Московской области по профилактике коррупционных и иных правонарушений"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62696" y="2539856"/>
            <a:ext cx="252014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Управление противодействия коррупции 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в </a:t>
            </a:r>
            <a:r>
              <a:rPr lang="ru-RU" sz="2400" b="1" dirty="0"/>
              <a:t>Московской области </a:t>
            </a:r>
          </a:p>
        </p:txBody>
      </p:sp>
      <p:grpSp>
        <p:nvGrpSpPr>
          <p:cNvPr id="11" name="Группа 10"/>
          <p:cNvGrpSpPr/>
          <p:nvPr/>
        </p:nvGrpSpPr>
        <p:grpSpPr>
          <a:xfrm>
            <a:off x="8157369" y="193792"/>
            <a:ext cx="3888480" cy="895948"/>
            <a:chOff x="10070445" y="13567"/>
            <a:chExt cx="2505481" cy="895947"/>
          </a:xfrm>
        </p:grpSpPr>
        <p:pic>
          <p:nvPicPr>
            <p:cNvPr id="13" name="Рисунок 1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70445" y="13567"/>
              <a:ext cx="881547" cy="895947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10820957" y="330736"/>
              <a:ext cx="175496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1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tserrat Medium"/>
                  <a:cs typeface="Arial" panose="020B0604020202020204" pitchFamily="34" charset="0"/>
                </a:rPr>
                <a:t>УПК </a:t>
              </a:r>
              <a:r>
                <a:rPr lang="ru-RU" sz="11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tserrat Medium"/>
                  <a:cs typeface="Arial" panose="020B0604020202020204" pitchFamily="34" charset="0"/>
                </a:rPr>
                <a:t>в МОСКОВСКОЙ </a:t>
              </a:r>
              <a:r>
                <a:rPr lang="ru-RU" sz="11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tserrat Medium"/>
                  <a:cs typeface="Arial" panose="020B0604020202020204" pitchFamily="34" charset="0"/>
                </a:rPr>
                <a:t>ОБЛАСТИ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45683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Прямая соединительная линия 24"/>
          <p:cNvCxnSpPr/>
          <p:nvPr/>
        </p:nvCxnSpPr>
        <p:spPr>
          <a:xfrm>
            <a:off x="2782838" y="1742725"/>
            <a:ext cx="0" cy="4402894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2782837" y="1282674"/>
            <a:ext cx="6157639" cy="505753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indent="450215" algn="just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</a:pP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ontserrat Medium"/>
                <a:cs typeface="Times New Roman" panose="02020603050405020304" pitchFamily="18" charset="0"/>
              </a:rPr>
              <a:t>Мониторинг</a:t>
            </a:r>
            <a:r>
              <a:rPr lang="ru-RU" sz="1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ontserrat Medium"/>
                <a:cs typeface="Times New Roman" panose="02020603050405020304" pitchFamily="18" charset="0"/>
              </a:rPr>
              <a:t> </a:t>
            </a:r>
          </a:p>
          <a:p>
            <a:pPr indent="450215" algn="just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</a:pPr>
            <a:r>
              <a:rPr lang="ru-RU" sz="1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ontserrat Medium"/>
                <a:cs typeface="Times New Roman" panose="02020603050405020304" pitchFamily="18" charset="0"/>
              </a:rPr>
              <a:t>СМИ, интернет-ресурсов, открытых источников информации, в т.ч. размещенных на сайтах электронного правосудия, контрольно-счетных органов;  </a:t>
            </a:r>
          </a:p>
          <a:p>
            <a:pPr indent="450215" algn="just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</a:pPr>
            <a:endParaRPr lang="ru-RU" sz="1500" dirty="0" smtClean="0">
              <a:solidFill>
                <a:schemeClr val="tx1">
                  <a:lumMod val="85000"/>
                  <a:lumOff val="15000"/>
                </a:schemeClr>
              </a:solidFill>
              <a:latin typeface="Montserrat Medium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</a:pP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Montserrat Medium"/>
                <a:cs typeface="Times New Roman" panose="02020603050405020304" pitchFamily="18" charset="0"/>
              </a:rPr>
              <a:t>Информация </a:t>
            </a: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ontserrat Medium"/>
                <a:cs typeface="Times New Roman" panose="02020603050405020304" pitchFamily="18" charset="0"/>
              </a:rPr>
              <a:t>прокуратуры,</a:t>
            </a:r>
          </a:p>
          <a:p>
            <a:pPr indent="450215" algn="just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</a:pPr>
            <a:r>
              <a:rPr lang="ru-RU" sz="1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ontserrat Medium"/>
                <a:cs typeface="Times New Roman" panose="02020603050405020304" pitchFamily="18" charset="0"/>
              </a:rPr>
              <a:t>полученная </a:t>
            </a:r>
            <a:r>
              <a:rPr lang="ru-RU" sz="1500" dirty="0">
                <a:solidFill>
                  <a:schemeClr val="tx1">
                    <a:lumMod val="85000"/>
                    <a:lumOff val="15000"/>
                  </a:schemeClr>
                </a:solidFill>
                <a:latin typeface="Montserrat Medium"/>
                <a:cs typeface="Times New Roman" panose="02020603050405020304" pitchFamily="18" charset="0"/>
              </a:rPr>
              <a:t>в рамках информационного </a:t>
            </a:r>
            <a:r>
              <a:rPr lang="ru-RU" sz="1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ontserrat Medium"/>
                <a:cs typeface="Times New Roman" panose="02020603050405020304" pitchFamily="18" charset="0"/>
              </a:rPr>
              <a:t>обмена;</a:t>
            </a:r>
          </a:p>
          <a:p>
            <a:pPr indent="450215" algn="just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</a:pPr>
            <a:endParaRPr lang="ru-RU" sz="1500" dirty="0" smtClean="0">
              <a:solidFill>
                <a:schemeClr val="tx1">
                  <a:lumMod val="85000"/>
                  <a:lumOff val="15000"/>
                </a:schemeClr>
              </a:solidFill>
              <a:latin typeface="Montserrat Medium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Bef>
                <a:spcPts val="300"/>
              </a:spcBef>
            </a:pP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Montserrat Medium"/>
                <a:cs typeface="Times New Roman" panose="02020603050405020304" pitchFamily="18" charset="0"/>
              </a:rPr>
              <a:t>Информация госорганов, </a:t>
            </a: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ontserrat Medium"/>
                <a:cs typeface="Times New Roman" panose="02020603050405020304" pitchFamily="18" charset="0"/>
              </a:rPr>
              <a:t>ОМС,</a:t>
            </a:r>
          </a:p>
          <a:p>
            <a:pPr indent="450215" algn="just">
              <a:lnSpc>
                <a:spcPct val="115000"/>
              </a:lnSpc>
              <a:spcBef>
                <a:spcPts val="300"/>
              </a:spcBef>
            </a:pPr>
            <a:r>
              <a:rPr lang="ru-RU" sz="1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ontserrat Medium"/>
                <a:cs typeface="Times New Roman" panose="02020603050405020304" pitchFamily="18" charset="0"/>
              </a:rPr>
              <a:t>поступающая в порядке исполнения решения </a:t>
            </a:r>
            <a:r>
              <a:rPr lang="ru-RU" sz="1500" dirty="0">
                <a:solidFill>
                  <a:schemeClr val="tx1">
                    <a:lumMod val="85000"/>
                    <a:lumOff val="15000"/>
                  </a:schemeClr>
                </a:solidFill>
                <a:latin typeface="Montserrat Medium"/>
                <a:cs typeface="Times New Roman" panose="02020603050405020304" pitchFamily="18" charset="0"/>
              </a:rPr>
              <a:t>комиссии </a:t>
            </a:r>
            <a:r>
              <a:rPr lang="ru-RU" sz="1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ontserrat Medium"/>
                <a:cs typeface="Times New Roman" panose="02020603050405020304" pitchFamily="18" charset="0"/>
              </a:rPr>
              <a:t/>
            </a:r>
            <a:br>
              <a:rPr lang="ru-RU" sz="1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ontserrat Medium"/>
                <a:cs typeface="Times New Roman" panose="02020603050405020304" pitchFamily="18" charset="0"/>
              </a:rPr>
            </a:br>
            <a:r>
              <a:rPr lang="ru-RU" sz="1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ontserrat Medium"/>
                <a:cs typeface="Times New Roman" panose="02020603050405020304" pitchFamily="18" charset="0"/>
              </a:rPr>
              <a:t>по </a:t>
            </a:r>
            <a:r>
              <a:rPr lang="ru-RU" sz="1500" dirty="0">
                <a:solidFill>
                  <a:schemeClr val="tx1">
                    <a:lumMod val="85000"/>
                    <a:lumOff val="15000"/>
                  </a:schemeClr>
                </a:solidFill>
                <a:latin typeface="Montserrat Medium"/>
                <a:cs typeface="Times New Roman" panose="02020603050405020304" pitchFamily="18" charset="0"/>
              </a:rPr>
              <a:t>координации работы </a:t>
            </a:r>
            <a:r>
              <a:rPr lang="ru-RU" sz="1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ontserrat Medium"/>
                <a:cs typeface="Times New Roman" panose="02020603050405020304" pitchFamily="18" charset="0"/>
              </a:rPr>
              <a:t>по </a:t>
            </a:r>
            <a:r>
              <a:rPr lang="ru-RU" sz="1500" dirty="0">
                <a:solidFill>
                  <a:schemeClr val="tx1">
                    <a:lumMod val="85000"/>
                    <a:lumOff val="15000"/>
                  </a:schemeClr>
                </a:solidFill>
                <a:latin typeface="Montserrat Medium"/>
                <a:cs typeface="Times New Roman" panose="02020603050405020304" pitchFamily="18" charset="0"/>
              </a:rPr>
              <a:t>противодействию коррупции </a:t>
            </a:r>
            <a:r>
              <a:rPr lang="ru-RU" sz="1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ontserrat Medium"/>
                <a:cs typeface="Times New Roman" panose="02020603050405020304" pitchFamily="18" charset="0"/>
              </a:rPr>
              <a:t/>
            </a:r>
            <a:br>
              <a:rPr lang="ru-RU" sz="1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ontserrat Medium"/>
                <a:cs typeface="Times New Roman" panose="02020603050405020304" pitchFamily="18" charset="0"/>
              </a:rPr>
            </a:br>
            <a:r>
              <a:rPr lang="ru-RU" sz="1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ontserrat Medium"/>
                <a:cs typeface="Times New Roman" panose="02020603050405020304" pitchFamily="18" charset="0"/>
              </a:rPr>
              <a:t>в </a:t>
            </a:r>
            <a:r>
              <a:rPr lang="ru-RU" sz="1500" dirty="0">
                <a:solidFill>
                  <a:schemeClr val="tx1">
                    <a:lumMod val="85000"/>
                    <a:lumOff val="15000"/>
                  </a:schemeClr>
                </a:solidFill>
                <a:latin typeface="Montserrat Medium"/>
                <a:cs typeface="Times New Roman" panose="02020603050405020304" pitchFamily="18" charset="0"/>
              </a:rPr>
              <a:t>Московской </a:t>
            </a:r>
            <a:r>
              <a:rPr lang="ru-RU" sz="1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ontserrat Medium"/>
                <a:cs typeface="Times New Roman" panose="02020603050405020304" pitchFamily="18" charset="0"/>
              </a:rPr>
              <a:t>области, а также информационного взаимодействия;</a:t>
            </a:r>
          </a:p>
          <a:p>
            <a:pPr indent="450215" algn="just">
              <a:lnSpc>
                <a:spcPct val="115000"/>
              </a:lnSpc>
              <a:spcBef>
                <a:spcPts val="300"/>
              </a:spcBef>
            </a:pPr>
            <a:endParaRPr lang="ru-RU" sz="1500" dirty="0" smtClean="0">
              <a:solidFill>
                <a:schemeClr val="tx1">
                  <a:lumMod val="85000"/>
                  <a:lumOff val="15000"/>
                </a:schemeClr>
              </a:solidFill>
              <a:latin typeface="Montserrat Medium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Bef>
                <a:spcPts val="300"/>
              </a:spcBef>
            </a:pP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Montserrat Medium"/>
                <a:cs typeface="Times New Roman" panose="02020603050405020304" pitchFamily="18" charset="0"/>
              </a:rPr>
              <a:t>Обращения граждан, </a:t>
            </a: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ontserrat Medium"/>
                <a:cs typeface="Times New Roman" panose="02020603050405020304" pitchFamily="18" charset="0"/>
              </a:rPr>
              <a:t>организаций</a:t>
            </a:r>
            <a:endParaRPr lang="ru-RU" sz="1500" dirty="0">
              <a:solidFill>
                <a:schemeClr val="tx1">
                  <a:lumMod val="85000"/>
                  <a:lumOff val="15000"/>
                </a:schemeClr>
              </a:solidFill>
              <a:latin typeface="Montserrat Medium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3709" y="3528673"/>
            <a:ext cx="26642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Информационное обеспечение </a:t>
            </a:r>
            <a:endParaRPr lang="ru-RU" sz="2400" b="1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0290973" y="1548131"/>
            <a:ext cx="1004570" cy="1114425"/>
          </a:xfrm>
          <a:prstGeom prst="roundRect">
            <a:avLst>
              <a:gd name="adj" fmla="val 10000"/>
            </a:avLst>
          </a:prstGeom>
          <a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33000" r="-33000"/>
            </a:stretch>
          </a:blip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" name="Скругленный прямоугольник 16"/>
          <p:cNvSpPr/>
          <p:nvPr/>
        </p:nvSpPr>
        <p:spPr>
          <a:xfrm>
            <a:off x="10290974" y="5473515"/>
            <a:ext cx="1004570" cy="980616"/>
          </a:xfrm>
          <a:prstGeom prst="roundRect">
            <a:avLst>
              <a:gd name="adj" fmla="val 10000"/>
            </a:avLst>
          </a:prstGeom>
          <a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20000" r="-20000"/>
            </a:stretch>
          </a:blip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8" name="Скругленный прямоугольник 17"/>
          <p:cNvSpPr/>
          <p:nvPr/>
        </p:nvSpPr>
        <p:spPr>
          <a:xfrm>
            <a:off x="10290973" y="2873995"/>
            <a:ext cx="1004570" cy="1111597"/>
          </a:xfrm>
          <a:prstGeom prst="roundRect">
            <a:avLst>
              <a:gd name="adj" fmla="val 10000"/>
            </a:avLst>
          </a:prstGeom>
          <a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33000" r="-33000"/>
            </a:stretch>
          </a:blip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0" name="Скругленный прямоугольник 19"/>
          <p:cNvSpPr/>
          <p:nvPr/>
        </p:nvSpPr>
        <p:spPr>
          <a:xfrm>
            <a:off x="10290974" y="4221882"/>
            <a:ext cx="1004570" cy="987424"/>
          </a:xfrm>
          <a:prstGeom prst="roundRect">
            <a:avLst>
              <a:gd name="adj" fmla="val 10000"/>
            </a:avLst>
          </a:prstGeom>
          <a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24000" r="-24000"/>
            </a:stretch>
          </a:blip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22" name="Группа 21"/>
          <p:cNvGrpSpPr/>
          <p:nvPr/>
        </p:nvGrpSpPr>
        <p:grpSpPr>
          <a:xfrm>
            <a:off x="8157369" y="193792"/>
            <a:ext cx="3888480" cy="895948"/>
            <a:chOff x="10070445" y="13567"/>
            <a:chExt cx="2505481" cy="895947"/>
          </a:xfrm>
        </p:grpSpPr>
        <p:pic>
          <p:nvPicPr>
            <p:cNvPr id="23" name="Рисунок 22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70445" y="13567"/>
              <a:ext cx="881547" cy="895947"/>
            </a:xfrm>
            <a:prstGeom prst="rect">
              <a:avLst/>
            </a:prstGeom>
          </p:spPr>
        </p:pic>
        <p:sp>
          <p:nvSpPr>
            <p:cNvPr id="24" name="TextBox 23"/>
            <p:cNvSpPr txBox="1"/>
            <p:nvPr/>
          </p:nvSpPr>
          <p:spPr>
            <a:xfrm>
              <a:off x="10820957" y="330736"/>
              <a:ext cx="175496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1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tserrat Medium"/>
                  <a:cs typeface="Arial" panose="020B0604020202020204" pitchFamily="34" charset="0"/>
                </a:rPr>
                <a:t>УПК </a:t>
              </a:r>
              <a:r>
                <a:rPr lang="ru-RU" sz="11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tserrat Medium"/>
                  <a:cs typeface="Arial" panose="020B0604020202020204" pitchFamily="34" charset="0"/>
                </a:rPr>
                <a:t>в МОСКОВСКОЙ </a:t>
              </a:r>
              <a:r>
                <a:rPr lang="ru-RU" sz="11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tserrat Medium"/>
                  <a:cs typeface="Arial" panose="020B0604020202020204" pitchFamily="34" charset="0"/>
                </a:rPr>
                <a:t>ОБЛАСТИ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50604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917421797"/>
              </p:ext>
            </p:extLst>
          </p:nvPr>
        </p:nvGraphicFramePr>
        <p:xfrm>
          <a:off x="406574" y="981522"/>
          <a:ext cx="11593288" cy="56886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06574" y="324597"/>
            <a:ext cx="784887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fontAlgn="base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lang="ru-RU" altLang="ru-RU" sz="1800" dirty="0"/>
              <a:t>АЛГОРИТМ</a:t>
            </a: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lang="ru-RU" altLang="ru-RU" sz="1800" dirty="0"/>
              <a:t>выявления причин и условий, способствующих совершению коррупционных правонарушений </a:t>
            </a:r>
          </a:p>
        </p:txBody>
      </p:sp>
      <p:grpSp>
        <p:nvGrpSpPr>
          <p:cNvPr id="8" name="Группа 7"/>
          <p:cNvGrpSpPr/>
          <p:nvPr/>
        </p:nvGrpSpPr>
        <p:grpSpPr>
          <a:xfrm>
            <a:off x="8157369" y="193792"/>
            <a:ext cx="3888480" cy="895948"/>
            <a:chOff x="10070445" y="13567"/>
            <a:chExt cx="2505481" cy="895947"/>
          </a:xfrm>
        </p:grpSpPr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70445" y="13567"/>
              <a:ext cx="881547" cy="895947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10820957" y="330736"/>
              <a:ext cx="175496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1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tserrat Medium"/>
                  <a:cs typeface="Arial" panose="020B0604020202020204" pitchFamily="34" charset="0"/>
                </a:rPr>
                <a:t>УПК </a:t>
              </a:r>
              <a:r>
                <a:rPr lang="ru-RU" sz="11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tserrat Medium"/>
                  <a:cs typeface="Arial" panose="020B0604020202020204" pitchFamily="34" charset="0"/>
                </a:rPr>
                <a:t>в МОСКОВСКОЙ </a:t>
              </a:r>
              <a:r>
                <a:rPr lang="ru-RU" sz="11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tserrat Medium"/>
                  <a:cs typeface="Arial" panose="020B0604020202020204" pitchFamily="34" charset="0"/>
                </a:rPr>
                <a:t>ОБЛАСТИ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4015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330671274"/>
              </p:ext>
            </p:extLst>
          </p:nvPr>
        </p:nvGraphicFramePr>
        <p:xfrm>
          <a:off x="400025" y="45418"/>
          <a:ext cx="8640960" cy="62646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9169249" y="1756767"/>
            <a:ext cx="273630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1400" dirty="0" smtClean="0"/>
              <a:t>Направление запросов </a:t>
            </a:r>
            <a:br>
              <a:rPr lang="ru-RU" sz="1400" dirty="0" smtClean="0"/>
            </a:br>
            <a:r>
              <a:rPr lang="ru-RU" sz="1400" dirty="0" smtClean="0"/>
              <a:t>в госорганы, ОМС.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1400" dirty="0" smtClean="0"/>
              <a:t>Выезд для изучения организации работы.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1400" dirty="0" smtClean="0"/>
              <a:t> </a:t>
            </a:r>
            <a:r>
              <a:rPr lang="ru-RU" sz="1400" dirty="0"/>
              <a:t>Анализ </a:t>
            </a:r>
            <a:r>
              <a:rPr lang="ru-RU" sz="1400" dirty="0" smtClean="0"/>
              <a:t>полученной информации.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142684" y="1247927"/>
            <a:ext cx="2736304" cy="369332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800" dirty="0">
                <a:solidFill>
                  <a:schemeClr val="bg1"/>
                </a:solidFill>
              </a:rPr>
              <a:t>Подготовительный </a:t>
            </a:r>
            <a:r>
              <a:rPr lang="ru-RU" sz="1800" dirty="0" smtClean="0">
                <a:solidFill>
                  <a:schemeClr val="bg1"/>
                </a:solidFill>
              </a:rPr>
              <a:t>этап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142684" y="3389204"/>
            <a:ext cx="2736304" cy="369332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800" dirty="0" smtClean="0">
                <a:solidFill>
                  <a:schemeClr val="bg1"/>
                </a:solidFill>
              </a:rPr>
              <a:t>Реализация</a:t>
            </a:r>
            <a:endParaRPr lang="ru-RU" sz="18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142684" y="3917007"/>
            <a:ext cx="285717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400" dirty="0" smtClean="0"/>
              <a:t>Идентификация </a:t>
            </a:r>
            <a:r>
              <a:rPr lang="ru-RU" sz="1400" dirty="0"/>
              <a:t>причин </a:t>
            </a:r>
            <a:br>
              <a:rPr lang="ru-RU" sz="1400" dirty="0"/>
            </a:br>
            <a:r>
              <a:rPr lang="ru-RU" sz="1400" dirty="0"/>
              <a:t>и условий.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400" dirty="0"/>
              <a:t>Прогноз их формирования </a:t>
            </a:r>
            <a:br>
              <a:rPr lang="ru-RU" sz="1400" dirty="0"/>
            </a:br>
            <a:r>
              <a:rPr lang="ru-RU" sz="1400" dirty="0" smtClean="0"/>
              <a:t>в </a:t>
            </a:r>
            <a:r>
              <a:rPr lang="ru-RU" sz="1400" dirty="0"/>
              <a:t>идентичных управленческих (функциональных) процессах</a:t>
            </a:r>
            <a:r>
              <a:rPr lang="ru-RU" sz="1400" dirty="0" smtClean="0"/>
              <a:t>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400" dirty="0" smtClean="0"/>
              <a:t>Дача рекомендаций.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06574" y="5004678"/>
            <a:ext cx="2736304" cy="369332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800" dirty="0" smtClean="0">
                <a:solidFill>
                  <a:schemeClr val="bg1"/>
                </a:solidFill>
              </a:rPr>
              <a:t>Рекомендации</a:t>
            </a:r>
            <a:endParaRPr lang="ru-RU" sz="1800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06574" y="5518026"/>
            <a:ext cx="1159328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400" dirty="0" smtClean="0"/>
              <a:t>Внести изменения в НПА, локальные акты.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400" dirty="0" smtClean="0"/>
              <a:t>Разработать и реализовать комплекс мер по устранению причин и условий, механизмы </a:t>
            </a:r>
            <a:r>
              <a:rPr lang="ru-RU" sz="1400" dirty="0"/>
              <a:t>оценки эффективности этой работы.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400" dirty="0" smtClean="0"/>
              <a:t>Обеспечить исполнение требований законодательства (в части анализа судебной практики, контроля за деятельностью по предупреждению коррупции в подведомственных организациях и пр.)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400" dirty="0" smtClean="0"/>
              <a:t>Учесть организацию такой работы при планировании антикоррупционной деятельности.</a:t>
            </a: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406574" y="324597"/>
            <a:ext cx="784887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fontAlgn="base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lang="ru-RU" altLang="ru-RU" sz="1800" dirty="0"/>
              <a:t>АЛГОРИТМ</a:t>
            </a: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lang="ru-RU" altLang="ru-RU" sz="1800" dirty="0"/>
              <a:t>выявления причин и условий, способствующих совершению коррупционных правонарушений </a:t>
            </a:r>
          </a:p>
        </p:txBody>
      </p:sp>
      <p:grpSp>
        <p:nvGrpSpPr>
          <p:cNvPr id="14" name="Группа 13"/>
          <p:cNvGrpSpPr/>
          <p:nvPr/>
        </p:nvGrpSpPr>
        <p:grpSpPr>
          <a:xfrm>
            <a:off x="8157369" y="193792"/>
            <a:ext cx="3888480" cy="895948"/>
            <a:chOff x="10070445" y="13567"/>
            <a:chExt cx="2505481" cy="895947"/>
          </a:xfrm>
        </p:grpSpPr>
        <p:pic>
          <p:nvPicPr>
            <p:cNvPr id="15" name="Рисунок 14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70445" y="13567"/>
              <a:ext cx="881547" cy="895947"/>
            </a:xfrm>
            <a:prstGeom prst="rect">
              <a:avLst/>
            </a:prstGeom>
          </p:spPr>
        </p:pic>
        <p:sp>
          <p:nvSpPr>
            <p:cNvPr id="16" name="TextBox 15"/>
            <p:cNvSpPr txBox="1"/>
            <p:nvPr/>
          </p:nvSpPr>
          <p:spPr>
            <a:xfrm>
              <a:off x="10820957" y="330736"/>
              <a:ext cx="175496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1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tserrat Medium"/>
                  <a:cs typeface="Arial" panose="020B0604020202020204" pitchFamily="34" charset="0"/>
                </a:rPr>
                <a:t>УПК </a:t>
              </a:r>
              <a:r>
                <a:rPr lang="ru-RU" sz="11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tserrat Medium"/>
                  <a:cs typeface="Arial" panose="020B0604020202020204" pitchFamily="34" charset="0"/>
                </a:rPr>
                <a:t>в МОСКОВСКОЙ </a:t>
              </a:r>
              <a:r>
                <a:rPr lang="ru-RU" sz="11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tserrat Medium"/>
                  <a:cs typeface="Arial" panose="020B0604020202020204" pitchFamily="34" charset="0"/>
                </a:rPr>
                <a:t>ОБЛАСТИ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570186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Прямая соединительная линия 24"/>
          <p:cNvCxnSpPr/>
          <p:nvPr/>
        </p:nvCxnSpPr>
        <p:spPr>
          <a:xfrm>
            <a:off x="2774851" y="1701602"/>
            <a:ext cx="0" cy="4643934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Группа 14"/>
          <p:cNvGrpSpPr/>
          <p:nvPr/>
        </p:nvGrpSpPr>
        <p:grpSpPr>
          <a:xfrm>
            <a:off x="8157369" y="193792"/>
            <a:ext cx="3888480" cy="895948"/>
            <a:chOff x="10070445" y="13567"/>
            <a:chExt cx="2505481" cy="895947"/>
          </a:xfrm>
        </p:grpSpPr>
        <p:pic>
          <p:nvPicPr>
            <p:cNvPr id="17" name="Рисунок 1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70445" y="13567"/>
              <a:ext cx="881547" cy="895947"/>
            </a:xfrm>
            <a:prstGeom prst="rect">
              <a:avLst/>
            </a:prstGeom>
          </p:spPr>
        </p:pic>
        <p:sp>
          <p:nvSpPr>
            <p:cNvPr id="18" name="TextBox 17"/>
            <p:cNvSpPr txBox="1"/>
            <p:nvPr/>
          </p:nvSpPr>
          <p:spPr>
            <a:xfrm>
              <a:off x="10820957" y="330736"/>
              <a:ext cx="175496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1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tserrat Medium"/>
                  <a:cs typeface="Arial" panose="020B0604020202020204" pitchFamily="34" charset="0"/>
                </a:rPr>
                <a:t>УПК </a:t>
              </a:r>
              <a:r>
                <a:rPr lang="ru-RU" sz="11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tserrat Medium"/>
                  <a:cs typeface="Arial" panose="020B0604020202020204" pitchFamily="34" charset="0"/>
                </a:rPr>
                <a:t>в МОСКОВСКОЙ </a:t>
              </a:r>
              <a:r>
                <a:rPr lang="ru-RU" sz="11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tserrat Medium"/>
                  <a:cs typeface="Arial" panose="020B0604020202020204" pitchFamily="34" charset="0"/>
                </a:rPr>
                <a:t>ОБЛАСТИ</a:t>
              </a: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334566" y="2300229"/>
            <a:ext cx="22322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Инцидент «взятка» </a:t>
            </a:r>
            <a:endParaRPr lang="ru-RU" sz="24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558" y="3877866"/>
            <a:ext cx="2034458" cy="1624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5480870"/>
              </p:ext>
            </p:extLst>
          </p:nvPr>
        </p:nvGraphicFramePr>
        <p:xfrm>
          <a:off x="2998862" y="1185237"/>
          <a:ext cx="8712968" cy="53852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  <a:gridCol w="2844316"/>
                <a:gridCol w="2178242"/>
                <a:gridCol w="2178242"/>
              </a:tblGrid>
              <a:tr h="417018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Установлено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Выполнено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Реализация</a:t>
                      </a:r>
                      <a:endParaRPr lang="ru-RU" dirty="0"/>
                    </a:p>
                  </a:txBody>
                  <a:tcPr/>
                </a:tc>
              </a:tr>
              <a:tr h="417018">
                <a:tc>
                  <a:txBody>
                    <a:bodyPr/>
                    <a:lstStyle/>
                    <a:p>
                      <a:r>
                        <a:rPr lang="ru-RU" dirty="0" smtClean="0"/>
                        <a:t>Инцидент 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Взятка служащему министерства </a:t>
                      </a:r>
                      <a:r>
                        <a:rPr lang="ru-RU" sz="1400" dirty="0" smtClean="0"/>
                        <a:t>за действия </a:t>
                      </a:r>
                      <a:r>
                        <a:rPr lang="ru-RU" sz="1400" dirty="0" smtClean="0"/>
                        <a:t> по оказанию госуслуги. Множественные отказы на стадии приема документов, достижение договоренности о коррупционном способе урегулирования ситуации через личные контакты.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Проведен анализ регламента госуслуги и практики ее оказания, получены пояснения должностных лиц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101707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Даны рекомендации внести изменения в регламент, свести к минимуму личные контакты должностных лиц с заявителями, использовать технологии чат-ботов 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17018">
                <a:tc>
                  <a:txBody>
                    <a:bodyPr/>
                    <a:lstStyle/>
                    <a:p>
                      <a:r>
                        <a:rPr lang="ru-RU" dirty="0" smtClean="0"/>
                        <a:t>Инцидент 2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Взятка инспектору административно-пассажирской инспекции в связи с составлением административного протокола.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Ранее арбитражный суд многократно признавал протоколы (решения) инспекторов АПИ незаконными. 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Проведен анализ судебной практики, должностных обязанностей инспекторов, лица,</a:t>
                      </a:r>
                      <a:r>
                        <a:rPr lang="ru-RU" sz="1400" baseline="0" dirty="0" smtClean="0"/>
                        <a:t> ответственного за профилактику коррупционных нарушений в АПИ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Даны рекомендации о разработке комплекса мер по исполнению требований антикоррупционного законодательства, в т.ч. в части ежеквартального анализа судебной практики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17018">
                <a:tc>
                  <a:txBody>
                    <a:bodyPr/>
                    <a:lstStyle/>
                    <a:p>
                      <a:r>
                        <a:rPr lang="ru-RU" dirty="0" smtClean="0"/>
                        <a:t>Инцидент 3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1101707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Взятка начальнику управления потребительского рынка администрации городского округа за непринятие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мер по контролю за объектами мелкорозничной сети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Запрошена информация, проанализирован должностной функционал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Даны рекомендации включить функции муниципального управления в число коррупционно-опасных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057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Прямая соединительная линия 24"/>
          <p:cNvCxnSpPr/>
          <p:nvPr/>
        </p:nvCxnSpPr>
        <p:spPr>
          <a:xfrm>
            <a:off x="2774851" y="1701602"/>
            <a:ext cx="0" cy="4643934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Группа 14"/>
          <p:cNvGrpSpPr/>
          <p:nvPr/>
        </p:nvGrpSpPr>
        <p:grpSpPr>
          <a:xfrm>
            <a:off x="8157369" y="193792"/>
            <a:ext cx="3888480" cy="895948"/>
            <a:chOff x="10070445" y="13567"/>
            <a:chExt cx="2505481" cy="895947"/>
          </a:xfrm>
        </p:grpSpPr>
        <p:pic>
          <p:nvPicPr>
            <p:cNvPr id="17" name="Рисунок 1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70445" y="13567"/>
              <a:ext cx="881547" cy="895947"/>
            </a:xfrm>
            <a:prstGeom prst="rect">
              <a:avLst/>
            </a:prstGeom>
          </p:spPr>
        </p:pic>
        <p:sp>
          <p:nvSpPr>
            <p:cNvPr id="18" name="TextBox 17"/>
            <p:cNvSpPr txBox="1"/>
            <p:nvPr/>
          </p:nvSpPr>
          <p:spPr>
            <a:xfrm>
              <a:off x="10820957" y="330736"/>
              <a:ext cx="175496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1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tserrat Medium"/>
                  <a:cs typeface="Arial" panose="020B0604020202020204" pitchFamily="34" charset="0"/>
                </a:rPr>
                <a:t>УПК </a:t>
              </a:r>
              <a:r>
                <a:rPr lang="ru-RU" sz="11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tserrat Medium"/>
                  <a:cs typeface="Arial" panose="020B0604020202020204" pitchFamily="34" charset="0"/>
                </a:rPr>
                <a:t>в МОСКОВСКОЙ </a:t>
              </a:r>
              <a:r>
                <a:rPr lang="ru-RU" sz="11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tserrat Medium"/>
                  <a:cs typeface="Arial" panose="020B0604020202020204" pitchFamily="34" charset="0"/>
                </a:rPr>
                <a:t>ОБЛАСТИ</a:t>
              </a: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190551" y="2300229"/>
            <a:ext cx="25843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Инцидент «фиктивное трудоустройство» </a:t>
            </a:r>
            <a:endParaRPr lang="ru-RU" sz="2400" b="1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3349270"/>
              </p:ext>
            </p:extLst>
          </p:nvPr>
        </p:nvGraphicFramePr>
        <p:xfrm>
          <a:off x="3070870" y="2061642"/>
          <a:ext cx="8712968" cy="36783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  <a:gridCol w="2844316"/>
                <a:gridCol w="2178242"/>
                <a:gridCol w="2178242"/>
              </a:tblGrid>
              <a:tr h="417018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Установлено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Выполнено 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Реализация</a:t>
                      </a:r>
                      <a:endParaRPr lang="ru-RU" dirty="0"/>
                    </a:p>
                  </a:txBody>
                  <a:tcPr anchor="ctr"/>
                </a:tc>
              </a:tr>
              <a:tr h="417018">
                <a:tc>
                  <a:txBody>
                    <a:bodyPr/>
                    <a:lstStyle/>
                    <a:p>
                      <a:r>
                        <a:rPr lang="ru-RU" dirty="0" smtClean="0"/>
                        <a:t>Инцидент 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Проверка финансово-хозяйственных документов в муниципальном учреждении осуществлялась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лицом, на которое такие функции не возлагались.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ru-RU" sz="1400" dirty="0" smtClean="0"/>
                        <a:t>Запрошена информация в ОМС. Изучены приговоры, размещенные в ГАС «Правосудие».</a:t>
                      </a:r>
                      <a:endParaRPr lang="ru-RU" sz="1400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algn="l" defTabSz="1101707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Главам городских округов Московской области направлено информационное письмо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417018">
                <a:tc>
                  <a:txBody>
                    <a:bodyPr/>
                    <a:lstStyle/>
                    <a:p>
                      <a:r>
                        <a:rPr lang="ru-RU" dirty="0" smtClean="0"/>
                        <a:t>Инцидент 2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11017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 момента выявления хищений более 10 лет не проводились плановые и внеплановые проверки со стороны учредителя. 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17018">
                <a:tc>
                  <a:txBody>
                    <a:bodyPr/>
                    <a:lstStyle/>
                    <a:p>
                      <a:r>
                        <a:rPr lang="ru-RU" dirty="0" smtClean="0"/>
                        <a:t>Инцидент 3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11017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Рядовые работники были осведомлены о хищениях, 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 чем в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правоохранительные органы не сообщали.</a:t>
                      </a:r>
                    </a:p>
                    <a:p>
                      <a:pPr marL="0" algn="l" defTabSz="1101707" rtl="0" eaLnBrk="1" latinLnBrk="0" hangingPunct="1"/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AutoShape 2" descr="Фиктивное трудоустройство на работу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3076" name="Picture 4" descr="Фиктивное трудоустройство на работу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50" y="3646933"/>
            <a:ext cx="2448271" cy="166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1552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Прямая соединительная линия 24"/>
          <p:cNvCxnSpPr/>
          <p:nvPr/>
        </p:nvCxnSpPr>
        <p:spPr>
          <a:xfrm>
            <a:off x="2774851" y="1701602"/>
            <a:ext cx="0" cy="4643934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Группа 14"/>
          <p:cNvGrpSpPr/>
          <p:nvPr/>
        </p:nvGrpSpPr>
        <p:grpSpPr>
          <a:xfrm>
            <a:off x="8157369" y="193792"/>
            <a:ext cx="3888480" cy="895948"/>
            <a:chOff x="10070445" y="13567"/>
            <a:chExt cx="2505481" cy="895947"/>
          </a:xfrm>
        </p:grpSpPr>
        <p:pic>
          <p:nvPicPr>
            <p:cNvPr id="17" name="Рисунок 1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70445" y="13567"/>
              <a:ext cx="881547" cy="895947"/>
            </a:xfrm>
            <a:prstGeom prst="rect">
              <a:avLst/>
            </a:prstGeom>
          </p:spPr>
        </p:pic>
        <p:sp>
          <p:nvSpPr>
            <p:cNvPr id="18" name="TextBox 17"/>
            <p:cNvSpPr txBox="1"/>
            <p:nvPr/>
          </p:nvSpPr>
          <p:spPr>
            <a:xfrm>
              <a:off x="10820957" y="330736"/>
              <a:ext cx="175496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1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tserrat Medium"/>
                  <a:cs typeface="Arial" panose="020B0604020202020204" pitchFamily="34" charset="0"/>
                </a:rPr>
                <a:t>УПК </a:t>
              </a:r>
              <a:r>
                <a:rPr lang="ru-RU" sz="11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tserrat Medium"/>
                  <a:cs typeface="Arial" panose="020B0604020202020204" pitchFamily="34" charset="0"/>
                </a:rPr>
                <a:t>в МОСКОВСКОЙ </a:t>
              </a:r>
              <a:r>
                <a:rPr lang="ru-RU" sz="11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tserrat Medium"/>
                  <a:cs typeface="Arial" panose="020B0604020202020204" pitchFamily="34" charset="0"/>
                </a:rPr>
                <a:t>ОБЛАСТИ</a:t>
              </a: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190551" y="2300229"/>
            <a:ext cx="25843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Выявление конфликта интересов</a:t>
            </a:r>
            <a:endParaRPr lang="ru-RU" sz="2400" b="1" dirty="0"/>
          </a:p>
        </p:txBody>
      </p:sp>
      <p:sp>
        <p:nvSpPr>
          <p:cNvPr id="2" name="AutoShape 2" descr="Фиктивное трудоустройство на работу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7170" name="Picture 2" descr="https://minusinsk.info/content/image/74/13/741332839e48eb22b641bee2450292a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51" y="3747766"/>
            <a:ext cx="2286442" cy="1524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434310"/>
              </p:ext>
            </p:extLst>
          </p:nvPr>
        </p:nvGraphicFramePr>
        <p:xfrm>
          <a:off x="3142878" y="1773610"/>
          <a:ext cx="8739436" cy="45177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3057"/>
                <a:gridCol w="2447042"/>
                <a:gridCol w="3829337"/>
              </a:tblGrid>
              <a:tr h="41294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Установлено 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Выполнено 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Реализация</a:t>
                      </a:r>
                      <a:endParaRPr lang="ru-RU" dirty="0"/>
                    </a:p>
                  </a:txBody>
                  <a:tcPr anchor="ctr"/>
                </a:tc>
              </a:tr>
              <a:tr h="4104826">
                <a:tc>
                  <a:txBody>
                    <a:bodyPr/>
                    <a:lstStyle/>
                    <a:p>
                      <a:pPr marL="0" marR="0" indent="0" algn="l" defTabSz="11017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Директор муниципального учреждения ежемесячно </a:t>
                      </a:r>
                      <a:b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отсутствие целевых показателей начислял себе премии, что создавало ситуацию конфликта интересов. </a:t>
                      </a:r>
                    </a:p>
                    <a:p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Проанализирована информация , размещенная на сайте муниципальной контрольно-счетной палаты. Запрошена информация в ОМС. 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11017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Главе городского округа рекомендовано:</a:t>
                      </a:r>
                    </a:p>
                    <a:p>
                      <a:pPr marL="285750" marR="0" indent="-285750" algn="l" defTabSz="11017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безотлагательно принять меры </a:t>
                      </a:r>
                      <a:b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 урегулированию конфликта интересов у директора муниципального учреждения;</a:t>
                      </a:r>
                    </a:p>
                    <a:p>
                      <a:pPr marL="285750" marR="0" indent="-285750" algn="l" defTabSz="11017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 порядке устранения причин и условий, способствовавших совершению коррупционного правонарушения, внести изменения в нормативное регулирование вопросов заключения трудовых договоров </a:t>
                      </a:r>
                      <a:b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 руководителями МУ;</a:t>
                      </a:r>
                    </a:p>
                    <a:p>
                      <a:pPr marL="285750" marR="0" indent="-285750" algn="l" defTabSz="11017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решить вопрос о возмещении директором МУ убытков, причиненных его виновными действиями. </a:t>
                      </a:r>
                    </a:p>
                    <a:p>
                      <a:pPr marL="0" algn="l" defTabSz="1101707" rtl="0" eaLnBrk="1" latinLnBrk="0" hangingPunct="1"/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129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Рисунок 18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5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2290" y="1272467"/>
            <a:ext cx="6152350" cy="53041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26654" y="1269554"/>
            <a:ext cx="1036915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4400" dirty="0" smtClean="0"/>
          </a:p>
          <a:p>
            <a:pPr algn="ctr"/>
            <a:endParaRPr lang="ru-RU" sz="4400" dirty="0"/>
          </a:p>
          <a:p>
            <a:pPr algn="ctr"/>
            <a:endParaRPr lang="ru-RU" sz="4400" dirty="0" smtClean="0"/>
          </a:p>
          <a:p>
            <a:pPr algn="ctr"/>
            <a:r>
              <a:rPr lang="ru-RU" sz="4400" dirty="0" smtClean="0"/>
              <a:t>Спасибо за внимание!</a:t>
            </a:r>
          </a:p>
          <a:p>
            <a:pPr algn="ctr"/>
            <a:endParaRPr lang="ru-RU" sz="4400" dirty="0"/>
          </a:p>
          <a:p>
            <a:pPr algn="ctr"/>
            <a:endParaRPr lang="ru-RU" sz="4400" dirty="0" smtClean="0"/>
          </a:p>
          <a:p>
            <a:pPr algn="ctr"/>
            <a:endParaRPr lang="ru-RU" sz="4400" dirty="0"/>
          </a:p>
        </p:txBody>
      </p:sp>
      <p:grpSp>
        <p:nvGrpSpPr>
          <p:cNvPr id="15" name="Группа 14"/>
          <p:cNvGrpSpPr/>
          <p:nvPr/>
        </p:nvGrpSpPr>
        <p:grpSpPr>
          <a:xfrm>
            <a:off x="8157369" y="193792"/>
            <a:ext cx="3888480" cy="895948"/>
            <a:chOff x="10070445" y="13567"/>
            <a:chExt cx="2505481" cy="895947"/>
          </a:xfrm>
        </p:grpSpPr>
        <p:pic>
          <p:nvPicPr>
            <p:cNvPr id="17" name="Рисунок 1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70445" y="13567"/>
              <a:ext cx="881547" cy="895947"/>
            </a:xfrm>
            <a:prstGeom prst="rect">
              <a:avLst/>
            </a:prstGeom>
          </p:spPr>
        </p:pic>
        <p:sp>
          <p:nvSpPr>
            <p:cNvPr id="18" name="TextBox 17"/>
            <p:cNvSpPr txBox="1"/>
            <p:nvPr/>
          </p:nvSpPr>
          <p:spPr>
            <a:xfrm>
              <a:off x="10820957" y="330736"/>
              <a:ext cx="175496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1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tserrat Medium"/>
                  <a:cs typeface="Arial" panose="020B0604020202020204" pitchFamily="34" charset="0"/>
                </a:rPr>
                <a:t>УПК </a:t>
              </a:r>
              <a:r>
                <a:rPr lang="ru-RU" sz="11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tserrat Medium"/>
                  <a:cs typeface="Arial" panose="020B0604020202020204" pitchFamily="34" charset="0"/>
                </a:rPr>
                <a:t>в МОСКОВСКОЙ </a:t>
              </a:r>
              <a:r>
                <a:rPr lang="ru-RU" sz="11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tserrat Medium"/>
                  <a:cs typeface="Arial" panose="020B0604020202020204" pitchFamily="34" charset="0"/>
                </a:rPr>
                <a:t>ОБЛАСТИ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9185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13795</TotalTime>
  <Words>604</Words>
  <Application>Microsoft Office PowerPoint</Application>
  <PresentationFormat>Произвольный</PresentationFormat>
  <Paragraphs>107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Морозова</dc:creator>
  <cp:lastModifiedBy>Расстрыгин Александр Юрьевич</cp:lastModifiedBy>
  <cp:revision>425</cp:revision>
  <cp:lastPrinted>2021-12-27T11:07:09Z</cp:lastPrinted>
  <dcterms:created xsi:type="dcterms:W3CDTF">2020-12-06T08:36:25Z</dcterms:created>
  <dcterms:modified xsi:type="dcterms:W3CDTF">2023-11-23T12:50:06Z</dcterms:modified>
</cp:coreProperties>
</file>