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1" r:id="rId1"/>
  </p:sldMasterIdLst>
  <p:notesMasterIdLst>
    <p:notesMasterId r:id="rId11"/>
  </p:notesMasterIdLst>
  <p:sldIdLst>
    <p:sldId id="267" r:id="rId2"/>
    <p:sldId id="334" r:id="rId3"/>
    <p:sldId id="309" r:id="rId4"/>
    <p:sldId id="335" r:id="rId5"/>
    <p:sldId id="336" r:id="rId6"/>
    <p:sldId id="337" r:id="rId7"/>
    <p:sldId id="338" r:id="rId8"/>
    <p:sldId id="339" r:id="rId9"/>
    <p:sldId id="280" r:id="rId10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09588" indent="-523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20763" indent="-1063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531938" indent="-1603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043113" indent="-2143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9424" autoAdjust="0"/>
  </p:normalViewPr>
  <p:slideViewPr>
    <p:cSldViewPr>
      <p:cViewPr varScale="1">
        <p:scale>
          <a:sx n="151" d="100"/>
          <a:sy n="151" d="100"/>
        </p:scale>
        <p:origin x="144" y="-756"/>
      </p:cViewPr>
      <p:guideLst>
        <p:guide orient="horz" pos="1621"/>
        <p:guide pos="2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2B5C87-72B5-404A-B014-4C9660867FF3}" type="datetimeFigureOut">
              <a:rPr lang="en-US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4039EB0-BEE3-4E36-8D8F-C55155E67AD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73360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5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207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319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431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55291" algn="l" defTabSz="10221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66349" algn="l" defTabSz="10221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77407" algn="l" defTabSz="10221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88465" algn="l" defTabSz="10221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09728"/>
            <a:ext cx="8814816" cy="18790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285751"/>
            <a:ext cx="8229600" cy="165735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114550"/>
            <a:ext cx="6560234" cy="131445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4881753"/>
            <a:ext cx="3002280" cy="205740"/>
          </a:xfrm>
        </p:spPr>
        <p:txBody>
          <a:bodyPr vert="horz" rtlCol="0"/>
          <a:lstStyle/>
          <a:p>
            <a:pPr>
              <a:defRPr/>
            </a:pPr>
            <a:fld id="{B467FF22-FFC1-4A30-8779-2347EBF849E4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4881753"/>
            <a:ext cx="464288" cy="20574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A4B5816-7756-41A0-A2C8-9E28BD58C41A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4881753"/>
            <a:ext cx="3907464" cy="20574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3D3175-5929-4099-83B9-64A637C1352E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097C-7092-4066-A322-2889AE51DD8E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7EDF21-7FBF-438E-A480-A3526BA8B313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8DE54-73E6-488D-B9A5-B94D99DA081C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068441"/>
            <a:ext cx="800100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C3457-935A-4996-9829-A305C831630A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D83E1-C052-4643-9000-8EF04897FC52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2450592"/>
            <a:ext cx="740664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373673"/>
            <a:ext cx="7772400" cy="2048256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65785"/>
            <a:ext cx="7772400" cy="1132284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4885253"/>
            <a:ext cx="3002280" cy="205740"/>
          </a:xfrm>
        </p:spPr>
        <p:txBody>
          <a:bodyPr vert="horz" rtlCol="0"/>
          <a:lstStyle/>
          <a:p>
            <a:pPr>
              <a:defRPr/>
            </a:pPr>
            <a:fld id="{A918560D-8BFF-4D1F-8611-2DAE63AC3CD2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4885253"/>
            <a:ext cx="464288" cy="20574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A292C13-5B05-4FEA-BE6E-27095A43C444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4885253"/>
            <a:ext cx="3907464" cy="20574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3444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3444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E953CE-DE23-4E28-B6B7-C75B82E3253D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4885926"/>
            <a:ext cx="464288" cy="205740"/>
          </a:xfrm>
        </p:spPr>
        <p:txBody>
          <a:bodyPr/>
          <a:lstStyle/>
          <a:p>
            <a:pPr>
              <a:defRPr/>
            </a:pPr>
            <a:fld id="{BE9A1797-3A78-4E87-97FB-73462A898239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068441"/>
            <a:ext cx="800100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1623912"/>
            <a:ext cx="374904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1623912"/>
            <a:ext cx="374904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61"/>
            <a:ext cx="8229600" cy="85725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4040188" cy="2956322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771651"/>
            <a:ext cx="4041775" cy="295632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B1BEF2-74FC-4994-8FB2-0D4FDC4B8699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4885926"/>
            <a:ext cx="464288" cy="205740"/>
          </a:xfrm>
        </p:spPr>
        <p:txBody>
          <a:bodyPr/>
          <a:lstStyle/>
          <a:p>
            <a:pPr>
              <a:defRPr/>
            </a:pPr>
            <a:fld id="{9ECD39C8-1CF6-4DB1-8A27-EA3CE14BB79B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9914"/>
            <a:ext cx="8229600" cy="85725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2DCAD-18E0-45CA-B0CA-FB53DC1EACBC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B3F65-8C4F-481F-B6D8-52DC807CDDFC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068441"/>
            <a:ext cx="800100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94AA-4C16-49EC-A98C-B7D961D318CA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49C3B-4CE3-4C91-8D34-B3191DCF0DB6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793242"/>
            <a:ext cx="374904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228600"/>
            <a:ext cx="3931920" cy="5715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830670"/>
            <a:ext cx="3931920" cy="8001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1657350"/>
            <a:ext cx="8666456" cy="298323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4885253"/>
            <a:ext cx="3002280" cy="205740"/>
          </a:xfrm>
        </p:spPr>
        <p:txBody>
          <a:bodyPr vert="horz" rtlCol="0"/>
          <a:lstStyle/>
          <a:p>
            <a:pPr>
              <a:defRPr/>
            </a:pPr>
            <a:fld id="{8FE11021-1A35-4BA8-AECB-54C8BFA155E6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4885253"/>
            <a:ext cx="464288" cy="20574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E1A8E32-D611-4C29-9029-BE356B11C95F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4885253"/>
            <a:ext cx="3907464" cy="20574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3543300"/>
            <a:ext cx="5486400" cy="498402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4041703"/>
            <a:ext cx="5486400" cy="684191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187398"/>
            <a:ext cx="8534400" cy="325755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4881753"/>
            <a:ext cx="3002280" cy="205740"/>
          </a:xfrm>
        </p:spPr>
        <p:txBody>
          <a:bodyPr vert="horz" rtlCol="0"/>
          <a:lstStyle/>
          <a:p>
            <a:pPr>
              <a:defRPr/>
            </a:pPr>
            <a:fld id="{435D667E-D755-4628-98D9-AE812A75BCB7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4881753"/>
            <a:ext cx="464288" cy="20574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9750037-0A3A-4D9A-A89F-82B2D18F8EE9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4881753"/>
            <a:ext cx="3907464" cy="205740"/>
          </a:xfrm>
        </p:spPr>
        <p:txBody>
          <a:bodyPr vert="horz"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10314"/>
            <a:ext cx="8810846" cy="4924044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4800600"/>
            <a:ext cx="4212264" cy="20574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4800600"/>
            <a:ext cx="3002280" cy="20574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10247224-FC49-4EDC-80FD-8B6CDC9D11AF}" type="datetime1">
              <a:rPr lang="en-US" smtClean="0"/>
              <a:pPr>
                <a:defRPr/>
              </a:pPr>
              <a:t>11/20/2023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4885926"/>
            <a:ext cx="464288" cy="20574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89F5A8FB-3EFF-4966-BD95-E953C0F899D4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90152"/>
            <a:ext cx="8229600" cy="85725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34678"/>
            <a:ext cx="8229600" cy="339471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transition spd="med">
    <p:pull/>
  </p:transition>
  <p:hf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sp>
        <p:nvSpPr>
          <p:cNvPr id="16388" name="TextBox 24"/>
          <p:cNvSpPr txBox="1">
            <a:spLocks noChangeArrowheads="1"/>
          </p:cNvSpPr>
          <p:nvPr/>
        </p:nvSpPr>
        <p:spPr bwMode="auto">
          <a:xfrm>
            <a:off x="1115616" y="555526"/>
            <a:ext cx="7726546" cy="258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2212" tIns="51106" rIns="102212" bIns="51106">
            <a:spAutoFit/>
          </a:bodyPr>
          <a:lstStyle/>
          <a:p>
            <a:pPr marL="0" indent="0" algn="ctr">
              <a:buNone/>
            </a:pPr>
            <a:r>
              <a:rPr lang="ru-RU" sz="23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практике реализации мер по профилактике коррупционных правонарушений в государственных или муниципальных учреждениях, унитарных предприятиях, функции и полномочия учредителя </a:t>
            </a:r>
            <a:endParaRPr lang="ru-RU" sz="23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3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которых осуществляют органы исполнительной власти или органы местного самоуправления Оренбургской области</a:t>
            </a:r>
            <a:r>
              <a:rPr lang="ru-RU" sz="23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300" dirty="0">
              <a:solidFill>
                <a:srgbClr val="FFC000"/>
              </a:solidFill>
            </a:endParaRPr>
          </a:p>
        </p:txBody>
      </p:sp>
      <p:pic>
        <p:nvPicPr>
          <p:cNvPr id="16389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125" y="247391"/>
            <a:ext cx="827582" cy="946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24"/>
          <p:cNvSpPr txBox="1">
            <a:spLocks noChangeArrowheads="1"/>
          </p:cNvSpPr>
          <p:nvPr/>
        </p:nvSpPr>
        <p:spPr bwMode="auto">
          <a:xfrm>
            <a:off x="1259632" y="3435846"/>
            <a:ext cx="7288288" cy="1241983"/>
          </a:xfrm>
          <a:prstGeom prst="rect">
            <a:avLst/>
          </a:prstGeom>
          <a:noFill/>
          <a:ln>
            <a:noFill/>
          </a:ln>
        </p:spPr>
        <p:txBody>
          <a:bodyPr wrap="square" lIns="102212" tIns="51106" rIns="102212" bIns="51106">
            <a:spAutoFit/>
          </a:bodyPr>
          <a:lstStyle/>
          <a:p>
            <a:pPr algn="r">
              <a:defRPr/>
            </a:pPr>
            <a:endParaRPr lang="ru-RU" sz="1600" b="1" dirty="0">
              <a:solidFill>
                <a:srgbClr val="FDF69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по профилактике коррупционных правонарушений Оренбургской области </a:t>
            </a:r>
          </a:p>
          <a:p>
            <a:pPr marL="0" indent="0" algn="r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Рейф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Михаил Борисович </a:t>
            </a:r>
            <a:endParaRPr lang="ru-RU" sz="2000" b="1" dirty="0">
              <a:latin typeface="+mj-lt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sp>
        <p:nvSpPr>
          <p:cNvPr id="3077" name="TextBox 24"/>
          <p:cNvSpPr txBox="1">
            <a:spLocks noChangeArrowheads="1"/>
          </p:cNvSpPr>
          <p:nvPr/>
        </p:nvSpPr>
        <p:spPr bwMode="auto">
          <a:xfrm>
            <a:off x="971599" y="65088"/>
            <a:ext cx="7936361" cy="657208"/>
          </a:xfrm>
          <a:prstGeom prst="rect">
            <a:avLst/>
          </a:prstGeom>
          <a:noFill/>
          <a:ln>
            <a:noFill/>
          </a:ln>
        </p:spPr>
        <p:txBody>
          <a:bodyPr wrap="square" lIns="102212" tIns="51106" rIns="102212" bIns="51106">
            <a:spAutoFit/>
          </a:bodyPr>
          <a:lstStyle/>
          <a:p>
            <a:pPr algn="ctr">
              <a:defRPr/>
            </a:pPr>
            <a:endParaRPr lang="ru-RU" sz="1600" b="1" dirty="0">
              <a:solidFill>
                <a:srgbClr val="FDF69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6388" name="TextBox 24"/>
          <p:cNvSpPr txBox="1">
            <a:spLocks noChangeArrowheads="1"/>
          </p:cNvSpPr>
          <p:nvPr/>
        </p:nvSpPr>
        <p:spPr bwMode="auto">
          <a:xfrm>
            <a:off x="899592" y="274114"/>
            <a:ext cx="7597355" cy="71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2212" tIns="51106" rIns="102212" bIns="51106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коррупционных правонарушений </a:t>
            </a:r>
            <a:r>
              <a:rPr lang="ru-RU" sz="2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подведомственных организациях</a:t>
            </a:r>
            <a:r>
              <a:rPr lang="ru-RU" sz="2000" b="1" dirty="0">
                <a:solidFill>
                  <a:srgbClr val="FFC000"/>
                </a:solidFill>
              </a:rPr>
              <a:t> </a:t>
            </a:r>
            <a:endParaRPr lang="ru-RU" sz="2000" dirty="0">
              <a:solidFill>
                <a:srgbClr val="FFC000"/>
              </a:solidFill>
            </a:endParaRPr>
          </a:p>
        </p:txBody>
      </p:sp>
      <p:pic>
        <p:nvPicPr>
          <p:cNvPr id="16389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3478"/>
            <a:ext cx="827582" cy="946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467544" y="1437782"/>
            <a:ext cx="3894584" cy="14220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самих подведомственных организаций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98269" y="1399308"/>
            <a:ext cx="4038600" cy="146047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органов исполнительной власти, органов местного самоуправления в отношении подведомственных организаций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39752" y="3205440"/>
            <a:ext cx="3888432" cy="123904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совместных мероприятий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843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pic>
        <p:nvPicPr>
          <p:cNvPr id="16389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7586"/>
            <a:ext cx="720080" cy="7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Блок-схема: альтернативный процесс 9"/>
          <p:cNvSpPr/>
          <p:nvPr/>
        </p:nvSpPr>
        <p:spPr>
          <a:xfrm>
            <a:off x="324939" y="1116315"/>
            <a:ext cx="4033712" cy="867771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локальных актов, обеспечивающих реализацию положений законодательства о противодействии коррупции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254801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96240" algn="ctr"/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деятельности подведомственных организаций по профилактике коррупционных правонарушений</a:t>
            </a:r>
            <a:endParaRPr lang="ru-RU" b="1" i="1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90272" y="2136429"/>
            <a:ext cx="4103046" cy="1187318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доведения принятых актов и иных документов в сфере профилактики коррупционных правонарушений до персонала организации под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312090" y="3476090"/>
            <a:ext cx="4059410" cy="1339979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проведение обучающих мероприятий по вопросам применения законодательства о профилактике коррупционных правонарушений и актов, принятых в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4570414" y="1117516"/>
            <a:ext cx="4176464" cy="889491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публичности и открытости деятельности по профилактике коррупционных правонарушений в организации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4564583" y="2151611"/>
            <a:ext cx="4176464" cy="1172136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мероприятий по профилактике коррупционных правонарушений в сфере закупок товаров, услуг 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4564583" y="3468351"/>
            <a:ext cx="4176464" cy="1347718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выполнения требований законодательства в отношении лиц, ранее замещавших государственные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должности,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государственной и (или) муниципальной службы, принимаемых на работу в организацию </a:t>
            </a:r>
          </a:p>
        </p:txBody>
      </p:sp>
    </p:spTree>
    <p:extLst>
      <p:ext uri="{BB962C8B-B14F-4D97-AF65-F5344CB8AC3E}">
        <p14:creationId xmlns:p14="http://schemas.microsoft.com/office/powerpoint/2010/main" val="16599280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pic>
        <p:nvPicPr>
          <p:cNvPr id="16389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7586"/>
            <a:ext cx="720080" cy="7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Блок-схема: альтернативный процесс 9"/>
          <p:cNvSpPr/>
          <p:nvPr/>
        </p:nvSpPr>
        <p:spPr>
          <a:xfrm>
            <a:off x="324939" y="1116315"/>
            <a:ext cx="4033712" cy="1644751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исполнения трудового законодательства, законодательства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государственной (муниципальной) службе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лиц, замещающих должности государственной, гражданской службы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осуществляющих иную оплачиваемую деятельность в организации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254801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96240" algn="ctr"/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деятельности подведомственных организаций по профилактике коррупционных правонарушений</a:t>
            </a:r>
            <a:endParaRPr lang="ru-RU" b="1" i="1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358571" y="3011103"/>
            <a:ext cx="4103046" cy="1187318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внутреннего контроля и аудита в том числе за реализацией положений, предусмотренных локальными актами и антикоррупционной политикой организации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4570414" y="1117516"/>
            <a:ext cx="4176464" cy="1262252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открытого взаимодействия с органами, осуществляющими контрольно-надзорные функции и сотрудничества с правоохранительными органами, по вопросам в сфере противодействия коррупции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4564583" y="2558754"/>
            <a:ext cx="4176464" cy="659560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соблюдения принципов противодействия коррупции в организации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4564583" y="3397300"/>
            <a:ext cx="4176464" cy="801121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мероприятий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оценке коррупционных рисков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2807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pic>
        <p:nvPicPr>
          <p:cNvPr id="16389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7586"/>
            <a:ext cx="652633" cy="69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Блок-схема: альтернативный процесс 9"/>
          <p:cNvSpPr/>
          <p:nvPr/>
        </p:nvSpPr>
        <p:spPr>
          <a:xfrm>
            <a:off x="323051" y="937871"/>
            <a:ext cx="4033712" cy="878040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методической и практической помощи в разработке и принятии мер по противодействию коррупции в организации 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254801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деятельности органов исполнительной власти </a:t>
            </a:r>
          </a:p>
          <a:p>
            <a:pPr algn="ctr"/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(органов местного самоуправления)</a:t>
            </a:r>
            <a:endParaRPr lang="ru-RU" b="1" i="1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323051" y="1924168"/>
            <a:ext cx="4104933" cy="2951838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в положениях о структурных подразделениях органов исполнительной власти или органов местного самоуправления, в функции которых входит профилактика коррупционных  правонарушений, полномочий по проведению мониторинга деятельности по противодействию коррупции в организации. Закрепление указанных функций в должностных регламентах (инструкциях) соответствующих специалистов органов исполнительной власти или органов местного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4564582" y="937871"/>
            <a:ext cx="4111873" cy="863038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обучающих мероприятий со специалистами, должностными лицами организаций по вопросам профилактики коррупционных правонарушений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4564583" y="1995686"/>
            <a:ext cx="4176464" cy="1296144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мониторинга деятельности по разработке и принятию мер по противодействию коррупции в организации </a:t>
            </a:r>
            <a:b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исполнению решений комиссии по координации работы по противодействию коррупции в Оренбургской области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4572000" y="3435846"/>
            <a:ext cx="4176464" cy="1368152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Заслушивание руководителя организации по вопросам исполнения требований статьи 13.3 ФЗ № 273-ФЗ, иным вопросам в сфере противодействия коррупции, принятие решения в отношении руководителя по его итогам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946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pic>
        <p:nvPicPr>
          <p:cNvPr id="16389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7586"/>
            <a:ext cx="869510" cy="92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Блок-схема: альтернативный процесс 9"/>
          <p:cNvSpPr/>
          <p:nvPr/>
        </p:nvSpPr>
        <p:spPr>
          <a:xfrm>
            <a:off x="539552" y="1437524"/>
            <a:ext cx="3745680" cy="1296143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совместных обучающих и информационных мероприятий (семинары, конференции, участие в общих собраниях коллективов и т.п.)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254801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работа органов исполнительной власти (органов местного самоуправления) и организаций при разработке и реализации мер по противодействию коррупции</a:t>
            </a:r>
            <a:endParaRPr lang="ru-RU" b="1" i="1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4541118" y="1437524"/>
            <a:ext cx="3991322" cy="1296144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участие в мероприятиях, проводимых надзорными и правоохранительными органами по вопросам выявления, пресечения и предупреждения коррупционных правонарушений и преступлений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2340384" y="2993060"/>
            <a:ext cx="4176464" cy="1368152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информацией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изменениях </a:t>
            </a:r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законодательстве, затрагивающем деятельность организации и (или) изменяющем факторы коррупционных рисков в сфере деятельности организации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779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pic>
        <p:nvPicPr>
          <p:cNvPr id="16389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7586"/>
            <a:ext cx="869510" cy="92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265046" y="254801"/>
            <a:ext cx="748341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оценки эффективности деятельности по предупреждению </a:t>
            </a:r>
            <a:br>
              <a:rPr lang="ru-RU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противодействию коррупции в государственных или муниципальных учреждениях, унитарных предприятиях, функции и полномочия учредителя в отношении которых осуществляют органы исполнительной власти Оренбургской области или органы местного самоуправления Оренбургской области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489962"/>
            <a:ext cx="8208912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Антикоррупционная деятельность в организациях оценивается </a:t>
            </a:r>
            <a:b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значением итогового балла, который рассчитывается путем сложения (вычитания) значений суммарных оценочных баллов по каждому из трех разделов таблицы показателей эффективности деятельности по предупреждению коррупции в организации.</a:t>
            </a:r>
          </a:p>
          <a:p>
            <a:pPr indent="45000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Максимальные суммарные оценочные баллы составляют: </a:t>
            </a:r>
          </a:p>
          <a:p>
            <a:pPr indent="45000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разделу I – 44 баллов; </a:t>
            </a:r>
          </a:p>
          <a:p>
            <a:pPr indent="45000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разделу II – 18 баллов;</a:t>
            </a:r>
          </a:p>
          <a:p>
            <a:pPr indent="45000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разделу III – 18 баллов. </a:t>
            </a:r>
            <a:endParaRPr lang="ru-RU" sz="13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/>
            <a:r>
              <a:rPr lang="ru-RU" sz="13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балл, который может получить организация, составляет 80 баллов.</a:t>
            </a:r>
          </a:p>
          <a:p>
            <a:pPr indent="450000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деятельности по предупреждению коррупции в организации считается при итоговом балле, равном:</a:t>
            </a:r>
          </a:p>
          <a:p>
            <a:pPr indent="45000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 балла и более, – высокой;</a:t>
            </a:r>
          </a:p>
          <a:p>
            <a:pPr indent="45000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60 до 72 баллов, – средней; </a:t>
            </a:r>
          </a:p>
          <a:p>
            <a:pPr indent="45000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45 до 60 баллов, – низкой; </a:t>
            </a:r>
          </a:p>
          <a:p>
            <a:pPr indent="450000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45 баллов, – неудовлетворительной.</a:t>
            </a:r>
          </a:p>
          <a:p>
            <a:pPr indent="450000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766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pic>
        <p:nvPicPr>
          <p:cNvPr id="16389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7586"/>
            <a:ext cx="869510" cy="92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265046" y="254801"/>
            <a:ext cx="74834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значимости работы по профилактике коррупции </a:t>
            </a:r>
            <a:br>
              <a:rPr lang="ru-RU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государственных (муниципальных) учреждениях субъектов Российской Федерации, необходимости повышения эффективности профилактической работы с соответствующей категорией лиц, целесообразно: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27338"/>
            <a:ext cx="820891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Рассмотреть вопрос о совершенствовании законодательства в сфере противодействия коррупции в части распространения отдельных ограничений, запретов и обязанностей, установленных в целях противодействия коррупции на руководителей, заместителей руководителя, иных лиц государственного (муниципального) учреждения, выполняющих </a:t>
            </a:r>
            <a:r>
              <a:rPr lang="ru-RU" sz="13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коррупционно</a:t>
            </a: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-опасные функции.</a:t>
            </a:r>
          </a:p>
          <a:p>
            <a:pPr indent="450000" algn="just"/>
            <a:endParaRPr lang="ru-RU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13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Совершенствовать порядок проведения проверки в отношении вышеуказанных лиц, в случае несоблюдения ими ограничений, запретов, требований о предотвращении или урегулировании конфликта интересов, привести его в соответствие с порядком проведения проверки, предусмотренном Указом Президента Российской Федерации от 21.09.2009 № 1065 «О проверке достоверности и полноты сведений, представляемых гражданами, претендующими на замещение должностей федеральной государственной службы, и федеральными государственными служащими и соблюдения федеральными государственными служащими требований к служебному поведению».</a:t>
            </a:r>
          </a:p>
          <a:p>
            <a:pPr indent="450000" algn="just"/>
            <a:endParaRPr lang="ru-RU" sz="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13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Рассмотреть вопрос о включении отдельных должностей </a:t>
            </a:r>
            <a:b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государственных (муниципальных) учреждениях в перечень должностей, </a:t>
            </a:r>
            <a:b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которых может осуществляться контроль расходов, по аналогии </a:t>
            </a:r>
            <a:b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должностями, определенными подпунктом «м» пункта 1 части первой статьи 2 Федерального закона 230-ФЗ. </a:t>
            </a:r>
          </a:p>
          <a:p>
            <a:pPr indent="450000"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9374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0" y="0"/>
            <a:ext cx="9144000" cy="650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lIns="102212" tIns="51106" rIns="102212" bIns="51106" anchor="ctr"/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3366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2530" name="Line 4"/>
          <p:cNvSpPr>
            <a:spLocks noChangeShapeType="1"/>
          </p:cNvSpPr>
          <p:nvPr/>
        </p:nvSpPr>
        <p:spPr bwMode="auto">
          <a:xfrm>
            <a:off x="2" y="6757988"/>
            <a:ext cx="91408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</p:spPr>
        <p:txBody>
          <a:bodyPr lIns="102212" tIns="51106" rIns="102212" bIns="51106"/>
          <a:lstStyle/>
          <a:p>
            <a:endParaRPr lang="ru-RU"/>
          </a:p>
        </p:txBody>
      </p:sp>
      <p:sp>
        <p:nvSpPr>
          <p:cNvPr id="7173" name="Прямоугольник 1"/>
          <p:cNvSpPr>
            <a:spLocks noChangeArrowheads="1"/>
          </p:cNvSpPr>
          <p:nvPr/>
        </p:nvSpPr>
        <p:spPr bwMode="auto">
          <a:xfrm>
            <a:off x="1466432" y="2312988"/>
            <a:ext cx="6211142" cy="5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212" tIns="51106" rIns="102212" bIns="51106">
            <a:spAutoFit/>
          </a:bodyPr>
          <a:lstStyle/>
          <a:p>
            <a:pPr algn="ctr">
              <a:defRPr/>
            </a:pPr>
            <a:r>
              <a:rPr lang="ru-RU" altLang="ru-RU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 </a:t>
            </a:r>
            <a:r>
              <a:rPr lang="ru-RU" altLang="ru-RU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ВНИМАНИЕ!</a:t>
            </a:r>
          </a:p>
        </p:txBody>
      </p:sp>
      <p:pic>
        <p:nvPicPr>
          <p:cNvPr id="22532" name="Picture 3" descr="D:\Documents\удостоверения\Область 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7" y="195264"/>
            <a:ext cx="1440803" cy="151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6443</TotalTime>
  <Words>508</Words>
  <Application>Microsoft Office PowerPoint</Application>
  <PresentationFormat>Экран (16:9)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</vt:lpstr>
      <vt:lpstr>Century Gothic</vt:lpstr>
      <vt:lpstr>Rockwell</vt:lpstr>
      <vt:lpstr>Times New Roman</vt:lpstr>
      <vt:lpstr>Wingdings 2</vt:lpstr>
      <vt:lpstr>Литейная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Вахмянин Иван Сергеевич</dc:creator>
  <cp:lastModifiedBy>User</cp:lastModifiedBy>
  <cp:revision>527</cp:revision>
  <dcterms:created xsi:type="dcterms:W3CDTF">2011-03-10T16:37:18Z</dcterms:created>
  <dcterms:modified xsi:type="dcterms:W3CDTF">2023-11-20T12:07:55Z</dcterms:modified>
</cp:coreProperties>
</file>