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7"/>
  </p:notesMasterIdLst>
  <p:sldIdLst>
    <p:sldId id="256" r:id="rId2"/>
    <p:sldId id="291" r:id="rId3"/>
    <p:sldId id="282" r:id="rId4"/>
    <p:sldId id="283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8F03B-F0BF-40BE-B716-EC11044088A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77E6-2486-4423-8F95-2DAEC7332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6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8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1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4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4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1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1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1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1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8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1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8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6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4194E7-94F6-4519-A268-45B6A1E6CDD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99109D-0FA9-446A-A069-54F2A0EA6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Tm="3270">
        <p14:vortex dir="r"/>
      </p:transition>
    </mc:Choice>
    <mc:Fallback>
      <p:transition spd="slow" advTm="327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Уваровская межрайонная прокуратура Тамбовской области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незаконную охоту</a:t>
            </a:r>
            <a:r>
              <a:rPr lang="ru-RU" sz="40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6021288"/>
            <a:ext cx="2302024" cy="537473"/>
          </a:xfrm>
        </p:spPr>
        <p:txBody>
          <a:bodyPr/>
          <a:lstStyle/>
          <a:p>
            <a:pPr algn="ctr"/>
            <a:r>
              <a:rPr lang="ru-RU" dirty="0"/>
              <a:t>20</a:t>
            </a:r>
            <a:r>
              <a:rPr lang="en-US" dirty="0"/>
              <a:t>21</a:t>
            </a:r>
            <a:endParaRPr lang="ru-RU" dirty="0"/>
          </a:p>
        </p:txBody>
      </p:sp>
      <p:pic>
        <p:nvPicPr>
          <p:cNvPr id="6" name="Picture 3" descr="C:\Documents and Settings\work\Рабочий стол\emblem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339" y="116632"/>
            <a:ext cx="1357322" cy="12241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865">
        <p14:vortex dir="r"/>
      </p:transition>
    </mc:Choice>
    <mc:Fallback>
      <p:transition spd="slow" advTm="586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6AFB1-68A0-46FC-AA94-DF1B09D9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39953"/>
            <a:ext cx="5184576" cy="130386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Что такое охота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3B971-74A3-4A43-9A55-623D3562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938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0000"/>
                </a:solidFill>
              </a:rPr>
              <a:t>	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5 статьи 1 Федерального закона от 24 июля 2009 г. N 209-ФЗ «Об охоте и о сохранении охотничьих ресурсов и о внесении изменений в отдельные законодательные акты Российской Федерации» под охотой понимается поиск, выслеживание, преследование охотничьих ресурсов, их добыча, первичная переработка и транспортировка.</a:t>
            </a:r>
          </a:p>
        </p:txBody>
      </p:sp>
      <p:pic>
        <p:nvPicPr>
          <p:cNvPr id="4" name="Рисунок 3" descr="8.jpg">
            <a:extLst>
              <a:ext uri="{FF2B5EF4-FFF2-40B4-BE49-F238E27FC236}">
                <a16:creationId xmlns:a16="http://schemas.microsoft.com/office/drawing/2014/main" id="{4499D096-ED15-4672-94AA-0370F98E64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39953"/>
            <a:ext cx="1307688" cy="14753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D334E7-362A-4046-829B-33E1737E5C9D}"/>
              </a:ext>
            </a:extLst>
          </p:cNvPr>
          <p:cNvSpPr/>
          <p:nvPr/>
        </p:nvSpPr>
        <p:spPr>
          <a:xfrm>
            <a:off x="1176865" y="4437112"/>
            <a:ext cx="6715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latin typeface="Times New Roman" panose="02020603050405020304" pitchFamily="18" charset="0"/>
              </a:rPr>
              <a:t>Незаконной является охота с нарушением требований законодательства об охоте, в том числе охота без соответствующего разрешения на добычу охотничьих ресурсов, вне отведенных мест, вне сроков осуществления охоты и др.</a:t>
            </a:r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7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7090">
        <p14:vortex dir="r"/>
      </p:transition>
    </mc:Choice>
    <mc:Fallback>
      <p:transition spd="slow" advTm="2709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НЕЗАКОННАЯ ОХОТА</a:t>
            </a:r>
          </a:p>
        </p:txBody>
      </p:sp>
      <p:sp>
        <p:nvSpPr>
          <p:cNvPr id="90114" name="AutoShape 2" descr="https://thumbs.dreamstime.com/b/%D0%B4%D1%83%D0%BC%D0%B0%D1%8F-%D1%87%D0%B5-%D0%BE%D0%B2%D0%B5%D0%BA-%D1%88%D0%B0%D1%80%D0%B6%D0%B0-%D0%B8-%D0%B2%D0%BE%D0%BF%D1%80%D0%BE%D1%81%D0%B8%D1%82%D0%B5-%D1%8C%D0%BD%D1%8B%D0%B9-%D0%B7%D0%BD%D0%B0%D0%BA-618728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73175"/>
            <a:ext cx="1213334" cy="1522506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2755"/>
            <a:ext cx="1233609" cy="11955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35896" y="2907138"/>
            <a:ext cx="4726869" cy="22467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Ответственность за незаконную охоту установлена статьей 258 Уголовного кодекса Российской Федерации (далее – УК РФ)</a:t>
            </a:r>
          </a:p>
        </p:txBody>
      </p:sp>
      <p:pic>
        <p:nvPicPr>
          <p:cNvPr id="11" name="Picture 3" descr="C:\Documents and Settings\work\Рабочий стол\EoaaUsDXUAAgLlC.jpg">
            <a:extLst>
              <a:ext uri="{FF2B5EF4-FFF2-40B4-BE49-F238E27FC236}">
                <a16:creationId xmlns:a16="http://schemas.microsoft.com/office/drawing/2014/main" id="{DAAAAE0D-119E-46A4-8B7B-CB0A21D3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2500330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975">
        <p14:vortex dir="r"/>
      </p:transition>
    </mc:Choice>
    <mc:Fallback>
      <p:transition spd="slow" advTm="1097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045479"/>
            <a:ext cx="6048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за незаконную охоту (ч.1 ст.258 УК РФ)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376" y="763544"/>
            <a:ext cx="2218448" cy="1471524"/>
          </a:xfrm>
          <a:prstGeom prst="rect">
            <a:avLst/>
          </a:prstGeom>
        </p:spPr>
      </p:pic>
      <p:sp>
        <p:nvSpPr>
          <p:cNvPr id="5122" name="AutoShape 2" descr="https://multi-active.ru/wp-content/uploads/povyshenie-kvalifikatsii-po-kursu-ohrana-okruzhayuschey-sredy-i-ekologicheskaya-bezopasnos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707E7-1397-4E7B-944E-C127D4C77C4A}"/>
              </a:ext>
            </a:extLst>
          </p:cNvPr>
          <p:cNvSpPr/>
          <p:nvPr/>
        </p:nvSpPr>
        <p:spPr>
          <a:xfrm>
            <a:off x="865075" y="234888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Незаконная охота, если это деяние совершено: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 причинением крупного ущерба;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 применением механического транспортного средства или воздушного судна, взрывчатых веществ, газов или иных способов массового уничтожения птиц и зверей;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отношении птиц и зверей, охота на которых полностью запрещена;</a:t>
            </a:r>
          </a:p>
          <a:p>
            <a:pPr indent="3429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 особо охраняемой природной территории либо в зоне экологического бедствия или в зоне чрезвычайной экологической ситуации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D47F12-4403-4AE1-89FE-C1B9F4D78D06}"/>
              </a:ext>
            </a:extLst>
          </p:cNvPr>
          <p:cNvSpPr/>
          <p:nvPr/>
        </p:nvSpPr>
        <p:spPr>
          <a:xfrm>
            <a:off x="769376" y="492490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наказывается штрафом в размере до пятисот тысяч рублей или в размере заработной платы или иного дохода осужденного за период до двух лет, либо исправительными работами на срок до двух лет, либо лишением свободы на срок до двух лет.</a:t>
            </a:r>
            <a:endParaRPr lang="ru-RU" sz="1400" dirty="0">
              <a:latin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9A47B-00B4-4041-9F45-95CF99AB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258953"/>
            <a:ext cx="1656184" cy="18355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13B3A5-B1D7-43C7-82C0-099EF3767377}"/>
              </a:ext>
            </a:extLst>
          </p:cNvPr>
          <p:cNvSpPr/>
          <p:nvPr/>
        </p:nvSpPr>
        <p:spPr>
          <a:xfrm>
            <a:off x="5508104" y="2599047"/>
            <a:ext cx="28309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400" dirty="0">
                <a:latin typeface="Times New Roman" panose="02020603050405020304" pitchFamily="18" charset="0"/>
              </a:rPr>
              <a:t>Крупным ущербом в настоящей статье признается ущерб, исчисленный по утвержденным Правительством Российской Федерации таксам и методике,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превышающий сорок тысяч рублей.</a:t>
            </a:r>
            <a:endParaRPr lang="ru-RU" sz="1400" b="1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760">
        <p14:vortex dir="r"/>
      </p:transition>
    </mc:Choice>
    <mc:Fallback>
      <p:transition spd="slow" advTm="3476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74D8-8C34-41B7-AAA1-3B183078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11" y="285837"/>
            <a:ext cx="7616778" cy="119894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Уголовная ответственность за незаконную охоту</a:t>
            </a:r>
            <a:br>
              <a:rPr lang="ru-RU" sz="2400" b="1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(ч.2 ст.258 УК РФ)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9A715-FA98-4B3C-9810-47AFAC20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90135"/>
            <a:ext cx="7616777" cy="194697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Деяние, предусмотренное ч.1 ст.258 УК РФ, совершенное лицом с использованием своего служебного положения либо группой лиц по предварительному сговору или организованной группой либо причинившее особо крупный ущерб, </a:t>
            </a:r>
            <a:r>
              <a:rPr lang="ru-RU" dirty="0">
                <a:solidFill>
                  <a:srgbClr val="FF0000"/>
                </a:solidFill>
              </a:rPr>
              <a:t>наказывается</a:t>
            </a:r>
            <a:r>
              <a:rPr lang="ru-RU" dirty="0"/>
              <a:t> штрафом в размере от пятисот тысяч до одного миллиона рублей или в размере заработной платы или иного дохода осужденного за период от трех до пяти лет либо лишением свободы на срок от трех до пяти лет с лишением права занимать определенные должности или заниматься определенной деятельностью на срок до трех лет или без такового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5EBB99-95E9-46C0-ADBB-231E86BA736A}"/>
              </a:ext>
            </a:extLst>
          </p:cNvPr>
          <p:cNvSpPr/>
          <p:nvPr/>
        </p:nvSpPr>
        <p:spPr>
          <a:xfrm>
            <a:off x="827584" y="4410978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Особо крупным ущербом в настоящей статье признается ущерб, исчисленный по утвержденным Правительством Российской Федерации таксам и методике, </a:t>
            </a:r>
            <a:r>
              <a:rPr lang="ru-RU" dirty="0">
                <a:solidFill>
                  <a:srgbClr val="FF0000"/>
                </a:solidFill>
              </a:rPr>
              <a:t>превышающий сто двадцать тысяч рублей</a:t>
            </a:r>
            <a:r>
              <a:rPr lang="ru-RU" dirty="0"/>
              <a:t>.</a:t>
            </a:r>
          </a:p>
        </p:txBody>
      </p:sp>
      <p:pic>
        <p:nvPicPr>
          <p:cNvPr id="5" name="Picture 2" descr="https://yt3.ggpht.com/a/AGF-l7-S5_tqlMzJYB2uNs48p3lIVgy9ZVHaBVP5dA=s900-c-k-c0xffffffff-no-rj-mo">
            <a:extLst>
              <a:ext uri="{FF2B5EF4-FFF2-40B4-BE49-F238E27FC236}">
                <a16:creationId xmlns:a16="http://schemas.microsoft.com/office/drawing/2014/main" id="{95AB7B4D-91C2-4065-A8DC-908B3C6D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3" descr="C:\Documents and Settings\work\Рабочий стол\EoaaUsDXUAAgLlC.jpg">
            <a:extLst>
              <a:ext uri="{FF2B5EF4-FFF2-40B4-BE49-F238E27FC236}">
                <a16:creationId xmlns:a16="http://schemas.microsoft.com/office/drawing/2014/main" id="{0E59643B-A528-47C3-AAF1-9B6BA45A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83" y="4293096"/>
            <a:ext cx="2664296" cy="175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03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9292">
        <p14:vortex dir="r"/>
      </p:transition>
    </mc:Choice>
    <mc:Fallback>
      <p:transition spd="slow" advTm="39292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925</TotalTime>
  <Words>424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Verdana</vt:lpstr>
      <vt:lpstr>Натуральные материалы</vt:lpstr>
      <vt:lpstr>                 Уваровская межрайонная прокуратура Тамбовской области  «Уголовная ответственность  за незаконную охоту» </vt:lpstr>
      <vt:lpstr>Что такое охота</vt:lpstr>
      <vt:lpstr>НЕЗАКОННАЯ ОХОТА</vt:lpstr>
      <vt:lpstr>Презентация PowerPoint</vt:lpstr>
      <vt:lpstr>Уголовная ответственность за незаконную охоту (ч.2 ст.258 УК РФ)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за употребление и распространение наркотических средств</dc:title>
  <dc:creator>катя</dc:creator>
  <cp:lastModifiedBy>Селезнева Екатерина Викторовна</cp:lastModifiedBy>
  <cp:revision>105</cp:revision>
  <dcterms:created xsi:type="dcterms:W3CDTF">2020-01-04T14:29:07Z</dcterms:created>
  <dcterms:modified xsi:type="dcterms:W3CDTF">2021-05-05T11:06:59Z</dcterms:modified>
</cp:coreProperties>
</file>