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>
        <p:scale>
          <a:sx n="64" d="100"/>
          <a:sy n="64" d="100"/>
        </p:scale>
        <p:origin x="-1566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0A487-B1D6-4F0B-95B7-54A654E63A3F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37304-9ED7-4967-9F9C-D927D76887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4A23-C27F-406E-A250-6AF95D7FB6AC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6F7FF-DE01-41E4-8C1C-B58E061289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B7047-CBBC-43A2-828C-52AB59B0E3B1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A1004-1D06-462E-93BF-2C5E9FD18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73F8C-DF3E-4C2D-A0E0-9C4DC20E45ED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0CC7-8D98-4A31-85DF-E641D6D3C7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12CD-4EFE-4FD5-89F6-FAAEE407E2F2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4A979-48EB-466B-AF2A-3D5E42955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1C859-9DAA-4447-A891-E71E39DA595D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23471-697C-4D15-925E-3EEB435D7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1E47E-799E-45DE-855C-8BC2380681B9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A0C2F-5523-4095-B850-9A02AB770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609AB-B772-49AB-9B09-83CD698E09C7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5F093-DB64-4D4C-9A2C-3467CD1A18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16633-EFCF-4329-B781-ECEC6F3FD17D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063BD-A68F-41DA-8E27-CBD0B2729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77D8-B2BE-424E-949D-23A5709CFEE6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B72CF-4455-4233-9A7A-BD70448E4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53FDA-2A55-4CC9-ACF2-3E3137C8A07C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76722-F5C5-4A7D-B010-F9504B0383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427BA6-5C27-47C5-BA05-955702A16E98}" type="datetimeFigureOut">
              <a:rPr lang="ru-RU"/>
              <a:pPr>
                <a:defRPr/>
              </a:pPr>
              <a:t>08.08.2022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2A9E4D-A41C-4C19-9D7B-3D927EE213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9550" y="177800"/>
            <a:ext cx="9144000" cy="12811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Montserrat Black" panose="00000A00000000000000" pitchFamily="50" charset="-52"/>
              </a:rPr>
              <a:t>к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Montserrat Black" panose="00000A00000000000000" pitchFamily="50" charset="-52"/>
              </a:rPr>
              <a:t>то  может быть подвергнут наказанию по ст. 264.1 УК РФ?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Montserrat Black" panose="00000A00000000000000" pitchFamily="50" charset="-52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479550" y="2405063"/>
          <a:ext cx="5656263" cy="5010150"/>
        </p:xfrm>
        <a:graphic>
          <a:graphicData uri="http://schemas.openxmlformats.org/presentationml/2006/ole">
            <p:oleObj spid="_x0000_s1029" name="Bitmap Image" r:id="rId3" imgW="0" imgH="0" progId="PBrush">
              <p:embed/>
            </p:oleObj>
          </a:graphicData>
        </a:graphic>
      </p:graphicFrame>
      <p:sp>
        <p:nvSpPr>
          <p:cNvPr id="1031" name="TextBox 4"/>
          <p:cNvSpPr txBox="1">
            <a:spLocks noChangeArrowheads="1"/>
          </p:cNvSpPr>
          <p:nvPr/>
        </p:nvSpPr>
        <p:spPr bwMode="auto">
          <a:xfrm>
            <a:off x="390525" y="1728788"/>
            <a:ext cx="40925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лицо, управляющее автомобилем в состоянии опьянения</a:t>
            </a:r>
          </a:p>
        </p:txBody>
      </p:sp>
      <p:sp>
        <p:nvSpPr>
          <p:cNvPr id="1032" name="TextBox 5"/>
          <p:cNvSpPr txBox="1">
            <a:spLocks noChangeArrowheads="1"/>
          </p:cNvSpPr>
          <p:nvPr/>
        </p:nvSpPr>
        <p:spPr bwMode="auto">
          <a:xfrm>
            <a:off x="5932488" y="1976438"/>
            <a:ext cx="5876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которое было подвергнуто административному наказанию за управление транспортным средством в состоянии опьянения (ст. 12.8 КоАП РФ)</a:t>
            </a:r>
          </a:p>
        </p:txBody>
      </p:sp>
      <p:sp>
        <p:nvSpPr>
          <p:cNvPr id="1033" name="TextBox 6"/>
          <p:cNvSpPr txBox="1">
            <a:spLocks noChangeArrowheads="1"/>
          </p:cNvSpPr>
          <p:nvPr/>
        </p:nvSpPr>
        <p:spPr bwMode="auto">
          <a:xfrm>
            <a:off x="6235700" y="3367088"/>
            <a:ext cx="5762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отказалось выполнять законное требования уполномоченного должностного лица о прохождении медицинского освидетельствования на состояние опьянения (ст. 12.26 КоАП РФ)</a:t>
            </a:r>
          </a:p>
        </p:txBody>
      </p:sp>
      <p:sp>
        <p:nvSpPr>
          <p:cNvPr id="1034" name="TextBox 7"/>
          <p:cNvSpPr txBox="1">
            <a:spLocks noChangeArrowheads="1"/>
          </p:cNvSpPr>
          <p:nvPr/>
        </p:nvSpPr>
        <p:spPr bwMode="auto">
          <a:xfrm>
            <a:off x="6345238" y="5116513"/>
            <a:ext cx="50514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имеет судимость за совершение в состоянии опьянения преступления, предусмотренного частями второй, четвертой или шестой статьи 264 УК РФ или ст. 264.1 УК РФ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101013" y="2962275"/>
            <a:ext cx="1282700" cy="3698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359775" y="2954338"/>
            <a:ext cx="7651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solidFill>
                  <a:schemeClr val="bg1"/>
                </a:solidFill>
                <a:latin typeface="Montserrat Black" panose="00000A00000000000000" pitchFamily="50" charset="-52"/>
                <a:cs typeface="+mn-cs"/>
              </a:rPr>
              <a:t>или</a:t>
            </a:r>
            <a:endParaRPr lang="ru-RU" b="1" cap="all" dirty="0">
              <a:solidFill>
                <a:schemeClr val="bg1"/>
              </a:solidFill>
              <a:latin typeface="Montserrat Black" panose="00000A00000000000000" pitchFamily="50" charset="-52"/>
              <a:cs typeface="+mn-cs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074025" y="4675188"/>
            <a:ext cx="1281113" cy="3683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331200" y="4667250"/>
            <a:ext cx="7667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solidFill>
                  <a:schemeClr val="bg1"/>
                </a:solidFill>
                <a:latin typeface="Montserrat Black" panose="00000A00000000000000" pitchFamily="50" charset="-52"/>
                <a:cs typeface="+mn-cs"/>
              </a:rPr>
              <a:t>или</a:t>
            </a:r>
            <a:endParaRPr lang="ru-RU" b="1" cap="all" dirty="0">
              <a:solidFill>
                <a:schemeClr val="bg1"/>
              </a:solidFill>
              <a:latin typeface="Montserrat Black" panose="00000A00000000000000" pitchFamily="50" charset="-52"/>
              <a:cs typeface="+mn-cs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44475" y="1584325"/>
            <a:ext cx="4197350" cy="93503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821363" y="1944688"/>
            <a:ext cx="5768975" cy="936625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51550" y="3386138"/>
            <a:ext cx="5946775" cy="118110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235700" y="5156200"/>
            <a:ext cx="5354638" cy="121443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Montserrat Black" panose="00000A00000000000000" pitchFamily="50" charset="-52"/>
              </a:rPr>
              <a:t>с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Montserrat Black" panose="00000A00000000000000" pitchFamily="50" charset="-52"/>
              </a:rPr>
              <a:t>колько времени лицо считается подвергнутым административному наказанию?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Montserrat Black" panose="00000A00000000000000" pitchFamily="50" charset="-52"/>
            </a:endParaRPr>
          </a:p>
        </p:txBody>
      </p:sp>
      <p:pic>
        <p:nvPicPr>
          <p:cNvPr id="15362" name="Picture 2" descr="Арест абстрактной концепции векторные иллюстрации. демонстрация, арест в форме общественного протеста, возражение и неодобрение, массовые беспорядки, омон, применение силы, правоохранительные органы, абстрактная метафора задержания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5275" y="1836738"/>
            <a:ext cx="470852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ая прямоугольная выноска 5"/>
          <p:cNvSpPr/>
          <p:nvPr/>
        </p:nvSpPr>
        <p:spPr>
          <a:xfrm flipV="1">
            <a:off x="539750" y="1978025"/>
            <a:ext cx="6340475" cy="385286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838200" y="2473325"/>
            <a:ext cx="547687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>
                <a:solidFill>
                  <a:schemeClr val="bg1"/>
                </a:solidFill>
                <a:latin typeface="Calibri" pitchFamily="34" charset="0"/>
              </a:rPr>
              <a:t>в соответствии со ст. 4.6 КоАП РФ лицо, которому назначено административное наказание за совершение административного правонарушения, считается подвергнутым данному наказанию со дня вступления в законную силу постановления о назначении административного наказания до истечения одного года со дня окончания исполнения данного постановления.</a:t>
            </a:r>
            <a:r>
              <a:rPr lang="ru-RU" sz="1600" b="1">
                <a:latin typeface="Calibri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005513" y="1273175"/>
            <a:ext cx="1822450" cy="277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Montserrat Black" panose="00000A00000000000000" pitchFamily="50" charset="-52"/>
              </a:rPr>
              <a:t>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Montserrat Black" panose="00000A00000000000000" pitchFamily="50" charset="-52"/>
              </a:rPr>
              <a:t>акое последует наказание?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Montserrat Black" panose="00000A00000000000000" pitchFamily="50" charset="-52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785225" y="3051175"/>
            <a:ext cx="2306638" cy="2397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81313" y="3348038"/>
            <a:ext cx="1814512" cy="238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9" name="Объект 2"/>
          <p:cNvSpPr>
            <a:spLocks noGrp="1"/>
          </p:cNvSpPr>
          <p:nvPr>
            <p:ph idx="1"/>
          </p:nvPr>
        </p:nvSpPr>
        <p:spPr>
          <a:xfrm>
            <a:off x="738188" y="1235075"/>
            <a:ext cx="10858500" cy="8778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1800" smtClean="0"/>
              <a:t>данной статьей предусмотрено наказание вплоть до </a:t>
            </a:r>
            <a:r>
              <a:rPr lang="ru-RU" sz="1800" smtClean="0">
                <a:solidFill>
                  <a:schemeClr val="bg1"/>
                </a:solidFill>
              </a:rPr>
              <a:t>лишения свободы</a:t>
            </a:r>
            <a:r>
              <a:rPr lang="ru-RU" sz="1800" smtClean="0"/>
              <a:t> на срок </a:t>
            </a:r>
            <a:r>
              <a:rPr lang="ru-RU" sz="1800" smtClean="0">
                <a:solidFill>
                  <a:srgbClr val="0070C0"/>
                </a:solidFill>
              </a:rPr>
              <a:t>до двух лет </a:t>
            </a:r>
            <a:r>
              <a:rPr lang="ru-RU" sz="1800" smtClean="0"/>
              <a:t>с лишением права занимать определенные должности или заниматься определенной деятельностью на срок до трех лет.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875713" y="4549775"/>
            <a:ext cx="1811337" cy="25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91" name="TextBox 3"/>
          <p:cNvSpPr txBox="1">
            <a:spLocks noChangeArrowheads="1"/>
          </p:cNvSpPr>
          <p:nvPr/>
        </p:nvSpPr>
        <p:spPr bwMode="auto">
          <a:xfrm>
            <a:off x="738188" y="2436813"/>
            <a:ext cx="10960100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уголовная ответственность наступает за нарушение лицом, управляющим автомобилем, Правил дорожного движения или эксплуатации транспортного средства в состоянии опьянения, повлекшее по неосторожности причинение тяжкого вреда здоровью человека предусмотрено наказание в виде 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принудительных работ </a:t>
            </a:r>
            <a:r>
              <a:rPr lang="ru-RU">
                <a:latin typeface="Calibri" pitchFamily="34" charset="0"/>
              </a:rPr>
              <a:t>на срок до пяти лет или 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лишения свободы </a:t>
            </a:r>
            <a:r>
              <a:rPr lang="ru-RU">
                <a:latin typeface="Calibri" pitchFamily="34" charset="0"/>
              </a:rPr>
              <a:t>на срок </a:t>
            </a:r>
            <a:r>
              <a:rPr lang="ru-RU">
                <a:solidFill>
                  <a:srgbClr val="0070C0"/>
                </a:solidFill>
                <a:latin typeface="Calibri" pitchFamily="34" charset="0"/>
              </a:rPr>
              <a:t>от трех до семи лет</a:t>
            </a:r>
            <a:r>
              <a:rPr lang="ru-RU">
                <a:latin typeface="Calibri" pitchFamily="34" charset="0"/>
              </a:rPr>
              <a:t> с лишением права занимать определенные должности или заниматься определенной деятельностью на срок до трех лет (ч. 2 ст. 264 УК РФ)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344613" y="5942013"/>
            <a:ext cx="1812925" cy="222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38188" y="4467225"/>
            <a:ext cx="1099343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в случае смерти человека,  за указанное деяние предусмотрено наказание в виде </a:t>
            </a:r>
            <a:r>
              <a:rPr lang="ru-RU" dirty="0">
                <a:solidFill>
                  <a:schemeClr val="bg1"/>
                </a:solidFill>
                <a:latin typeface="+mn-lt"/>
                <a:cs typeface="+mn-cs"/>
              </a:rPr>
              <a:t>лишения свободы </a:t>
            </a:r>
            <a:r>
              <a:rPr lang="ru-RU" dirty="0">
                <a:latin typeface="+mn-lt"/>
                <a:cs typeface="+mn-cs"/>
              </a:rPr>
              <a:t>на срок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от пяти до двенадцати лет </a:t>
            </a:r>
            <a:r>
              <a:rPr lang="ru-RU" dirty="0">
                <a:latin typeface="+mn-lt"/>
                <a:cs typeface="+mn-cs"/>
              </a:rPr>
              <a:t>с лишением права занимать определенные должности или заниматься определенной деятельностью на срок до трех лет (ч. 4 ст. 264 УК РФ).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8188" y="5564188"/>
            <a:ext cx="11093450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п</a:t>
            </a:r>
            <a:r>
              <a:rPr lang="ru-RU" dirty="0">
                <a:latin typeface="+mn-lt"/>
                <a:cs typeface="+mn-cs"/>
              </a:rPr>
              <a:t>ри причинении водителем в нетрезвом состоянии смерти двум или более лицам предусмотрено наказание в виде </a:t>
            </a:r>
            <a:r>
              <a:rPr lang="ru-RU" dirty="0">
                <a:solidFill>
                  <a:schemeClr val="bg1"/>
                </a:solidFill>
                <a:latin typeface="+mn-lt"/>
                <a:cs typeface="+mn-cs"/>
              </a:rPr>
              <a:t>лишения свободы </a:t>
            </a:r>
            <a:r>
              <a:rPr lang="ru-RU" dirty="0">
                <a:latin typeface="+mn-lt"/>
                <a:cs typeface="+mn-cs"/>
              </a:rPr>
              <a:t>на срок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от восьми до пятнадцати лет </a:t>
            </a:r>
            <a:r>
              <a:rPr lang="ru-RU" dirty="0">
                <a:latin typeface="+mn-lt"/>
                <a:cs typeface="+mn-cs"/>
              </a:rPr>
              <a:t>с лишением права занимать определенные должности или заниматься определенной деятельностью на срок до трех лет (ч. 6 ст. 264 УК РФ).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325938" y="1928813"/>
            <a:ext cx="3424237" cy="369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96" name="TextBox 7"/>
          <p:cNvSpPr txBox="1">
            <a:spLocks noChangeArrowheads="1"/>
          </p:cNvSpPr>
          <p:nvPr/>
        </p:nvSpPr>
        <p:spPr bwMode="auto">
          <a:xfrm>
            <a:off x="5168900" y="1928813"/>
            <a:ext cx="1854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Montserrat Black"/>
              </a:rPr>
              <a:t>КРОМЕ ТОГО</a:t>
            </a:r>
          </a:p>
        </p:txBody>
      </p:sp>
      <p:sp>
        <p:nvSpPr>
          <p:cNvPr id="15" name="Равнобедренный треугольник 14"/>
          <p:cNvSpPr/>
          <p:nvPr/>
        </p:nvSpPr>
        <p:spPr>
          <a:xfrm rot="5400000">
            <a:off x="44450" y="1392238"/>
            <a:ext cx="869950" cy="3175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5400000">
            <a:off x="45243" y="3012282"/>
            <a:ext cx="868363" cy="3175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5400000">
            <a:off x="40481" y="4733132"/>
            <a:ext cx="868363" cy="3175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5400000">
            <a:off x="39688" y="5840413"/>
            <a:ext cx="869950" cy="3175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310</Words>
  <Application>Microsoft Office PowerPoint</Application>
  <PresentationFormat>Произвольный</PresentationFormat>
  <Paragraphs>15</Paragraphs>
  <Slides>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Calibri</vt:lpstr>
      <vt:lpstr>Arial</vt:lpstr>
      <vt:lpstr>Calibri Light</vt:lpstr>
      <vt:lpstr>Montserrat Black</vt:lpstr>
      <vt:lpstr>Тема Office</vt:lpstr>
      <vt:lpstr>Bitmap Image</vt:lpstr>
      <vt:lpstr>кто  может быть подвергнут наказанию по ст. 264.1 УК РФ?</vt:lpstr>
      <vt:lpstr>сколько времени лицо считается подвергнутым административному наказанию?</vt:lpstr>
      <vt:lpstr>какое последует наказание?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  может быть подвергнут наказанию по ст. 264.1 УК РФ?</dc:title>
  <dc:creator>Учетная запись Майкрософт</dc:creator>
  <cp:lastModifiedBy>Boginskaya</cp:lastModifiedBy>
  <cp:revision>5</cp:revision>
  <dcterms:created xsi:type="dcterms:W3CDTF">2022-07-28T12:41:19Z</dcterms:created>
  <dcterms:modified xsi:type="dcterms:W3CDTF">2022-08-08T06:25:17Z</dcterms:modified>
</cp:coreProperties>
</file>