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50770-A9FB-489C-9FFD-872D3F2959A9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FB0D9-6017-4A66-A9A1-398BE2B53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4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FB0D9-6017-4A66-A9A1-398BE2B53A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9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CB731-4C7C-41BD-A824-2A5CD353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0C1812-1D75-4BD7-A4E6-EF5CD2555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A47778-66DE-48D3-AA2C-8EABBF19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9CD4-2C5A-460C-9F3B-F9C51C930103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311FA-8DA9-4372-800B-C538D7DA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343BA-D146-4360-9AD0-535A5DF5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0412-43BD-46A2-AE77-6C8C9AC0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4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73D93-2497-4167-8B94-017AA5B2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148B4E-E7F3-4BB3-8E9A-5603D455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31F1F-C245-4F75-B0D9-A7BD240F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9CD4-2C5A-460C-9F3B-F9C51C930103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311F7-DD7F-425E-82FB-5C9724A17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A5857B-F22C-4E6A-BDFB-3BB8B3D0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0412-43BD-46A2-AE77-6C8C9AC0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0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FA98BA-ED5D-4BAF-8E0B-B0F8E3684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DA322-7055-4A50-A8BB-1D7657520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3DF461-028E-4048-8227-4003C939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9CD4-2C5A-460C-9F3B-F9C51C930103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1131A-D4D3-4CD3-B3C4-C08DB89C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2B03A-66C5-4554-AE38-38770262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0412-43BD-46A2-AE77-6C8C9AC0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4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0E346-6595-4A2C-ACC8-6732DAB9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83CFE-1427-4C3F-BA35-F33A79CC7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15D4D-09F2-4EEB-949F-AB19477A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9CD4-2C5A-460C-9F3B-F9C51C930103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E3A4B-2A89-41A2-A18B-928078FB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AD978-B690-45EA-854D-2D87A404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0412-43BD-46A2-AE77-6C8C9AC0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1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B8BC6-D9F4-46B9-AB4D-4916EC46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8126E-4CDF-4FCD-87CE-7C57C6EE1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B24C7-2FD3-4EE0-A357-991950B6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9CD4-2C5A-460C-9F3B-F9C51C930103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4DA65-4AC1-4784-B894-A3C9E790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82C041-D55E-4EBE-ABFE-2A549FC2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0412-43BD-46A2-AE77-6C8C9AC0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3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150A0-3CD8-43E6-9E48-50A86B2A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8333F-FF7A-4D2C-B9C3-1AE04D4C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5175FD-770B-441D-BD3D-85EF9FF22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5FE430-7006-4C64-BE90-8BB8A045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9CD4-2C5A-460C-9F3B-F9C51C930103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7B8F28-0C2A-4209-8281-511C0836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861168-C844-4779-BFFB-1D0CA025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0412-43BD-46A2-AE77-6C8C9AC0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7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9106E-138C-4848-AD77-04564483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6A9CB5-E17F-4C20-BA7A-4DC6DFE80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26B080-F076-46F1-BF59-23745976E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72EDC9-5A02-4DA6-99EB-CE9D85449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2008E0-31E6-46FF-878C-89605E457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2F32F9-8C21-4978-AC88-AAFECBFA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9CD4-2C5A-460C-9F3B-F9C51C930103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ABEC85-80D3-407E-8A27-ACE7E1A8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49DE1F-9CEE-4572-801E-F4F3C60A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0412-43BD-46A2-AE77-6C8C9AC0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E4028-1179-430B-A0E8-C3248F6D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E474B2-6702-4AF5-B11D-C00F941A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9CD4-2C5A-460C-9F3B-F9C51C930103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C726FA-E195-4568-86A2-CF0D6FA2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1FB110-76B6-44FA-B2E5-F490ED0B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0412-43BD-46A2-AE77-6C8C9AC0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6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F723F1-F4E1-4C8C-98A7-4727FBB3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9CD4-2C5A-460C-9F3B-F9C51C930103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EA4458-9D21-45EE-8EAA-DA6471200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B24504-CE96-4FD4-A551-965C3DE7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0412-43BD-46A2-AE77-6C8C9AC0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8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D06A0-A05D-4BA1-BB4D-98D5DDAB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380E87-1700-41ED-81BA-6F4DE6477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1CC942-A499-4902-944D-85F35B556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C94045-89C6-4CF5-BAA5-6D61E4FB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9CD4-2C5A-460C-9F3B-F9C51C930103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E05297-F4E4-46AB-A10E-9E56F800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E3296D-B6AE-4358-92F9-04B56F33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0412-43BD-46A2-AE77-6C8C9AC0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1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F6104-E68B-4C05-8E01-835A6CE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F035C9-BEEF-42F9-9375-FCD2DF8F5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BD0CC3-ED25-4B03-90BD-CE3104B2D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D6FF78-4832-4581-A30F-3C69F3E3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9CD4-2C5A-460C-9F3B-F9C51C930103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C35DA3-3684-4F57-BB3E-4E1727A7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F58C7E-75FB-4199-80F3-BB68EADC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0412-43BD-46A2-AE77-6C8C9AC0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E5940-1CEE-4CDA-9631-4AE1A56E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906B5-81CD-4AF1-B9D4-5A63465B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AA22E5-84AB-40ED-A072-11B1CD4B1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9CD4-2C5A-460C-9F3B-F9C51C930103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E2B2C5-F7CE-4EFE-B459-0E520BAFC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F69F4-E4DF-4D20-94E1-163E820B4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0412-43BD-46A2-AE77-6C8C9AC0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6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74EAA1-CE09-4112-807F-B45606802824}"/>
              </a:ext>
            </a:extLst>
          </p:cNvPr>
          <p:cNvSpPr/>
          <p:nvPr/>
        </p:nvSpPr>
        <p:spPr>
          <a:xfrm>
            <a:off x="341540" y="320449"/>
            <a:ext cx="243346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Bahnschrift" panose="020B0502040204020203" pitchFamily="34" charset="0"/>
                <a:cs typeface="Times New Roman" panose="02020603050405020304" pitchFamily="18" charset="0"/>
              </a:rPr>
              <a:t>Конституция Российской Федерации ставит право на жизнь, здоровье в ранг естественных и неотчуждаемых прав личности, что предполагает эффективную охрану и защиту этих прав.</a:t>
            </a:r>
            <a:endParaRPr lang="en-US" sz="14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Bahnschrift" panose="020B0502040204020203" pitchFamily="34" charset="0"/>
                <a:cs typeface="Times New Roman" panose="02020603050405020304" pitchFamily="18" charset="0"/>
              </a:rPr>
              <a:t>Открытый перечень охраняемых законом неимущественных благ приведен в ст. 20 - 23 Конституции РФ и                             ч. 1 ст. 150 Гражданского кодекса Российской Федерации, к ним, в том числе, относятся жизнь и здоровье.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06C2B4-1DBD-4725-B275-461E08A7EB5B}"/>
              </a:ext>
            </a:extLst>
          </p:cNvPr>
          <p:cNvSpPr/>
          <p:nvPr/>
        </p:nvSpPr>
        <p:spPr>
          <a:xfrm>
            <a:off x="370055" y="181080"/>
            <a:ext cx="2176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966F6F-D398-4117-A4A1-08DE1099F72A}"/>
              </a:ext>
            </a:extLst>
          </p:cNvPr>
          <p:cNvSpPr/>
          <p:nvPr/>
        </p:nvSpPr>
        <p:spPr>
          <a:xfrm>
            <a:off x="3265334" y="342860"/>
            <a:ext cx="28810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Bahnschrift" panose="020B0502040204020203" pitchFamily="34" charset="0"/>
                <a:cs typeface="Times New Roman" panose="02020603050405020304" pitchFamily="18" charset="0"/>
              </a:rPr>
              <a:t>В силу ст. 1064 ГК РФ, вред, причиненный личности или имуществу гражданина, а также вред, причиненный имуществу юридического лица, подлежит возмещению в полном объеме лицом, причинившим вред. 	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E0F008-FA15-4273-8F16-F1519A7D6D79}"/>
              </a:ext>
            </a:extLst>
          </p:cNvPr>
          <p:cNvSpPr/>
          <p:nvPr/>
        </p:nvSpPr>
        <p:spPr>
          <a:xfrm>
            <a:off x="3246474" y="3735394"/>
            <a:ext cx="29659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Bahnschrift" panose="020B0502040204020203" pitchFamily="34" charset="0"/>
                <a:cs typeface="Times New Roman" panose="02020603050405020304" pitchFamily="18" charset="0"/>
              </a:rPr>
              <a:t>Согласно ст.1099 ГК РФ основания и размер компенсации гражданину морального вреда определяются правилами, предусмотренными главой 59 ГК РФ и статьей 151 ГК РФ. Компенсация морального вреда осуществляется независимо от подлежащего возмещению имущественного вреда. 	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2EB7C4-D748-4B75-836E-A6D663034E07}"/>
              </a:ext>
            </a:extLst>
          </p:cNvPr>
          <p:cNvSpPr/>
          <p:nvPr/>
        </p:nvSpPr>
        <p:spPr>
          <a:xfrm>
            <a:off x="6440962" y="310626"/>
            <a:ext cx="2693345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Bahnschrift" panose="020B0502040204020203" pitchFamily="34" charset="0"/>
                <a:cs typeface="Times New Roman" panose="02020603050405020304" pitchFamily="18" charset="0"/>
              </a:rPr>
              <a:t>В соответствии со ст.151 ГК РФ, если гражданину причинен моральный вред (физические или нравственные страдания) действиями, нарушающими его личные неимущественные права либо посягающими на принадлежащие гражданину другие нематериальные блага, а также в других случаях, предусмотренных законом, суд может возложить на нарушителя обязанность денежной компенсации указанного вреда. </a:t>
            </a:r>
          </a:p>
          <a:p>
            <a:r>
              <a:rPr lang="ru-RU" sz="1300" dirty="0">
                <a:latin typeface="Bahnschrift" panose="020B0502040204020203" pitchFamily="34" charset="0"/>
                <a:cs typeface="Times New Roman" panose="02020603050405020304" pitchFamily="18" charset="0"/>
              </a:rPr>
              <a:t>Моральный вред, в частности, может заключаться в том числе физической болью, связанной с причиненным увечьем, иным повреждением здоровья либо в связи с заболеванием, перенесенным в результате нравственных страданий и др. 	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3C2C0C-4633-4D46-BA02-2BB0C1950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62" y="5152096"/>
            <a:ext cx="2548951" cy="170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982A8D-6244-44C5-BA98-092F69F81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385" y="4969864"/>
            <a:ext cx="2312149" cy="159454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496743-0737-45E3-8D6C-EBDA5CBA6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1045" y="2148448"/>
            <a:ext cx="2693345" cy="178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F8230E6-590A-4A6F-9750-C09268754030}"/>
              </a:ext>
            </a:extLst>
          </p:cNvPr>
          <p:cNvSpPr/>
          <p:nvPr/>
        </p:nvSpPr>
        <p:spPr>
          <a:xfrm>
            <a:off x="3526234" y="210429"/>
            <a:ext cx="2176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FEB3693-C580-406C-A972-05E4A44435B3}"/>
              </a:ext>
            </a:extLst>
          </p:cNvPr>
          <p:cNvSpPr/>
          <p:nvPr/>
        </p:nvSpPr>
        <p:spPr>
          <a:xfrm>
            <a:off x="6533159" y="210429"/>
            <a:ext cx="2176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3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74EAA1-CE09-4112-807F-B45606802824}"/>
              </a:ext>
            </a:extLst>
          </p:cNvPr>
          <p:cNvSpPr/>
          <p:nvPr/>
        </p:nvSpPr>
        <p:spPr>
          <a:xfrm>
            <a:off x="329572" y="238620"/>
            <a:ext cx="2647617" cy="560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Bahnschrift" panose="020B0502040204020203" pitchFamily="34" charset="0"/>
                <a:cs typeface="Times New Roman" panose="02020603050405020304" pitchFamily="18" charset="0"/>
              </a:rPr>
              <a:t>В соответствии с абзацем 1 ст.</a:t>
            </a:r>
            <a:r>
              <a:rPr lang="en-US" sz="1200" dirty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Bahnschrift" panose="020B0502040204020203" pitchFamily="34" charset="0"/>
                <a:cs typeface="Times New Roman" panose="02020603050405020304" pitchFamily="18" charset="0"/>
              </a:rPr>
              <a:t>137 ГК РФ, к животным применяются общие правила об имуществе постольку, поскольку законом или иными правовыми актами не установлено иное.</a:t>
            </a:r>
            <a:endParaRPr lang="en-US" sz="12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Bahnschrift" panose="020B0502040204020203" pitchFamily="34" charset="0"/>
                <a:cs typeface="Times New Roman" panose="02020603050405020304" pitchFamily="18" charset="0"/>
              </a:rPr>
              <a:t>В силу ст.</a:t>
            </a:r>
            <a:r>
              <a:rPr lang="en-US" sz="1200" dirty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Bahnschrift" panose="020B0502040204020203" pitchFamily="34" charset="0"/>
                <a:cs typeface="Times New Roman" panose="02020603050405020304" pitchFamily="18" charset="0"/>
              </a:rPr>
              <a:t>210 ГК РФ собственник несет бремя содержания, принадлежащего ему имущества, если иное не предусмотрено законом или договором.</a:t>
            </a:r>
            <a:r>
              <a:rPr lang="en-US" sz="1200" dirty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  <a:p>
            <a:endParaRPr lang="en-US" sz="12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Bahnschrift" panose="020B0502040204020203" pitchFamily="34" charset="0"/>
                <a:cs typeface="Times New Roman" panose="02020603050405020304" pitchFamily="18" charset="0"/>
              </a:rPr>
              <a:t>Федеральным закон от 27.12.2018 №498-ФЗ «Об ответственном обращении с животными и о внесении изменений в отдельные законодательные акты Российской Федерации» установлено, что выгул домашних животных должен осуществляться при условии обязательного обеспечения безопасности граждан, животных, сохранности имущества физических лиц и юридических лиц. </a:t>
            </a:r>
            <a:r>
              <a:rPr lang="ru-RU" sz="1400" dirty="0">
                <a:latin typeface="Bahnschrift" panose="020B0502040204020203" pitchFamily="34" charset="0"/>
                <a:cs typeface="Times New Roman" panose="02020603050405020304" pitchFamily="18" charset="0"/>
              </a:rPr>
              <a:t>	</a:t>
            </a:r>
          </a:p>
          <a:p>
            <a:endParaRPr lang="en-US" sz="11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endParaRPr lang="ru-RU" sz="11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966F6F-D398-4117-A4A1-08DE1099F72A}"/>
              </a:ext>
            </a:extLst>
          </p:cNvPr>
          <p:cNvSpPr/>
          <p:nvPr/>
        </p:nvSpPr>
        <p:spPr>
          <a:xfrm>
            <a:off x="3219531" y="117012"/>
            <a:ext cx="2810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Bahnschrift" panose="020B0502040204020203" pitchFamily="34" charset="0"/>
                <a:cs typeface="Times New Roman" panose="02020603050405020304" pitchFamily="18" charset="0"/>
              </a:rPr>
              <a:t>Если у собаки есть хозяин – по закону отвечать за нее должен он.</a:t>
            </a:r>
          </a:p>
          <a:p>
            <a:r>
              <a:rPr lang="ru-RU" sz="1600" dirty="0">
                <a:latin typeface="Bahnschrift" panose="020B0502040204020203" pitchFamily="34" charset="0"/>
                <a:cs typeface="Times New Roman" panose="02020603050405020304" pitchFamily="18" charset="0"/>
              </a:rPr>
              <a:t>Если собака без владельца – ответственность за причиненный моральный вред возложена на органы местного самоуправления.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E0F008-FA15-4273-8F16-F1519A7D6D79}"/>
              </a:ext>
            </a:extLst>
          </p:cNvPr>
          <p:cNvSpPr/>
          <p:nvPr/>
        </p:nvSpPr>
        <p:spPr>
          <a:xfrm>
            <a:off x="3219531" y="3154595"/>
            <a:ext cx="306513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  <a:p>
            <a:r>
              <a:rPr lang="ru-RU" sz="1600" dirty="0">
                <a:latin typeface="Bahnschrift" panose="020B0502040204020203" pitchFamily="34" charset="0"/>
                <a:cs typeface="Times New Roman" panose="02020603050405020304" pitchFamily="18" charset="0"/>
              </a:rPr>
              <a:t>Столкнувшись с данным обстоятельством и невозможностью самостоятельно отстаивать свои интересы в суде, Вы праве обратиться в органы прокуратуры Российской Федерации с заявлением о направлении в суд искового заявления в Ваших интересах и интересах детей в порядке ст.45 ГПК РФ 	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2EB7C4-D748-4B75-836E-A6D663034E07}"/>
              </a:ext>
            </a:extLst>
          </p:cNvPr>
          <p:cNvSpPr/>
          <p:nvPr/>
        </p:nvSpPr>
        <p:spPr>
          <a:xfrm>
            <a:off x="6721132" y="3650836"/>
            <a:ext cx="22504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ПОРЯДОК ВЗЫСКАНИЯ КОМПЕНСАЦИИ</a:t>
            </a:r>
          </a:p>
          <a:p>
            <a:pPr algn="ctr"/>
            <a:r>
              <a:rPr lang="ru-RU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МОРАЛЬНОГО ВРЕДА</a:t>
            </a:r>
          </a:p>
          <a:p>
            <a:pPr algn="ctr"/>
            <a:r>
              <a:rPr lang="ru-RU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ОТ УКУСА СОБАКИ	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BF3B61-BA4A-45F2-90FE-BE2C3D09F4E2}"/>
              </a:ext>
            </a:extLst>
          </p:cNvPr>
          <p:cNvSpPr/>
          <p:nvPr/>
        </p:nvSpPr>
        <p:spPr>
          <a:xfrm>
            <a:off x="6721131" y="1709501"/>
            <a:ext cx="22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Прокуратура </a:t>
            </a:r>
          </a:p>
          <a:p>
            <a:pPr algn="ctr"/>
            <a:r>
              <a:rPr lang="ru-RU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Тульской области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D3EBB1-D50F-42B4-84BC-AD279893F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60" b="99134" l="4617" r="90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819" y="275073"/>
            <a:ext cx="1900802" cy="1508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38B1AC-8C2A-44C5-9C5B-6BAF6FE0078B}"/>
              </a:ext>
            </a:extLst>
          </p:cNvPr>
          <p:cNvSpPr txBox="1"/>
          <p:nvPr/>
        </p:nvSpPr>
        <p:spPr>
          <a:xfrm>
            <a:off x="7011199" y="5724457"/>
            <a:ext cx="167035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latin typeface="Bahnschrift" panose="020B050204020402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г. Тула – 2024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B2D69B-0211-4E2F-B922-15D1A0693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9530" y="2425336"/>
            <a:ext cx="2508472" cy="1421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A2EE01-1570-4D83-B8D1-DEB1E9602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572" y="5187905"/>
            <a:ext cx="2287668" cy="152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4D8CCE-3AA5-44B5-B2D6-5B2E79D8C4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1130" y="2425336"/>
            <a:ext cx="2310754" cy="129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4274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432</Words>
  <Application>Microsoft Office PowerPoint</Application>
  <PresentationFormat>Экран (4:3)</PresentationFormat>
  <Paragraphs>32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Соломатин Владислав Сергеевич</dc:creator>
  <cp:lastModifiedBy>Соломатин Владислав Сергеевич</cp:lastModifiedBy>
  <cp:revision>8</cp:revision>
  <cp:lastPrinted>2024-12-27T12:12:09Z</cp:lastPrinted>
  <dcterms:created xsi:type="dcterms:W3CDTF">2024-12-27T11:17:43Z</dcterms:created>
  <dcterms:modified xsi:type="dcterms:W3CDTF">2024-12-27T12:12:17Z</dcterms:modified>
</cp:coreProperties>
</file>