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799638" cy="6735763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08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10" d="100"/>
          <a:sy n="110" d="100"/>
        </p:scale>
        <p:origin x="1548" y="108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22"/>
        <p:guide pos="308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46405" cy="336631"/>
          </a:xfrm>
          <a:prstGeom prst="rect">
            <a:avLst/>
          </a:prstGeom>
        </p:spPr>
        <p:txBody>
          <a:bodyPr vert="horz" lIns="89955" tIns="44978" rIns="89955" bIns="44978" rtlCol="0"/>
          <a:lstStyle>
            <a:lvl1pPr algn="l" defTabSz="6769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50099" y="0"/>
            <a:ext cx="4247973" cy="336631"/>
          </a:xfrm>
          <a:prstGeom prst="rect">
            <a:avLst/>
          </a:prstGeom>
        </p:spPr>
        <p:txBody>
          <a:bodyPr vert="horz" lIns="89955" tIns="44978" rIns="89955" bIns="44978" rtlCol="0"/>
          <a:lstStyle>
            <a:lvl1pPr algn="r" defTabSz="67690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560"/>
            <a:ext cx="4246405" cy="336631"/>
          </a:xfrm>
          <a:prstGeom prst="rect">
            <a:avLst/>
          </a:prstGeom>
        </p:spPr>
        <p:txBody>
          <a:bodyPr vert="horz" lIns="89955" tIns="44978" rIns="89955" bIns="44978" rtlCol="0" anchor="b"/>
          <a:lstStyle>
            <a:lvl1pPr algn="l" defTabSz="6769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50099" y="6397560"/>
            <a:ext cx="4247973" cy="336631"/>
          </a:xfrm>
          <a:prstGeom prst="rect">
            <a:avLst/>
          </a:prstGeom>
        </p:spPr>
        <p:txBody>
          <a:bodyPr vert="horz" lIns="89955" tIns="44978" rIns="89955" bIns="44978" rtlCol="0" anchor="b"/>
          <a:lstStyle>
            <a:lvl1pPr algn="r" defTabSz="67690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46405" cy="336631"/>
          </a:xfrm>
          <a:prstGeom prst="rect">
            <a:avLst/>
          </a:prstGeom>
        </p:spPr>
        <p:txBody>
          <a:bodyPr vert="horz" lIns="89955" tIns="44978" rIns="89955" bIns="44978" rtlCol="0"/>
          <a:lstStyle>
            <a:lvl1pPr algn="l" defTabSz="6769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50099" y="0"/>
            <a:ext cx="4247973" cy="336631"/>
          </a:xfrm>
          <a:prstGeom prst="rect">
            <a:avLst/>
          </a:prstGeom>
        </p:spPr>
        <p:txBody>
          <a:bodyPr vert="horz" lIns="89955" tIns="44978" rIns="89955" bIns="44978" rtlCol="0"/>
          <a:lstStyle>
            <a:lvl1pPr algn="r" defTabSz="67690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8163" y="506413"/>
            <a:ext cx="3643312" cy="2524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55" tIns="44978" rIns="89955" bIns="4497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337" y="3199567"/>
            <a:ext cx="7840964" cy="3031251"/>
          </a:xfrm>
          <a:prstGeom prst="rect">
            <a:avLst/>
          </a:prstGeom>
        </p:spPr>
        <p:txBody>
          <a:bodyPr vert="horz" lIns="89955" tIns="44978" rIns="89955" bIns="4497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560"/>
            <a:ext cx="4246405" cy="336631"/>
          </a:xfrm>
          <a:prstGeom prst="rect">
            <a:avLst/>
          </a:prstGeom>
        </p:spPr>
        <p:txBody>
          <a:bodyPr vert="horz" lIns="89955" tIns="44978" rIns="89955" bIns="44978" rtlCol="0" anchor="b"/>
          <a:lstStyle>
            <a:lvl1pPr algn="l" defTabSz="6769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0099" y="6397560"/>
            <a:ext cx="4247973" cy="336631"/>
          </a:xfrm>
          <a:prstGeom prst="rect">
            <a:avLst/>
          </a:prstGeom>
        </p:spPr>
        <p:txBody>
          <a:bodyPr vert="horz" lIns="89955" tIns="44978" rIns="89955" bIns="44978" rtlCol="0" anchor="b"/>
          <a:lstStyle>
            <a:lvl1pPr algn="r" defTabSz="67690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11/28/2022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11/28/2022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fif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16058" y="-1905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68240" y="57841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 rot="702502">
            <a:off x="1492684" y="171880"/>
            <a:ext cx="3489325" cy="153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800" b="1" dirty="0"/>
              <a:t>Правила ввоза в Российскую Федерацию и (или) вывоза из Российской Федерации </a:t>
            </a:r>
            <a:r>
              <a:rPr lang="ru-RU" sz="1800" b="1" dirty="0">
                <a:highlight>
                  <a:srgbClr val="FF0000"/>
                </a:highlight>
              </a:rPr>
              <a:t>гражданского оружия</a:t>
            </a:r>
            <a:r>
              <a:rPr lang="ru-RU" sz="1800" b="1" dirty="0"/>
              <a:t>, его основных (составных) частей и патронов к нему </a:t>
            </a:r>
            <a:endParaRPr lang="ru-RU" sz="1800" b="1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6653" y="1858818"/>
            <a:ext cx="43846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just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             К гражданскому оружию относится оружие, предназначенное для использования гражданами Российской Федерации в целях самообороны, для занятий спортом и охоты, а также в культурных⃰⃰ и образовательных целях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603058" y="2939417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11570" y="2955044"/>
            <a:ext cx="3043579" cy="2163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Порядок также распространяется на:</a:t>
            </a:r>
          </a:p>
          <a:p>
            <a:pPr marL="285750" indent="-285750"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  основные (составные) части оружия, такие как ствол, затвор, барабан, рамка, ствольная коробка (колодка), цевье, ударно-спусковой механизм и части и принадлежности к нему;</a:t>
            </a:r>
          </a:p>
          <a:p>
            <a:pPr marL="285750" indent="-285750"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   патроны, гильзы капсулированные и капсюли для патронов</a:t>
            </a:r>
            <a:endParaRPr lang="ru-RU" dirty="0">
              <a:latin typeface="+mn-lt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776062" y="5074571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21425" y="439738"/>
            <a:ext cx="353695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/>
              <a:t>Указанные товары при ввозе и вывозе подлежат таможенному декларированию с применением пассажирской таможенной декларации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7785" y="2294037"/>
            <a:ext cx="3844925" cy="4234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Ввоз и (или) вывоз таких товаров осуществляется с представлением таможенному органу заключения  (разрешительного документа)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              Выдачу таких документов        	   осуществляет </a:t>
            </a:r>
            <a:r>
              <a:rPr lang="ru-RU" sz="1800" dirty="0" err="1"/>
              <a:t>Росгвардия</a:t>
            </a:r>
            <a:endParaRPr lang="ru-RU" sz="1800" dirty="0"/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defTabSz="684709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FF0000"/>
                </a:solidFill>
              </a:rPr>
              <a:t>Ввоз в Российскую Федерацию и вывоз из Российской Федерации стрелкового оружия </a:t>
            </a:r>
            <a:r>
              <a:rPr lang="ru-RU" sz="1800" b="1" i="1" u="sng" dirty="0">
                <a:solidFill>
                  <a:srgbClr val="FF0000"/>
                </a:solidFill>
              </a:rPr>
              <a:t>военного назначения</a:t>
            </a:r>
            <a:r>
              <a:rPr lang="ru-RU" sz="1800" b="1" dirty="0">
                <a:solidFill>
                  <a:srgbClr val="FF0000"/>
                </a:solidFill>
              </a:rPr>
              <a:t>, запасных частей и комплектующих изделий к нему </a:t>
            </a:r>
            <a:r>
              <a:rPr lang="ru-RU" sz="1800" b="1" i="1" u="sng" dirty="0">
                <a:solidFill>
                  <a:srgbClr val="FF0000"/>
                </a:solidFill>
              </a:rPr>
              <a:t>физическими лицами </a:t>
            </a:r>
            <a:r>
              <a:rPr lang="ru-RU" sz="1800" b="1" dirty="0">
                <a:solidFill>
                  <a:srgbClr val="FF0000"/>
                </a:solidFill>
              </a:rPr>
              <a:t>ЗАПРЕЩАЕТСЯ</a:t>
            </a:r>
            <a:endParaRPr lang="ru-RU" sz="1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14433">
            <a:off x="8505684" y="2749549"/>
            <a:ext cx="154271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 flipH="1">
            <a:off x="5765185" y="3852862"/>
            <a:ext cx="2954502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5714045" y="4676049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38" y="751868"/>
            <a:ext cx="1785848" cy="901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3" r="23374"/>
          <a:stretch/>
        </p:blipFill>
        <p:spPr>
          <a:xfrm>
            <a:off x="8771570" y="5001988"/>
            <a:ext cx="1004704" cy="1108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49" y="3973530"/>
            <a:ext cx="568972" cy="581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333" y="5882773"/>
            <a:ext cx="4631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Нарушение установленного порядка влечет уголовную или административную ответственность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1951DA-5320-43B4-BAC4-3030BADCBD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097">
            <a:off x="115534" y="897192"/>
            <a:ext cx="1838162" cy="853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C7886B-8B21-46B4-B9B8-729DE5C21B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503">
            <a:off x="524151" y="3123654"/>
            <a:ext cx="1118278" cy="9579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6C3806-1CD2-409F-9D27-DC95FCC016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1268">
            <a:off x="985427" y="4123337"/>
            <a:ext cx="786104" cy="7753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19FB8C4-C0AC-47FB-8712-9C06F71D1C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58" y="0"/>
            <a:ext cx="4977784" cy="2595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38E16CD-8B3A-49F8-8EB0-CBE7A42E8E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" y="6650581"/>
            <a:ext cx="5003300" cy="2566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03D44F-D985-452C-B098-BC79F72C53B1}"/>
              </a:ext>
            </a:extLst>
          </p:cNvPr>
          <p:cNvSpPr txBox="1"/>
          <p:nvPr/>
        </p:nvSpPr>
        <p:spPr>
          <a:xfrm>
            <a:off x="522514" y="5080242"/>
            <a:ext cx="4451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i="1" dirty="0"/>
              <a:t>⃰ Ввоз и вывоз оружия, имеющего культурную ценность, осуществляются в порядке, установленном законодательством Российской Федерации о вывозе                  и ввозе культурных ценностей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F8CC3AB-13C2-445C-8C31-0A280B51C611}"/>
              </a:ext>
            </a:extLst>
          </p:cNvPr>
          <p:cNvCxnSpPr/>
          <p:nvPr/>
        </p:nvCxnSpPr>
        <p:spPr>
          <a:xfrm flipH="1">
            <a:off x="776062" y="578812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83793" y="340384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21" y="3659933"/>
            <a:ext cx="766355" cy="143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FF632C1-58DB-4C55-97DB-F1B284CE8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097">
            <a:off x="-73057" y="352764"/>
            <a:ext cx="1838162" cy="853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4A6B982-49AC-487D-9CBB-CA58FB2D8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58" y="0"/>
            <a:ext cx="4977784" cy="25951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AD26AAF-7554-4DBA-96D1-9A6103F174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" y="6650581"/>
            <a:ext cx="5003300" cy="2566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AC5630-5431-417C-8270-8D7B725283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58" y="940003"/>
            <a:ext cx="1388608" cy="13886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E8F0FA-DD89-43C3-A5A7-F3C6384DAA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9769">
            <a:off x="8555781" y="3342261"/>
            <a:ext cx="781050" cy="781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8CE01F-91DE-47A6-BF63-E6EEA6D80E59}"/>
              </a:ext>
            </a:extLst>
          </p:cNvPr>
          <p:cNvSpPr txBox="1"/>
          <p:nvPr/>
        </p:nvSpPr>
        <p:spPr>
          <a:xfrm>
            <a:off x="12758" y="5349196"/>
            <a:ext cx="3498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FF0000"/>
                </a:solidFill>
              </a:rPr>
              <a:t>Перемещение через границу военной формы одежды, снаряжения, к которым относятся </a:t>
            </a:r>
            <a:r>
              <a:rPr lang="ru-RU" sz="1200" b="1" i="1" dirty="0">
                <a:solidFill>
                  <a:srgbClr val="FF0000"/>
                </a:solidFill>
              </a:rPr>
              <a:t>бронежилеты, их компоненты и </a:t>
            </a:r>
            <a:r>
              <a:rPr lang="ru-RU" sz="1200" b="1" i="1" dirty="0" err="1">
                <a:solidFill>
                  <a:srgbClr val="FF0000"/>
                </a:solidFill>
              </a:rPr>
              <a:t>бронешлемы</a:t>
            </a:r>
            <a:r>
              <a:rPr lang="ru-RU" sz="1200" b="1" i="1" dirty="0">
                <a:solidFill>
                  <a:srgbClr val="FF0000"/>
                </a:solidFill>
              </a:rPr>
              <a:t> </a:t>
            </a:r>
            <a:r>
              <a:rPr lang="ru-RU" sz="1200" b="1" i="1" u="sng" dirty="0">
                <a:solidFill>
                  <a:srgbClr val="FF0000"/>
                </a:solidFill>
              </a:rPr>
              <a:t>военного назначения,</a:t>
            </a:r>
            <a:endParaRPr lang="ru-RU" sz="1200" b="1" dirty="0">
              <a:solidFill>
                <a:srgbClr val="FF0000"/>
              </a:solidFill>
            </a:endParaRPr>
          </a:p>
          <a:p>
            <a:r>
              <a:rPr lang="ru-RU" sz="1200" b="1" dirty="0">
                <a:solidFill>
                  <a:srgbClr val="FF0000"/>
                </a:solidFill>
              </a:rPr>
              <a:t>осуществляется только уполномоченными лицами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CBC9D-6EF9-421D-B3E2-CA160F0D3AB5}"/>
              </a:ext>
            </a:extLst>
          </p:cNvPr>
          <p:cNvSpPr txBox="1"/>
          <p:nvPr/>
        </p:nvSpPr>
        <p:spPr>
          <a:xfrm>
            <a:off x="6500815" y="889456"/>
            <a:ext cx="3169590" cy="15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dirty="0"/>
              <a:t>бронежилетов</a:t>
            </a:r>
            <a:r>
              <a:rPr lang="ru-RU" i="1" dirty="0"/>
              <a:t>:</a:t>
            </a:r>
            <a:endParaRPr lang="ru-RU" dirty="0"/>
          </a:p>
          <a:p>
            <a:pPr>
              <a:lnSpc>
                <a:spcPts val="1000"/>
              </a:lnSpc>
            </a:pPr>
            <a:r>
              <a:rPr lang="ru-RU" dirty="0"/>
              <a:t>- которые вывозятся пользователем для собственной индивидуальной защиты;</a:t>
            </a:r>
          </a:p>
          <a:p>
            <a:pPr>
              <a:lnSpc>
                <a:spcPts val="1000"/>
              </a:lnSpc>
            </a:pPr>
            <a:r>
              <a:rPr lang="ru-RU" dirty="0"/>
              <a:t>- разработанных для обеспечения только фронтальной защиты как от осколков, так и от взрыва невоенных взрывных устройств;</a:t>
            </a:r>
          </a:p>
          <a:p>
            <a:pPr>
              <a:lnSpc>
                <a:spcPts val="1000"/>
              </a:lnSpc>
            </a:pPr>
            <a:r>
              <a:rPr lang="ru-RU" dirty="0"/>
              <a:t>- разработанных для защиты только от колюще-режущих или тупых предметов.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F2CCFE-BD92-4552-8AD4-658DBEC3EDB8}"/>
              </a:ext>
            </a:extLst>
          </p:cNvPr>
          <p:cNvSpPr txBox="1"/>
          <p:nvPr/>
        </p:nvSpPr>
        <p:spPr>
          <a:xfrm>
            <a:off x="5126384" y="3342652"/>
            <a:ext cx="3393669" cy="1019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dirty="0"/>
              <a:t>защитных касок </a:t>
            </a:r>
            <a:r>
              <a:rPr lang="ru-RU" dirty="0"/>
              <a:t>общегражданского назначения,</a:t>
            </a:r>
            <a:r>
              <a:rPr lang="en-US" dirty="0"/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предназначенных для защиты верхней части головы от повреждений падающими предметами, от воздействия влаги, электрического тока, брызг металла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83D832-6D84-4AD3-A58E-B75545E65CF4}"/>
              </a:ext>
            </a:extLst>
          </p:cNvPr>
          <p:cNvSpPr txBox="1"/>
          <p:nvPr/>
        </p:nvSpPr>
        <p:spPr>
          <a:xfrm>
            <a:off x="5207970" y="4375043"/>
            <a:ext cx="2985303" cy="114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остальных случаях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вывоз товаров</a:t>
            </a:r>
          </a:p>
          <a:p>
            <a:pPr algn="just">
              <a:lnSpc>
                <a:spcPts val="1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бронежилеты, изготовленные не по военным стандартам или техническим условиям или неравноценные им по характеристикам, и специально разработанные для них компоненты, в том числе (включая) гибкие защитные элементы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41D37-C69C-4027-AA12-001621946046}"/>
              </a:ext>
            </a:extLst>
          </p:cNvPr>
          <p:cNvSpPr txBox="1"/>
          <p:nvPr/>
        </p:nvSpPr>
        <p:spPr>
          <a:xfrm>
            <a:off x="5623290" y="2563175"/>
            <a:ext cx="4047115" cy="71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документов, подтверждающих технические характеристики товара, может быть представлен паспорт на изделие или другой документ от производителя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68A63-8BAA-476A-B8A0-9C500D69046E}"/>
              </a:ext>
            </a:extLst>
          </p:cNvPr>
          <p:cNvSpPr txBox="1"/>
          <p:nvPr/>
        </p:nvSpPr>
        <p:spPr>
          <a:xfrm>
            <a:off x="378527" y="1440461"/>
            <a:ext cx="33105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 </a:t>
            </a:r>
            <a:r>
              <a:rPr lang="ru-RU" b="1" dirty="0"/>
              <a:t>товарами двойного назначения</a:t>
            </a:r>
            <a:r>
              <a:rPr lang="ru-RU" dirty="0"/>
              <a:t> понимается продукция, которая потенциально может быть использована как в гражданской, так и в военной сфере</a:t>
            </a:r>
          </a:p>
        </p:txBody>
      </p:sp>
      <p:sp>
        <p:nvSpPr>
          <p:cNvPr id="54" name="TextBox 31">
            <a:extLst>
              <a:ext uri="{FF2B5EF4-FFF2-40B4-BE49-F238E27FC236}">
                <a16:creationId xmlns:a16="http://schemas.microsoft.com/office/drawing/2014/main" id="{0CED3AB8-BA58-46C1-8E2A-54EF2293F45C}"/>
              </a:ext>
            </a:extLst>
          </p:cNvPr>
          <p:cNvSpPr txBox="1">
            <a:spLocks noChangeArrowheads="1"/>
          </p:cNvSpPr>
          <p:nvPr/>
        </p:nvSpPr>
        <p:spPr bwMode="auto">
          <a:xfrm rot="812698">
            <a:off x="1601124" y="484871"/>
            <a:ext cx="3489325" cy="112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800" b="1" dirty="0"/>
              <a:t>Перемещение физическими лицами через таможенную границу отдельных категорий </a:t>
            </a:r>
            <a:r>
              <a:rPr lang="ru-RU" sz="1800" b="1" dirty="0">
                <a:highlight>
                  <a:srgbClr val="FF0000"/>
                </a:highlight>
              </a:rPr>
              <a:t>товаров двойного назначения</a:t>
            </a:r>
            <a:endParaRPr lang="ru-RU" sz="1800" b="1" dirty="0">
              <a:highlight>
                <a:srgbClr val="FF0000"/>
              </a:highlight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C91B74-6D06-436D-A4F2-4E0AEC033F20}"/>
              </a:ext>
            </a:extLst>
          </p:cNvPr>
          <p:cNvSpPr txBox="1"/>
          <p:nvPr/>
        </p:nvSpPr>
        <p:spPr>
          <a:xfrm>
            <a:off x="863624" y="2665184"/>
            <a:ext cx="4089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Список таких товаров, в отношении которых осуществления экспортный контроль, утвержден постановлением Правительства РФ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486D49-65EB-4026-B1A1-71739A892152}"/>
              </a:ext>
            </a:extLst>
          </p:cNvPr>
          <p:cNvSpPr txBox="1"/>
          <p:nvPr/>
        </p:nvSpPr>
        <p:spPr>
          <a:xfrm rot="479609">
            <a:off x="5173792" y="391705"/>
            <a:ext cx="2824999" cy="55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b="1" i="1" dirty="0"/>
              <a:t>Разрешается перемещение без разрешительного документа:</a:t>
            </a:r>
            <a:endParaRPr lang="ru-RU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EB6AC1-99AE-458A-9D46-F9F17D7C74E0}"/>
              </a:ext>
            </a:extLst>
          </p:cNvPr>
          <p:cNvSpPr txBox="1"/>
          <p:nvPr/>
        </p:nvSpPr>
        <p:spPr>
          <a:xfrm>
            <a:off x="1052907" y="3525680"/>
            <a:ext cx="3859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 данных товаров следует отличать </a:t>
            </a:r>
            <a:r>
              <a:rPr lang="ru-RU" b="1" dirty="0"/>
              <a:t>продукцию военного назначения</a:t>
            </a:r>
            <a:r>
              <a:rPr lang="ru-RU" dirty="0"/>
              <a:t>, которая используется только в военной сфере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3704AB-17F1-4C23-BA16-E65DB488B4A7}"/>
              </a:ext>
            </a:extLst>
          </p:cNvPr>
          <p:cNvSpPr txBox="1"/>
          <p:nvPr/>
        </p:nvSpPr>
        <p:spPr>
          <a:xfrm>
            <a:off x="1343459" y="4411465"/>
            <a:ext cx="35400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Ввоз в РФ и вывоз из РФ </a:t>
            </a:r>
            <a:r>
              <a:rPr lang="ru-RU" b="1" u="sng" dirty="0">
                <a:solidFill>
                  <a:srgbClr val="FF0000"/>
                </a:solidFill>
              </a:rPr>
              <a:t>продукции </a:t>
            </a:r>
            <a:r>
              <a:rPr lang="ru-RU" b="1" i="1" u="sng" dirty="0">
                <a:solidFill>
                  <a:srgbClr val="FF0000"/>
                </a:solidFill>
              </a:rPr>
              <a:t>военного назначения</a:t>
            </a:r>
            <a:r>
              <a:rPr lang="ru-RU" b="1" dirty="0">
                <a:solidFill>
                  <a:srgbClr val="FF0000"/>
                </a:solidFill>
              </a:rPr>
              <a:t>  </a:t>
            </a:r>
            <a:r>
              <a:rPr lang="ru-RU" b="1" i="1" u="sng" dirty="0">
                <a:solidFill>
                  <a:srgbClr val="FF0000"/>
                </a:solidFill>
              </a:rPr>
              <a:t>физическими лицами </a:t>
            </a:r>
            <a:r>
              <a:rPr lang="ru-RU" b="1" dirty="0">
                <a:solidFill>
                  <a:srgbClr val="FF0000"/>
                </a:solidFill>
              </a:rPr>
              <a:t>ЗАПРЕЩАЕТСЯ</a:t>
            </a:r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9ACB233-2CA0-4374-8FE5-E827FBFB79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7340"/>
          <a:stretch/>
        </p:blipFill>
        <p:spPr>
          <a:xfrm>
            <a:off x="3687211" y="5345988"/>
            <a:ext cx="1087178" cy="11087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060AD0-01E8-4B84-814D-BED78A37D87B}"/>
              </a:ext>
            </a:extLst>
          </p:cNvPr>
          <p:cNvSpPr txBox="1"/>
          <p:nvPr/>
        </p:nvSpPr>
        <p:spPr>
          <a:xfrm>
            <a:off x="5843451" y="5345988"/>
            <a:ext cx="3826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жесткие пластины для бронежилетов, обеспечивающие класс баллистической защиты, равный IIIA или менее в соответствии со стандартом Национального института юстиции США NIJ 0101.06 (июль 2008 г.) или эквивалентными стандартами</a:t>
            </a:r>
          </a:p>
          <a:p>
            <a:pPr algn="just">
              <a:lnSpc>
                <a:spcPts val="1200"/>
              </a:lnSpc>
            </a:pPr>
            <a:r>
              <a:rPr lang="ru-RU" sz="1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только при наличии лицензии ФСТЭК России. Перемещение таких товаров осуществляется с подачей таможенной декларации</a:t>
            </a:r>
            <a:endParaRPr lang="ru-RU" sz="12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97A32A1-6336-4516-9D17-537EC14657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88" y="2583706"/>
            <a:ext cx="436915" cy="43342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E18E55-9A9E-4BBA-95BC-BA175F93F2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8" y="2708305"/>
            <a:ext cx="579269" cy="57926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8A471A3-65EB-4A0C-BD5F-1737EB689D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84" y="5561858"/>
            <a:ext cx="796373" cy="715339"/>
          </a:xfrm>
          <a:prstGeom prst="rect">
            <a:avLst/>
          </a:prstGeom>
        </p:spPr>
      </p:pic>
      <p:pic>
        <p:nvPicPr>
          <p:cNvPr id="72" name="Picture 4" descr="\\ifs.krasnodar.cbr.ru\home$\03ZaycevAV\Desktop\полез\картинки\Reestr-bankovskih-garantij-po-44-FZ.jpg">
            <a:extLst>
              <a:ext uri="{FF2B5EF4-FFF2-40B4-BE49-F238E27FC236}">
                <a16:creationId xmlns:a16="http://schemas.microsoft.com/office/drawing/2014/main" id="{8915CD6E-464A-4C9B-BFA0-940BC669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714433">
            <a:off x="8131442" y="4294110"/>
            <a:ext cx="154271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40DF1D0D-15EE-42C4-9A7E-3B5424F6B0AB}"/>
              </a:ext>
            </a:extLst>
          </p:cNvPr>
          <p:cNvCxnSpPr>
            <a:cxnSpLocks/>
            <a:stCxn id="72" idx="1"/>
          </p:cNvCxnSpPr>
          <p:nvPr/>
        </p:nvCxnSpPr>
        <p:spPr>
          <a:xfrm flipH="1">
            <a:off x="5148831" y="4361738"/>
            <a:ext cx="3076561" cy="23028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21099</TotalTime>
  <Words>490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Хлынцева Валерия Юрьевна</cp:lastModifiedBy>
  <cp:revision>1221</cp:revision>
  <cp:lastPrinted>2022-11-28T07:28:57Z</cp:lastPrinted>
  <dcterms:created xsi:type="dcterms:W3CDTF">2014-11-11T13:51:28Z</dcterms:created>
  <dcterms:modified xsi:type="dcterms:W3CDTF">2022-11-28T16:13:26Z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