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</p:sldIdLst>
  <p:sldSz cx="9906000" cy="6858000" type="A4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4163" userDrawn="1">
          <p15:clr>
            <a:srgbClr val="A4A3A4"/>
          </p15:clr>
        </p15:guide>
        <p15:guide id="3" pos="2077" userDrawn="1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1200" y="126"/>
      </p:cViewPr>
      <p:guideLst>
        <p:guide pos="4163"/>
        <p:guide pos="2077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20000" cy="120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D4DF9-1F05-4C6C-9DBF-89EC5496A1AC}" type="datetimeFigureOut">
              <a:rPr lang="ru-RU" smtClean="0"/>
              <a:pPr/>
              <a:t>19.07.2021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E25C8-907F-46C0-822F-1AA72E84A58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73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D4DF9-1F05-4C6C-9DBF-89EC5496A1AC}" type="datetimeFigureOut">
              <a:rPr lang="ru-RU" smtClean="0"/>
              <a:pPr/>
              <a:t>19.07.2021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E25C8-907F-46C0-822F-1AA72E84A58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6307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D4DF9-1F05-4C6C-9DBF-89EC5496A1AC}" type="datetimeFigureOut">
              <a:rPr lang="ru-RU" smtClean="0"/>
              <a:pPr/>
              <a:t>19.07.2021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E25C8-907F-46C0-822F-1AA72E84A58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8763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D4DF9-1F05-4C6C-9DBF-89EC5496A1AC}" type="datetimeFigureOut">
              <a:rPr lang="ru-RU" smtClean="0"/>
              <a:pPr/>
              <a:t>19.07.2021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E25C8-907F-46C0-822F-1AA72E84A58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2550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D4DF9-1F05-4C6C-9DBF-89EC5496A1AC}" type="datetimeFigureOut">
              <a:rPr lang="ru-RU" smtClean="0"/>
              <a:pPr/>
              <a:t>19.07.2021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E25C8-907F-46C0-822F-1AA72E84A58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7919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D4DF9-1F05-4C6C-9DBF-89EC5496A1AC}" type="datetimeFigureOut">
              <a:rPr lang="ru-RU" smtClean="0"/>
              <a:pPr/>
              <a:t>19.07.2021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E25C8-907F-46C0-822F-1AA72E84A58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8946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D4DF9-1F05-4C6C-9DBF-89EC5496A1AC}" type="datetimeFigureOut">
              <a:rPr lang="ru-RU" smtClean="0"/>
              <a:pPr/>
              <a:t>19.07.2021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E25C8-907F-46C0-822F-1AA72E84A58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1054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D4DF9-1F05-4C6C-9DBF-89EC5496A1AC}" type="datetimeFigureOut">
              <a:rPr lang="ru-RU" smtClean="0"/>
              <a:pPr/>
              <a:t>19.07.2021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E25C8-907F-46C0-822F-1AA72E84A58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1866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D4DF9-1F05-4C6C-9DBF-89EC5496A1AC}" type="datetimeFigureOut">
              <a:rPr lang="ru-RU" smtClean="0"/>
              <a:pPr/>
              <a:t>19.07.2021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E25C8-907F-46C0-822F-1AA72E84A58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5641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D4DF9-1F05-4C6C-9DBF-89EC5496A1AC}" type="datetimeFigureOut">
              <a:rPr lang="ru-RU" smtClean="0"/>
              <a:pPr/>
              <a:t>19.07.2021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E25C8-907F-46C0-822F-1AA72E84A58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5081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D4DF9-1F05-4C6C-9DBF-89EC5496A1AC}" type="datetimeFigureOut">
              <a:rPr lang="ru-RU" smtClean="0"/>
              <a:pPr/>
              <a:t>19.07.2021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E25C8-907F-46C0-822F-1AA72E84A58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340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D4DF9-1F05-4C6C-9DBF-89EC5496A1AC}" type="datetimeFigureOut">
              <a:rPr lang="ru-RU" smtClean="0"/>
              <a:pPr/>
              <a:t>19.07.2021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E25C8-907F-46C0-822F-1AA72E84A58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9184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Рисунок 38" descr="blue_powerpoint_backgrounds_by_cyro43-d6mncfu.jp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20000" contrast="10000"/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91068" y="267390"/>
            <a:ext cx="31497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РАСПРОСТРАНЕНИЕ НОВОГО ВИДА МОШЕННИЧЕСТВА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0720" y="973797"/>
            <a:ext cx="295461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b="1" dirty="0" smtClean="0"/>
              <a:t>      </a:t>
            </a:r>
            <a:r>
              <a:rPr lang="ru-RU" sz="1300" dirty="0" smtClean="0"/>
              <a:t>Получили распространение случаи </a:t>
            </a:r>
            <a:r>
              <a:rPr lang="ru-RU" sz="1300" b="1" dirty="0" smtClean="0"/>
              <a:t>дистанционного оформления кредитных обязательств на граждан</a:t>
            </a:r>
            <a:r>
              <a:rPr lang="ru-RU" sz="1300" dirty="0" smtClean="0"/>
              <a:t>, в связи с чем ни в коем случае не сообщайте свои персональные данные, а также данные банковских карт лжесотрудникам банков и микрофинансовых организаций</a:t>
            </a:r>
            <a:r>
              <a:rPr lang="ru-RU" sz="1200" dirty="0" smtClean="0"/>
              <a:t>.</a:t>
            </a:r>
          </a:p>
          <a:p>
            <a:pPr algn="ctr"/>
            <a:endParaRPr lang="ru-RU" sz="1600" b="1" dirty="0">
              <a:solidFill>
                <a:srgbClr val="C00000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10" y="1034648"/>
            <a:ext cx="361238" cy="20871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7251966" y="248499"/>
            <a:ext cx="2654034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spcAft>
                <a:spcPts val="1000"/>
              </a:spcAft>
            </a:pPr>
            <a:r>
              <a:rPr lang="ru-RU" b="1" dirty="0" smtClean="0"/>
              <a:t>УМВД России                    по Вологодской области</a:t>
            </a:r>
          </a:p>
          <a:p>
            <a:pPr>
              <a:lnSpc>
                <a:spcPts val="1800"/>
              </a:lnSpc>
              <a:spcAft>
                <a:spcPts val="1000"/>
              </a:spcAft>
            </a:pPr>
            <a:r>
              <a:rPr lang="ru-RU" b="1" dirty="0" smtClean="0"/>
              <a:t>Прокуратура Вологодской области</a:t>
            </a:r>
          </a:p>
          <a:p>
            <a:pPr>
              <a:lnSpc>
                <a:spcPts val="1800"/>
              </a:lnSpc>
              <a:spcAft>
                <a:spcPts val="1000"/>
              </a:spcAft>
            </a:pPr>
            <a:r>
              <a:rPr lang="ru-RU" b="1" dirty="0" smtClean="0"/>
              <a:t>СУ СК России по Вологодской области</a:t>
            </a:r>
            <a:endParaRPr lang="ru-RU" dirty="0"/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1843" y="231721"/>
            <a:ext cx="333243" cy="519953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6179" y="819446"/>
            <a:ext cx="782068" cy="5184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6744749" y="2726422"/>
            <a:ext cx="29864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МОШЕННИЧЕСТВА</a:t>
            </a:r>
          </a:p>
          <a:p>
            <a:pPr algn="ctr"/>
            <a:r>
              <a:rPr lang="ru-RU" b="1" dirty="0"/>
              <a:t>С ИСПОЛЬЗОВАНИЕМ</a:t>
            </a:r>
          </a:p>
          <a:p>
            <a:pPr algn="ctr"/>
            <a:r>
              <a:rPr lang="ru-RU" b="1" dirty="0"/>
              <a:t>ИНФОРМАЦИОННЫХ ТЕХНОЛОГИЙ –</a:t>
            </a:r>
          </a:p>
          <a:p>
            <a:pPr algn="ctr"/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БИЧ СОВРЕМЕННОГО ОБЩЕСТВА</a:t>
            </a:r>
            <a:endParaRPr lang="ru-RU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14319" y="1725244"/>
            <a:ext cx="3092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СОХРАНИТЕ </a:t>
            </a: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СВОИ ДЕНЬГИ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 МОШЕННИКОВ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ru-RU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343701" y="2417387"/>
            <a:ext cx="328911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b="1" dirty="0"/>
              <a:t>Телефоны, по которым можно сообщить</a:t>
            </a:r>
          </a:p>
          <a:p>
            <a:pPr algn="ctr"/>
            <a:r>
              <a:rPr lang="ru-RU" sz="1300" b="1" dirty="0"/>
              <a:t>о фактах дистанционного мошенничества:</a:t>
            </a:r>
            <a:endParaRPr lang="ru-RU" sz="1300" dirty="0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4398334" y="2890131"/>
            <a:ext cx="1130011" cy="354793"/>
          </a:xfrm>
          <a:prstGeom prst="roundRect">
            <a:avLst>
              <a:gd name="adj" fmla="val 3432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112, 02</a:t>
            </a:r>
            <a:endParaRPr lang="ru-RU" sz="2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3414317" y="3237965"/>
            <a:ext cx="309215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b="1" dirty="0"/>
              <a:t>УМВД России по Вологодской области</a:t>
            </a:r>
            <a:endParaRPr lang="ru-RU" sz="1300" dirty="0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3794326" y="3562397"/>
            <a:ext cx="2338028" cy="380355"/>
          </a:xfrm>
          <a:prstGeom prst="roundRect">
            <a:avLst>
              <a:gd name="adj" fmla="val 3432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8(8172</a:t>
            </a:r>
            <a:r>
              <a:rPr lang="ru-RU" sz="2400" b="1"/>
              <a:t>) </a:t>
            </a:r>
            <a:r>
              <a:rPr lang="ru-RU" sz="2400" b="1" smtClean="0"/>
              <a:t>79-41-41</a:t>
            </a:r>
            <a:endParaRPr lang="ru-RU" sz="24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3297239" y="4213811"/>
            <a:ext cx="33115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/>
              <a:t>                   </a:t>
            </a:r>
            <a:endPara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0" name="AutoShape 2" descr="https://narasputye.ru/wp-content/uploads/2017/08/pnTZLnjwXdQ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2052" name="Picture 4" descr="https://narasputye.ru/wp-content/uploads/2017/08/pnTZLnjwXdQ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50925" y="1356706"/>
            <a:ext cx="928947" cy="713039"/>
          </a:xfrm>
          <a:prstGeom prst="rect">
            <a:avLst/>
          </a:prstGeom>
          <a:noFill/>
        </p:spPr>
      </p:pic>
      <p:sp>
        <p:nvSpPr>
          <p:cNvPr id="41" name="TextBox 40"/>
          <p:cNvSpPr txBox="1"/>
          <p:nvPr/>
        </p:nvSpPr>
        <p:spPr>
          <a:xfrm>
            <a:off x="191068" y="3548418"/>
            <a:ext cx="281143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52000" algn="just"/>
            <a:r>
              <a:rPr lang="ru-RU" sz="1300" dirty="0" smtClean="0"/>
              <a:t>Не верьте звонкам из «банков» и других организаций, даже если звонок поступает с номер</a:t>
            </a:r>
            <a:r>
              <a:rPr lang="ru-RU" sz="1300" dirty="0"/>
              <a:t>а</a:t>
            </a:r>
            <a:r>
              <a:rPr lang="ru-RU" sz="1300" dirty="0" smtClean="0"/>
              <a:t> «900».</a:t>
            </a:r>
          </a:p>
          <a:p>
            <a:pPr indent="252000" algn="just"/>
            <a:endParaRPr lang="ru-RU" sz="1300" dirty="0" smtClean="0"/>
          </a:p>
          <a:p>
            <a:pPr indent="252000" algn="just"/>
            <a:r>
              <a:rPr lang="ru-RU" sz="1300" dirty="0" smtClean="0"/>
              <a:t>При поступлении информации о том, что с Вашей карты осуществляются подозрительные операции, закончите разговор и самостоятельно свяжитесь с сотрудниками банками путем звонка на горячую линию или посещения офиса банка.</a:t>
            </a:r>
            <a:endParaRPr lang="ru-RU" sz="1300" dirty="0"/>
          </a:p>
        </p:txBody>
      </p:sp>
      <p:sp>
        <p:nvSpPr>
          <p:cNvPr id="42" name="TextBox 41"/>
          <p:cNvSpPr txBox="1"/>
          <p:nvPr/>
        </p:nvSpPr>
        <p:spPr>
          <a:xfrm>
            <a:off x="450376" y="2852383"/>
            <a:ext cx="21563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ПРАВИЛА БЕЗОПАСНОСТИ</a:t>
            </a:r>
            <a:endParaRPr lang="ru-RU" sz="1600" b="1" dirty="0"/>
          </a:p>
        </p:txBody>
      </p:sp>
      <p:pic>
        <p:nvPicPr>
          <p:cNvPr id="43" name="Рисунок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957" y="3586780"/>
            <a:ext cx="361238" cy="208715"/>
          </a:xfrm>
          <a:prstGeom prst="rect">
            <a:avLst/>
          </a:prstGeom>
        </p:spPr>
      </p:pic>
      <p:pic>
        <p:nvPicPr>
          <p:cNvPr id="44" name="Рисунок 4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05" y="4378350"/>
            <a:ext cx="361238" cy="208715"/>
          </a:xfrm>
          <a:prstGeom prst="rect">
            <a:avLst/>
          </a:prstGeom>
        </p:spPr>
      </p:pic>
      <p:pic>
        <p:nvPicPr>
          <p:cNvPr id="46" name="Рисунок 45" descr="90cuz.jpg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44757" y="4961034"/>
            <a:ext cx="1726288" cy="1719545"/>
          </a:xfrm>
          <a:prstGeom prst="rect">
            <a:avLst/>
          </a:prstGeom>
        </p:spPr>
      </p:pic>
      <p:pic>
        <p:nvPicPr>
          <p:cNvPr id="48" name="Рисунок 47" descr="Fotolia_115419976_Subscription_Monthly_XXL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702214" y="4309987"/>
            <a:ext cx="1905965" cy="1408425"/>
          </a:xfrm>
          <a:prstGeom prst="rect">
            <a:avLst/>
          </a:prstGeom>
        </p:spPr>
      </p:pic>
      <p:pic>
        <p:nvPicPr>
          <p:cNvPr id="47" name="Рисунок 46" descr="scale_1200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790364" y="5076969"/>
            <a:ext cx="1549019" cy="1549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90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Рисунок 54" descr="blue_powerpoint_backgrounds_by_cyro43-d6mncfu.jp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20000" contrast="10000"/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32013" y="354763"/>
            <a:ext cx="2811438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dirty="0" smtClean="0"/>
              <a:t>      </a:t>
            </a:r>
            <a:r>
              <a:rPr lang="ru-RU" sz="1200" dirty="0" smtClean="0"/>
              <a:t>На первое место обмана по телефону попадает </a:t>
            </a:r>
            <a:r>
              <a:rPr lang="en-US" sz="1200" b="1" dirty="0" smtClean="0"/>
              <a:t>SMS </a:t>
            </a:r>
            <a:r>
              <a:rPr lang="ru-RU" sz="1200" b="1" dirty="0" smtClean="0"/>
              <a:t>с информацией о попавшем в беду родственнике</a:t>
            </a:r>
            <a:r>
              <a:rPr lang="ru-RU" sz="1200" dirty="0" smtClean="0"/>
              <a:t>.</a:t>
            </a:r>
          </a:p>
          <a:p>
            <a:pPr algn="just"/>
            <a:r>
              <a:rPr lang="ru-RU" sz="1200" dirty="0" smtClean="0"/>
              <a:t>В таких ситуациях сразу сообщаем в полицию, прерываем разговор и перезваниваем человеку, который попал в беду.</a:t>
            </a:r>
          </a:p>
          <a:p>
            <a:pPr algn="just"/>
            <a:endParaRPr lang="ru-RU" sz="1200" dirty="0" smtClean="0"/>
          </a:p>
          <a:p>
            <a:pPr algn="just"/>
            <a:endParaRPr lang="ru-RU" sz="12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3295363" y="109102"/>
            <a:ext cx="3311525" cy="4909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ТАКТИКА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ТЕЛЕФОННЫХ 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МОШЕННИКОВ</a:t>
            </a:r>
          </a:p>
          <a:p>
            <a:pPr algn="ctr">
              <a:spcAft>
                <a:spcPts val="600"/>
              </a:spcAft>
            </a:pPr>
            <a:r>
              <a:rPr lang="ru-RU" sz="1400" b="1" dirty="0" smtClean="0"/>
              <a:t>Для </a:t>
            </a:r>
            <a:r>
              <a:rPr lang="ru-RU" sz="1400" b="1" dirty="0"/>
              <a:t>общения с потенциальной жертвой </a:t>
            </a:r>
            <a:r>
              <a:rPr lang="ru-RU" sz="1400" b="1" dirty="0" smtClean="0"/>
              <a:t>мошенники используют </a:t>
            </a:r>
            <a:r>
              <a:rPr lang="ru-RU" sz="1400" b="1" dirty="0"/>
              <a:t>либо SMS, либо телефонный звонок.</a:t>
            </a:r>
          </a:p>
          <a:p>
            <a:pPr algn="ctr">
              <a:spcAft>
                <a:spcPts val="600"/>
              </a:spcAft>
            </a:pPr>
            <a:r>
              <a:rPr lang="ru-RU" sz="1400" b="1" dirty="0"/>
              <a:t>SMS </a:t>
            </a:r>
            <a:r>
              <a:rPr lang="ru-RU" sz="1400" dirty="0"/>
              <a:t>– это мошенничество «вслепую»: такие </a:t>
            </a:r>
            <a:r>
              <a:rPr lang="ru-RU" sz="1400" dirty="0" smtClean="0"/>
              <a:t>сообщения </a:t>
            </a:r>
            <a:r>
              <a:rPr lang="ru-RU" sz="1400" dirty="0"/>
              <a:t>рассылаются в большом объёме – в надежде </a:t>
            </a:r>
            <a:r>
              <a:rPr lang="ru-RU" sz="1400" dirty="0" smtClean="0"/>
              <a:t>на доверчивого </a:t>
            </a:r>
            <a:r>
              <a:rPr lang="ru-RU" sz="1400" dirty="0"/>
              <a:t>получателя</a:t>
            </a:r>
            <a:r>
              <a:rPr lang="ru-RU" sz="1400" dirty="0" smtClean="0"/>
              <a:t>.</a:t>
            </a:r>
            <a:endParaRPr lang="ru-RU" sz="1400" dirty="0"/>
          </a:p>
          <a:p>
            <a:pPr algn="ctr">
              <a:spcAft>
                <a:spcPts val="600"/>
              </a:spcAft>
            </a:pPr>
            <a:r>
              <a:rPr lang="ru-RU" sz="1400" b="1" dirty="0"/>
              <a:t>Телефонный звонок </a:t>
            </a:r>
            <a:r>
              <a:rPr lang="ru-RU" sz="1400" dirty="0"/>
              <a:t>позволяет </a:t>
            </a:r>
            <a:r>
              <a:rPr lang="ru-RU" sz="1400" dirty="0" smtClean="0"/>
              <a:t>манипулировать человеком </a:t>
            </a:r>
            <a:r>
              <a:rPr lang="ru-RU" sz="1400" dirty="0"/>
              <a:t>при разговоре, но при таком общении </a:t>
            </a:r>
            <a:r>
              <a:rPr lang="ru-RU" sz="1400" dirty="0" smtClean="0"/>
              <a:t>можно разоблачить </a:t>
            </a:r>
            <a:r>
              <a:rPr lang="ru-RU" sz="1400" dirty="0"/>
              <a:t>мошенника правильным вопросом.</a:t>
            </a:r>
          </a:p>
          <a:p>
            <a:pPr algn="ctr"/>
            <a:r>
              <a:rPr lang="ru-RU" sz="1600" b="1" dirty="0">
                <a:solidFill>
                  <a:srgbClr val="C00000"/>
                </a:solidFill>
              </a:rPr>
              <a:t>Цель мошенников – заставить Вас </a:t>
            </a:r>
            <a:r>
              <a:rPr lang="ru-RU" sz="1600" b="1" dirty="0" smtClean="0">
                <a:solidFill>
                  <a:srgbClr val="C00000"/>
                </a:solidFill>
              </a:rPr>
              <a:t>передать свои </a:t>
            </a:r>
            <a:r>
              <a:rPr lang="ru-RU" sz="1600" b="1" dirty="0">
                <a:solidFill>
                  <a:srgbClr val="C00000"/>
                </a:solidFill>
              </a:rPr>
              <a:t>денежные средства</a:t>
            </a:r>
          </a:p>
          <a:p>
            <a:pPr algn="ctr">
              <a:spcAft>
                <a:spcPts val="600"/>
              </a:spcAft>
            </a:pPr>
            <a:r>
              <a:rPr lang="ru-RU" b="1" dirty="0">
                <a:solidFill>
                  <a:srgbClr val="C00000"/>
                </a:solidFill>
              </a:rPr>
              <a:t>«ДОБРОВОЛЬНО».</a:t>
            </a:r>
          </a:p>
          <a:p>
            <a:pPr algn="ctr">
              <a:spcAft>
                <a:spcPts val="600"/>
              </a:spcAft>
            </a:pPr>
            <a:r>
              <a:rPr lang="ru-RU" sz="1400" b="1" dirty="0"/>
              <a:t>Для этого используются различные </a:t>
            </a:r>
            <a:r>
              <a:rPr lang="ru-RU" sz="1400" b="1" dirty="0" smtClean="0"/>
              <a:t>схемы мошенничества</a:t>
            </a:r>
            <a:r>
              <a:rPr lang="ru-RU" sz="1400" b="1" dirty="0"/>
              <a:t>.</a:t>
            </a:r>
            <a:endParaRPr lang="ru-RU" b="1" dirty="0" smtClean="0">
              <a:solidFill>
                <a:srgbClr val="C00000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252" y="401965"/>
            <a:ext cx="361238" cy="208715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161" y="1963530"/>
            <a:ext cx="380963" cy="220112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503" y="3472673"/>
            <a:ext cx="406736" cy="218364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96422" y="1967768"/>
            <a:ext cx="30993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/>
              <a:t>.</a:t>
            </a:r>
            <a:endParaRPr lang="ru-RU" sz="1200" b="1" dirty="0"/>
          </a:p>
        </p:txBody>
      </p:sp>
      <p:pic>
        <p:nvPicPr>
          <p:cNvPr id="30" name="Рисунок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1301" y="387350"/>
            <a:ext cx="361238" cy="208715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0" y="3798307"/>
            <a:ext cx="310445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dirty="0" smtClean="0"/>
              <a:t>       </a:t>
            </a:r>
            <a:endParaRPr lang="ru-RU" sz="1200" b="1" dirty="0"/>
          </a:p>
        </p:txBody>
      </p:sp>
      <p:pic>
        <p:nvPicPr>
          <p:cNvPr id="32" name="Рисунок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709" y="2562662"/>
            <a:ext cx="361238" cy="208715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91356" y="4240357"/>
            <a:ext cx="310445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dirty="0" smtClean="0"/>
              <a:t>       </a:t>
            </a:r>
            <a:endParaRPr lang="ru-RU" sz="1200" b="1" dirty="0"/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3062" y="4685518"/>
            <a:ext cx="361238" cy="208715"/>
          </a:xfrm>
          <a:prstGeom prst="rect">
            <a:avLst/>
          </a:prstGeom>
        </p:spPr>
      </p:pic>
      <p:sp>
        <p:nvSpPr>
          <p:cNvPr id="45" name="Прямоугольник 44"/>
          <p:cNvSpPr/>
          <p:nvPr/>
        </p:nvSpPr>
        <p:spPr>
          <a:xfrm>
            <a:off x="8348697" y="3522781"/>
            <a:ext cx="1582752" cy="1949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ru-RU" sz="800" i="1" dirty="0" smtClean="0">
                <a:latin typeface="Arial Narrow" panose="020B0606020202030204" pitchFamily="34" charset="0"/>
              </a:rPr>
              <a:t>.</a:t>
            </a:r>
            <a:endParaRPr lang="ru-RU" sz="800" i="1" dirty="0">
              <a:latin typeface="Arial Narrow" panose="020B060602020203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04716" y="1883391"/>
            <a:ext cx="27841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    </a:t>
            </a:r>
            <a:r>
              <a:rPr lang="ru-RU" sz="1200" dirty="0" smtClean="0"/>
              <a:t>Второе место – </a:t>
            </a:r>
            <a:r>
              <a:rPr lang="en-US" sz="1200" b="1" dirty="0" smtClean="0"/>
              <a:t>SMS </a:t>
            </a:r>
            <a:r>
              <a:rPr lang="ru-RU" sz="1200" b="1" dirty="0" smtClean="0"/>
              <a:t>с просьбой перезвонить на указанный номер</a:t>
            </a:r>
            <a:r>
              <a:rPr lang="ru-RU" sz="1200" dirty="0" smtClean="0"/>
              <a:t>.  Как только вы перезваниваете на этот номер, вас долго держат линии, в этот момент происходит списание денежных средств. </a:t>
            </a:r>
            <a:r>
              <a:rPr lang="ru-RU" sz="1200" b="1" dirty="0" smtClean="0"/>
              <a:t>Не звоните по незнакомым номерам!</a:t>
            </a:r>
            <a:endParaRPr lang="ru-RU" sz="12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194687" y="3425588"/>
            <a:ext cx="2886090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dirty="0" smtClean="0"/>
              <a:t>      </a:t>
            </a:r>
            <a:r>
              <a:rPr lang="ru-RU" sz="1200" dirty="0" smtClean="0"/>
              <a:t>Третье место – </a:t>
            </a:r>
            <a:r>
              <a:rPr lang="ru-RU" sz="1200" b="1" dirty="0" smtClean="0"/>
              <a:t>телефонные вирусы. </a:t>
            </a:r>
            <a:r>
              <a:rPr lang="ru-RU" sz="1200" dirty="0" smtClean="0"/>
              <a:t>На телефон приходит </a:t>
            </a:r>
            <a:r>
              <a:rPr lang="en-US" sz="1200" b="1" dirty="0" smtClean="0"/>
              <a:t>SMS</a:t>
            </a:r>
            <a:r>
              <a:rPr lang="ru-RU" sz="1200" b="1" dirty="0" smtClean="0"/>
              <a:t> с просьбой перейти по ссылке. </a:t>
            </a:r>
            <a:r>
              <a:rPr lang="ru-RU" sz="1200" dirty="0" smtClean="0"/>
              <a:t>Второй вариант таких вирусов: при заказе услуг от мобильного оператора или при скачивании мобильного контента абоненту </a:t>
            </a:r>
            <a:r>
              <a:rPr lang="ru-RU" sz="1200" b="1" dirty="0" smtClean="0"/>
              <a:t>приходит сообщение с просьбой отправить определенную цифру для подтверждения.</a:t>
            </a:r>
          </a:p>
          <a:p>
            <a:pPr algn="just"/>
            <a:r>
              <a:rPr lang="ru-RU" sz="1200" b="1" dirty="0" smtClean="0"/>
              <a:t>Не звоните и не отправляйте </a:t>
            </a:r>
            <a:r>
              <a:rPr lang="en-US" sz="1200" b="1" dirty="0" smtClean="0"/>
              <a:t>SMS</a:t>
            </a:r>
            <a:r>
              <a:rPr lang="ru-RU" sz="1200" b="1" dirty="0" smtClean="0"/>
              <a:t> на данные номера!</a:t>
            </a:r>
            <a:endParaRPr lang="ru-RU" sz="12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6933061" y="382135"/>
            <a:ext cx="276822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52000" algn="just"/>
            <a:r>
              <a:rPr lang="ru-RU" sz="1200" dirty="0" smtClean="0"/>
              <a:t>  Четвертое место занимает – </a:t>
            </a:r>
            <a:r>
              <a:rPr lang="ru-RU" sz="1200" b="1" dirty="0" smtClean="0"/>
              <a:t>«Выигрыш в лотерее».</a:t>
            </a:r>
            <a:endParaRPr lang="ru-RU" sz="1200" dirty="0" smtClean="0"/>
          </a:p>
          <a:p>
            <a:pPr algn="just"/>
            <a:r>
              <a:rPr lang="ru-RU" sz="1200" dirty="0" smtClean="0"/>
              <a:t>На мобильный телефон поступает  Звонок от ведущего популярной передачи и поздравляет вас с крупным выигрышем в лотерее. Перезванивая для уточнения информации, вас просят предоставить реквизиты карты и заплатить налог на доходы физических лиц. </a:t>
            </a:r>
            <a:r>
              <a:rPr lang="ru-RU" sz="1200" b="1" dirty="0" smtClean="0"/>
              <a:t>Не сообщайте никому реквизиты и код карты!</a:t>
            </a:r>
            <a:endParaRPr lang="ru-RU" sz="1200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6919415" y="2538484"/>
            <a:ext cx="2743199" cy="2150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52000"/>
            <a:r>
              <a:rPr lang="ru-RU" sz="1200" dirty="0" smtClean="0"/>
              <a:t>Следующая схема мошенничества – </a:t>
            </a:r>
            <a:r>
              <a:rPr lang="ru-RU" sz="1200" b="1" dirty="0" smtClean="0"/>
              <a:t>Код от оператора связи. </a:t>
            </a:r>
          </a:p>
          <a:p>
            <a:pPr algn="just"/>
            <a:r>
              <a:rPr lang="ru-RU" sz="1200" dirty="0" smtClean="0"/>
              <a:t>На мобильный телефон поступает звонок от оператора сотовой связи, который  предлагает Вам под диктовку ввести код или сообщение. </a:t>
            </a:r>
          </a:p>
          <a:p>
            <a:pPr algn="just"/>
            <a:r>
              <a:rPr lang="ru-RU" sz="1200" b="1" dirty="0" smtClean="0"/>
              <a:t>В таком случае необходимо звонить на горячую линию мобильного оператора  или открыть соответствующие разделы на сайте оператора.</a:t>
            </a:r>
            <a:endParaRPr lang="ru-RU" sz="1200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6919415" y="4653887"/>
            <a:ext cx="26749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52000" algn="just"/>
            <a:r>
              <a:rPr lang="ru-RU" sz="1200" dirty="0" smtClean="0"/>
              <a:t>Шестое место –</a:t>
            </a:r>
            <a:r>
              <a:rPr lang="en-US" sz="1200" dirty="0" smtClean="0"/>
              <a:t> </a:t>
            </a:r>
            <a:r>
              <a:rPr lang="en-US" sz="1200" b="1" dirty="0" smtClean="0"/>
              <a:t>SMS</a:t>
            </a:r>
            <a:r>
              <a:rPr lang="ru-RU" sz="1200" b="1" dirty="0" smtClean="0"/>
              <a:t> -просьба о помощи. </a:t>
            </a:r>
          </a:p>
          <a:p>
            <a:pPr algn="just"/>
            <a:r>
              <a:rPr lang="ru-RU" sz="1200" dirty="0" smtClean="0"/>
              <a:t>На ваш телефон поступает сообщение с просьбой перевести денежные средства с незнакомого номера. </a:t>
            </a:r>
          </a:p>
          <a:p>
            <a:pPr algn="just"/>
            <a:r>
              <a:rPr lang="ru-RU" sz="1200" b="1" dirty="0" smtClean="0"/>
              <a:t>Не переводите денежные средства по незнакомым номерам, это могут быть мошенники. </a:t>
            </a:r>
          </a:p>
          <a:p>
            <a:endParaRPr lang="ru-RU" sz="1200" dirty="0"/>
          </a:p>
        </p:txBody>
      </p:sp>
      <p:sp>
        <p:nvSpPr>
          <p:cNvPr id="1030" name="AutoShape 6" descr="https://www.m.obninsk.name/UserFiles/Image/202011/krazha_so_scheta-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32" name="AutoShape 8" descr="https://www.m.obninsk.name/UserFiles/Image/202011/krazha_so_scheta-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56" name="Рисунок 55" descr="krazha_so_scheta-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89109" y="4989306"/>
            <a:ext cx="1951631" cy="1067298"/>
          </a:xfrm>
          <a:prstGeom prst="rect">
            <a:avLst/>
          </a:prstGeom>
        </p:spPr>
      </p:pic>
      <p:sp>
        <p:nvSpPr>
          <p:cNvPr id="1034" name="AutoShape 10" descr="https://topchange.top/images/blog_img/hvSNBmK39GrfkeioOSQ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57" name="Рисунок 56" descr="hvSNBmK39GrfkeioOSQl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38054" y="5448784"/>
            <a:ext cx="1756256" cy="1170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08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1668</TotalTime>
  <Words>490</Words>
  <Application>Microsoft Office PowerPoint</Application>
  <PresentationFormat>Лист A4 (210x297 мм)</PresentationFormat>
  <Paragraphs>45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Ерыкалова Е.А.</dc:creator>
  <cp:lastModifiedBy>Носков Владимир Александрович</cp:lastModifiedBy>
  <cp:revision>47</cp:revision>
  <cp:lastPrinted>2021-06-29T11:23:14Z</cp:lastPrinted>
  <dcterms:created xsi:type="dcterms:W3CDTF">2020-10-05T13:02:13Z</dcterms:created>
  <dcterms:modified xsi:type="dcterms:W3CDTF">2021-07-19T07:36:31Z</dcterms:modified>
</cp:coreProperties>
</file>