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88" r:id="rId1"/>
  </p:sldMasterIdLst>
  <p:sldIdLst>
    <p:sldId id="260" r:id="rId2"/>
    <p:sldId id="256" r:id="rId3"/>
    <p:sldId id="257" r:id="rId4"/>
    <p:sldId id="258" r:id="rId5"/>
    <p:sldId id="259" r:id="rId6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8" d="100"/>
          <a:sy n="88" d="100"/>
        </p:scale>
        <p:origin x="1464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CCB2-4B52-4CF9-B9FE-1A363EA17772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FC66F-BDCE-4D03-822F-878DA663C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CCB2-4B52-4CF9-B9FE-1A363EA17772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FC66F-BDCE-4D03-822F-878DA663C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CCB2-4B52-4CF9-B9FE-1A363EA17772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FC66F-BDCE-4D03-822F-878DA663C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CCB2-4B52-4CF9-B9FE-1A363EA17772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FC66F-BDCE-4D03-822F-878DA663C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CCB2-4B52-4CF9-B9FE-1A363EA17772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FC66F-BDCE-4D03-822F-878DA663C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CCB2-4B52-4CF9-B9FE-1A363EA17772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FC66F-BDCE-4D03-822F-878DA663C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CCB2-4B52-4CF9-B9FE-1A363EA17772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FC66F-BDCE-4D03-822F-878DA663C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CCB2-4B52-4CF9-B9FE-1A363EA17772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FC66F-BDCE-4D03-822F-878DA663C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CCB2-4B52-4CF9-B9FE-1A363EA17772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FC66F-BDCE-4D03-822F-878DA663C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CCB2-4B52-4CF9-B9FE-1A363EA17772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FC66F-BDCE-4D03-822F-878DA663C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D3CCB2-4B52-4CF9-B9FE-1A363EA17772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8FC66F-BDCE-4D03-822F-878DA663CCA9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D3CCB2-4B52-4CF9-B9FE-1A363EA17772}" type="datetimeFigureOut">
              <a:rPr lang="ru-RU" smtClean="0"/>
              <a:t>19.08.2020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A8FC66F-BDCE-4D03-822F-878DA663CCA9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89" r:id="rId1"/>
    <p:sldLayoutId id="2147483890" r:id="rId2"/>
    <p:sldLayoutId id="2147483891" r:id="rId3"/>
    <p:sldLayoutId id="2147483892" r:id="rId4"/>
    <p:sldLayoutId id="2147483893" r:id="rId5"/>
    <p:sldLayoutId id="2147483894" r:id="rId6"/>
    <p:sldLayoutId id="2147483895" r:id="rId7"/>
    <p:sldLayoutId id="2147483896" r:id="rId8"/>
    <p:sldLayoutId id="2147483897" r:id="rId9"/>
    <p:sldLayoutId id="2147483898" r:id="rId10"/>
    <p:sldLayoutId id="214748389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9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Рисунок 3" descr="viber_image_2020-06-08_11-49-43.jpg"/>
          <p:cNvPicPr>
            <a:picLocks noChangeAspect="1"/>
          </p:cNvPicPr>
          <p:nvPr/>
        </p:nvPicPr>
        <p:blipFill>
          <a:blip r:embed="rId2"/>
          <a:srcRect t="4830" b="4830"/>
          <a:stretch>
            <a:fillRect/>
          </a:stretch>
        </p:blipFill>
        <p:spPr>
          <a:xfrm>
            <a:off x="15280" y="116632"/>
            <a:ext cx="2857500" cy="26431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5" name="Прямоугольник 4"/>
          <p:cNvSpPr/>
          <p:nvPr/>
        </p:nvSpPr>
        <p:spPr>
          <a:xfrm>
            <a:off x="107504" y="2781658"/>
            <a:ext cx="8856984" cy="381489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54038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С 01.06.2020 прокуратурой реализуется утвержденный прокурором области и руководителями региональных органов власти и правоохраны межведомственный план мероприятий по защите прав семьи и детей «Территория детства».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рамках блока мероприятий «Безопасный двор» проекта «Территория детства» открыт постоянно действующий мобильный канал связи для приёма сообщений обо всех обстоятельствах, которые угрожают безопасности детей на улицах и иных общественных пространствах (о заброшенных и плохо охраняемых зданиях, открытых люках и котлованах, аварийных детских площадках и иных </a:t>
            </a:r>
            <a:r>
              <a:rPr lang="ru-RU" sz="1400" dirty="0" err="1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травмоопасных</a:t>
            </a:r>
            <a:r>
              <a:rPr lang="ru-RU" sz="1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 объектах, о местах реализации несовершеннолетним алкогольной и табачной продукции, скопления асоциальных личностей, в том числе вблизи образовательных и иных детских учреждений).</a:t>
            </a:r>
          </a:p>
          <a:p>
            <a:pPr indent="450215" algn="just">
              <a:lnSpc>
                <a:spcPct val="115000"/>
              </a:lnSpc>
              <a:spcAft>
                <a:spcPts val="0"/>
              </a:spcAft>
            </a:pPr>
            <a:r>
              <a:rPr lang="ru-RU" sz="1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течение 2020 года жители области по номеру </a:t>
            </a:r>
            <a:r>
              <a:rPr lang="ru-RU" b="1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+7 960 171 71 14 </a:t>
            </a:r>
            <a:r>
              <a:rPr lang="ru-RU" sz="1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в круглосуточном режиме могут направлять соответствующую информацию посредством сообщений в мессенджерах </a:t>
            </a:r>
            <a:r>
              <a:rPr lang="en-US" sz="1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Viber </a:t>
            </a:r>
            <a:r>
              <a:rPr lang="ru-RU" sz="1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или </a:t>
            </a:r>
            <a:r>
              <a:rPr lang="en-US" sz="1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WhatsApp</a:t>
            </a:r>
            <a:r>
              <a:rPr lang="ru-RU" sz="1400" dirty="0">
                <a:latin typeface="Cambria" panose="02040503050406030204" pitchFamily="18" charset="0"/>
                <a:ea typeface="Times New Roman" panose="02020603050405020304" pitchFamily="18" charset="0"/>
                <a:cs typeface="Times New Roman" panose="02020603050405020304" pitchFamily="18" charset="0"/>
              </a:rPr>
              <a:t>, СМС-сообщений с описанием обстоятельств и сути проблемы, при необходимости с приложением фотографий.</a:t>
            </a:r>
          </a:p>
          <a:p>
            <a:r>
              <a:rPr lang="ru-RU" sz="1400" dirty="0" smtClean="0">
                <a:latin typeface="Cambria" panose="02040503050406030204" pitchFamily="18" charset="0"/>
                <a:ea typeface="Times New Roman" panose="02020603050405020304" pitchFamily="18" charset="0"/>
              </a:rPr>
              <a:t>            Поступившие </a:t>
            </a:r>
            <a:r>
              <a:rPr lang="ru-RU" sz="1400" dirty="0">
                <a:latin typeface="Cambria" panose="02040503050406030204" pitchFamily="18" charset="0"/>
                <a:ea typeface="Times New Roman" panose="02020603050405020304" pitchFamily="18" charset="0"/>
              </a:rPr>
              <a:t>сообщения являются основанием для организации проверок обеспечения условий для безопасного нахождения детей на улицах.</a:t>
            </a:r>
            <a:endParaRPr lang="ru-RU" sz="1400" dirty="0">
              <a:latin typeface="Cambria" panose="02040503050406030204" pitchFamily="18" charset="0"/>
            </a:endParaRPr>
          </a:p>
        </p:txBody>
      </p:sp>
      <p:pic>
        <p:nvPicPr>
          <p:cNvPr id="6" name="Рисунок 5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076056" y="0"/>
            <a:ext cx="2963909" cy="296390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05106769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286116" y="214290"/>
            <a:ext cx="5486400" cy="566738"/>
          </a:xfrm>
        </p:spPr>
        <p:txBody>
          <a:bodyPr>
            <a:normAutofit/>
          </a:bodyPr>
          <a:lstStyle/>
          <a:p>
            <a:pPr algn="r"/>
            <a:r>
              <a:rPr lang="ru-RU" sz="2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БЕЗОПАСНОЕ МОБИЛЬНОЕ ПРОСТРАНСТВО</a:t>
            </a:r>
            <a:endParaRPr lang="ru-RU" sz="22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Рисунок 9" descr="viber_image_2020-06-08_11-49-43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4830" b="4830"/>
          <a:stretch>
            <a:fillRect/>
          </a:stretch>
        </p:blipFill>
        <p:spPr>
          <a:xfrm>
            <a:off x="285750" y="214313"/>
            <a:ext cx="2857500" cy="26431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357158" y="1142984"/>
            <a:ext cx="8415358" cy="5357850"/>
          </a:xfrm>
        </p:spPr>
        <p:txBody>
          <a:bodyPr>
            <a:normAutofit/>
          </a:bodyPr>
          <a:lstStyle/>
          <a:p>
            <a:pPr algn="r"/>
            <a:r>
              <a:rPr lang="ru-RU" sz="1400" b="1" dirty="0" smtClean="0">
                <a:latin typeface="Cambria" pitchFamily="18" charset="0"/>
              </a:rPr>
              <a:t>Блок «БЕЗОПАСНОЕ МОБИЛЬНОЕ ПРОСТРАНСТВО»</a:t>
            </a:r>
          </a:p>
          <a:p>
            <a:pPr algn="r"/>
            <a:r>
              <a:rPr lang="ru-RU" sz="1400" b="1" dirty="0" smtClean="0">
                <a:latin typeface="Cambria" pitchFamily="18" charset="0"/>
              </a:rPr>
              <a:t>направлен на:</a:t>
            </a:r>
          </a:p>
          <a:p>
            <a:r>
              <a:rPr lang="ru-RU" b="1" dirty="0" smtClean="0">
                <a:latin typeface="Cambria" pitchFamily="18" charset="0"/>
              </a:rPr>
              <a:t> </a:t>
            </a:r>
          </a:p>
          <a:p>
            <a:pPr lvl="0"/>
            <a:endParaRPr lang="ru-RU" dirty="0" smtClean="0">
              <a:latin typeface="Cambria" pitchFamily="18" charset="0"/>
            </a:endParaRPr>
          </a:p>
          <a:p>
            <a:pPr lvl="0" algn="r"/>
            <a:r>
              <a:rPr lang="ru-RU" sz="1400" u="sng" dirty="0" smtClean="0">
                <a:latin typeface="Cambria" pitchFamily="18" charset="0"/>
              </a:rPr>
              <a:t>1. Создание безопасной виртуальной среды:</a:t>
            </a:r>
          </a:p>
          <a:p>
            <a:pPr algn="r"/>
            <a:r>
              <a:rPr lang="ru-RU" sz="1400" dirty="0" smtClean="0">
                <a:latin typeface="Cambria" pitchFamily="18" charset="0"/>
              </a:rPr>
              <a:t>- определение порядка пользования </a:t>
            </a:r>
          </a:p>
          <a:p>
            <a:pPr algn="r"/>
            <a:r>
              <a:rPr lang="ru-RU" sz="1400" dirty="0" smtClean="0">
                <a:latin typeface="Cambria" pitchFamily="18" charset="0"/>
              </a:rPr>
              <a:t>мобильными телефонами в школах;</a:t>
            </a:r>
          </a:p>
          <a:p>
            <a:pPr algn="r"/>
            <a:r>
              <a:rPr lang="ru-RU" sz="1400" dirty="0" smtClean="0">
                <a:latin typeface="Cambria" pitchFamily="18" charset="0"/>
              </a:rPr>
              <a:t>- контроль за работой систем контент-фильтрации на школьных компьютерах;</a:t>
            </a:r>
          </a:p>
          <a:p>
            <a:pPr algn="r"/>
            <a:r>
              <a:rPr lang="ru-RU" sz="1400" dirty="0" smtClean="0">
                <a:latin typeface="Cambria" pitchFamily="18" charset="0"/>
              </a:rPr>
              <a:t>- проверки соблюдения требований к работе точек доступа к Интернету по технологии</a:t>
            </a:r>
            <a:r>
              <a:rPr lang="en-US" sz="1400" dirty="0" smtClean="0">
                <a:latin typeface="Cambria" pitchFamily="18" charset="0"/>
              </a:rPr>
              <a:t>Wi</a:t>
            </a:r>
            <a:r>
              <a:rPr lang="ru-RU" sz="1400" dirty="0" smtClean="0">
                <a:latin typeface="Cambria" pitchFamily="18" charset="0"/>
              </a:rPr>
              <a:t>-</a:t>
            </a:r>
            <a:r>
              <a:rPr lang="en-US" sz="1400" dirty="0" smtClean="0">
                <a:latin typeface="Cambria" pitchFamily="18" charset="0"/>
              </a:rPr>
              <a:t>Fi</a:t>
            </a:r>
            <a:r>
              <a:rPr lang="ru-RU" sz="1400" dirty="0" smtClean="0">
                <a:latin typeface="Cambria" pitchFamily="18" charset="0"/>
              </a:rPr>
              <a:t> в детских организациях и общественных местах города;</a:t>
            </a:r>
          </a:p>
          <a:p>
            <a:pPr algn="r"/>
            <a:r>
              <a:rPr lang="ru-RU" sz="1400" dirty="0" smtClean="0">
                <a:latin typeface="Cambria" pitchFamily="18" charset="0"/>
              </a:rPr>
              <a:t>- мониторинг сети Интернет, выявление лиц, пропагандирующих среди детей антиобщественную идеологию</a:t>
            </a:r>
          </a:p>
          <a:p>
            <a:pPr lvl="0" algn="r"/>
            <a:r>
              <a:rPr lang="ru-RU" sz="1400" u="sng" dirty="0" smtClean="0">
                <a:latin typeface="Cambria" pitchFamily="18" charset="0"/>
              </a:rPr>
              <a:t>2. Проведение правовой пропаганды и оказание консультативной помощи:</a:t>
            </a:r>
          </a:p>
          <a:p>
            <a:pPr algn="r"/>
            <a:r>
              <a:rPr lang="ru-RU" sz="1400" dirty="0" smtClean="0">
                <a:latin typeface="Cambria" pitchFamily="18" charset="0"/>
              </a:rPr>
              <a:t>- мероприятия для родителей с демонстрацией роликов, доведением информации об опасностях, с которыми ребенок может столкнуться в сети Интернет, возможностях использования программ «родительского контроля», психолого-педагогическая и консультативная помощь по вопросам воспитания детей;</a:t>
            </a:r>
          </a:p>
          <a:p>
            <a:pPr algn="r"/>
            <a:r>
              <a:rPr lang="ru-RU" sz="1400" dirty="0" smtClean="0">
                <a:latin typeface="Cambria" pitchFamily="18" charset="0"/>
              </a:rPr>
              <a:t>- мероприятия для детей (внедрение в школах новых программ воспитания, практические занятия на базе Центра безопасного Интернета)</a:t>
            </a:r>
          </a:p>
          <a:p>
            <a:r>
              <a:rPr lang="ru-RU" sz="1400" dirty="0" smtClean="0">
                <a:latin typeface="Cambria" pitchFamily="18" charset="0"/>
              </a:rPr>
              <a:t> </a:t>
            </a:r>
          </a:p>
          <a:p>
            <a:pPr algn="ctr"/>
            <a:endParaRPr lang="ru-RU" sz="1200" dirty="0" smtClean="0">
              <a:latin typeface="Cambria" pitchFamily="18" charset="0"/>
            </a:endParaRPr>
          </a:p>
          <a:p>
            <a:pPr algn="ctr"/>
            <a:r>
              <a:rPr lang="ru-RU" sz="1200" b="1" dirty="0" smtClean="0">
                <a:latin typeface="Cambria" pitchFamily="18" charset="0"/>
              </a:rPr>
              <a:t>Основные участники: прокуратура, министерство образования, министерство социальной политики, ГУ МВД</a:t>
            </a:r>
          </a:p>
          <a:p>
            <a:endParaRPr lang="ru-RU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85720" y="285728"/>
            <a:ext cx="5486400" cy="566738"/>
          </a:xfrm>
        </p:spPr>
        <p:txBody>
          <a:bodyPr>
            <a:normAutofit fontScale="90000"/>
          </a:bodyPr>
          <a:lstStyle/>
          <a:p>
            <a:r>
              <a:rPr lang="ru-RU" sz="40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БЕЗОПАСНЫЙ ДВОР</a:t>
            </a:r>
            <a:endParaRPr lang="ru-RU" sz="40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Рисунок 9" descr="viber_image_2020-06-08_11-49-43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4830" b="4830"/>
          <a:stretch>
            <a:fillRect/>
          </a:stretch>
        </p:blipFill>
        <p:spPr>
          <a:xfrm>
            <a:off x="5857884" y="285728"/>
            <a:ext cx="2857500" cy="26431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357158" y="1142984"/>
            <a:ext cx="8415358" cy="5357850"/>
          </a:xfrm>
        </p:spPr>
        <p:txBody>
          <a:bodyPr>
            <a:normAutofit lnSpcReduction="10000"/>
          </a:bodyPr>
          <a:lstStyle/>
          <a:p>
            <a:r>
              <a:rPr lang="ru-RU" sz="1400" b="1" dirty="0" smtClean="0">
                <a:latin typeface="Cambria" pitchFamily="18" charset="0"/>
              </a:rPr>
              <a:t>Блок «БЕЗОПАСНЫЙ ДВОР»</a:t>
            </a:r>
          </a:p>
          <a:p>
            <a:r>
              <a:rPr lang="ru-RU" sz="1400" b="1" dirty="0" smtClean="0">
                <a:latin typeface="Cambria" pitchFamily="18" charset="0"/>
              </a:rPr>
              <a:t>направлен на:</a:t>
            </a:r>
          </a:p>
          <a:p>
            <a:r>
              <a:rPr lang="ru-RU" b="1" dirty="0" smtClean="0">
                <a:latin typeface="Cambria" pitchFamily="18" charset="0"/>
              </a:rPr>
              <a:t> </a:t>
            </a:r>
          </a:p>
          <a:p>
            <a:pPr lvl="0"/>
            <a:endParaRPr lang="ru-RU" dirty="0" smtClean="0">
              <a:latin typeface="Cambria" pitchFamily="18" charset="0"/>
            </a:endParaRPr>
          </a:p>
          <a:p>
            <a:pPr lvl="0"/>
            <a:r>
              <a:rPr lang="ru-RU" sz="1400" u="sng" dirty="0" smtClean="0">
                <a:latin typeface="Cambria" pitchFamily="18" charset="0"/>
              </a:rPr>
              <a:t>1. Создание действенной системы устранения создающих угрозу </a:t>
            </a:r>
          </a:p>
          <a:p>
            <a:pPr lvl="0"/>
            <a:r>
              <a:rPr lang="ru-RU" sz="1400" u="sng" dirty="0" smtClean="0">
                <a:latin typeface="Cambria" pitchFamily="18" charset="0"/>
              </a:rPr>
              <a:t>жизни и здоровью детей факторов на территории общественных </a:t>
            </a:r>
          </a:p>
          <a:p>
            <a:pPr lvl="0"/>
            <a:r>
              <a:rPr lang="ru-RU" sz="1400" u="sng" dirty="0" smtClean="0">
                <a:latin typeface="Cambria" pitchFamily="18" charset="0"/>
              </a:rPr>
              <a:t>пространств:</a:t>
            </a:r>
          </a:p>
          <a:p>
            <a:r>
              <a:rPr lang="ru-RU" sz="1400" dirty="0" smtClean="0">
                <a:latin typeface="Cambria" pitchFamily="18" charset="0"/>
              </a:rPr>
              <a:t>- создание линии по приему сообщений граждан о нарушении прав </a:t>
            </a:r>
          </a:p>
          <a:p>
            <a:r>
              <a:rPr lang="ru-RU" sz="1400" dirty="0" smtClean="0">
                <a:latin typeface="Cambria" pitchFamily="18" charset="0"/>
              </a:rPr>
              <a:t>детей;</a:t>
            </a:r>
          </a:p>
          <a:p>
            <a:r>
              <a:rPr lang="ru-RU" sz="1400" dirty="0" smtClean="0">
                <a:latin typeface="Cambria" pitchFamily="18" charset="0"/>
              </a:rPr>
              <a:t>- использование для сбора информации популярных </a:t>
            </a:r>
          </a:p>
          <a:p>
            <a:r>
              <a:rPr lang="ru-RU" sz="1400" dirty="0" smtClean="0">
                <a:latin typeface="Cambria" pitchFamily="18" charset="0"/>
              </a:rPr>
              <a:t>региональных порталов;</a:t>
            </a:r>
          </a:p>
          <a:p>
            <a:r>
              <a:rPr lang="ru-RU" sz="1400" dirty="0" smtClean="0">
                <a:latin typeface="Cambria" pitchFamily="18" charset="0"/>
              </a:rPr>
              <a:t>- проведение рейдов для выявления опасных участков (заброшенные здания и гаражи, неогороженные строительные площадки, открытые канализационные колодцы, незапертые чердаки и подвалы, неосвещенные дворы, изломанные качели, отсутствие знаков, разметки «лежачих полицейских» вблизи детских учреждений и т.д.)</a:t>
            </a:r>
          </a:p>
          <a:p>
            <a:pPr lvl="0"/>
            <a:r>
              <a:rPr lang="ru-RU" sz="1400" u="sng" dirty="0" smtClean="0">
                <a:latin typeface="Cambria" pitchFamily="18" charset="0"/>
              </a:rPr>
              <a:t>2. Проведение правовой пропаганды:</a:t>
            </a:r>
          </a:p>
          <a:p>
            <a:r>
              <a:rPr lang="ru-RU" sz="1400" dirty="0" smtClean="0">
                <a:latin typeface="Cambria" pitchFamily="18" charset="0"/>
              </a:rPr>
              <a:t>- мероприятия, в том числе интерактивные, с детьми и родителями с освещением вопросов соблюдения правил пожарной безопасности и правил безопасности на воде, правил дорожного движения, в том числе пешеходами и велосипедистами в жилой зоне;</a:t>
            </a:r>
          </a:p>
          <a:p>
            <a:r>
              <a:rPr lang="ru-RU" sz="1400" dirty="0" smtClean="0">
                <a:latin typeface="Cambria" pitchFamily="18" charset="0"/>
              </a:rPr>
              <a:t>- распространение информационных материалов по вопросам безопасности</a:t>
            </a:r>
          </a:p>
          <a:p>
            <a:r>
              <a:rPr lang="ru-RU" sz="1400" dirty="0" smtClean="0">
                <a:latin typeface="Cambria" pitchFamily="18" charset="0"/>
              </a:rPr>
              <a:t> </a:t>
            </a:r>
          </a:p>
          <a:p>
            <a:pPr algn="ctr"/>
            <a:endParaRPr lang="ru-RU" sz="1400" dirty="0" smtClean="0">
              <a:latin typeface="Cambria" pitchFamily="18" charset="0"/>
            </a:endParaRPr>
          </a:p>
          <a:p>
            <a:pPr algn="ctr"/>
            <a:r>
              <a:rPr lang="ru-RU" sz="1200" b="1" dirty="0" smtClean="0">
                <a:latin typeface="Cambria" pitchFamily="18" charset="0"/>
              </a:rPr>
              <a:t>Основные участники: прокуратура, ГУ МВД, ГУ МЧС, министерство образования, министерство культуры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3286116" y="214290"/>
            <a:ext cx="5486400" cy="566738"/>
          </a:xfrm>
        </p:spPr>
        <p:txBody>
          <a:bodyPr>
            <a:normAutofit fontScale="90000"/>
          </a:bodyPr>
          <a:lstStyle/>
          <a:p>
            <a:pPr algn="r"/>
            <a:r>
              <a:rPr lang="ru-RU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УБЕРЕЧЬ ОТ ПРЕСТУПЛЕНИЯ</a:t>
            </a:r>
            <a:endParaRPr lang="ru-RU" sz="32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Рисунок 9" descr="viber_image_2020-06-08_11-49-43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4830" b="4830"/>
          <a:stretch>
            <a:fillRect/>
          </a:stretch>
        </p:blipFill>
        <p:spPr>
          <a:xfrm>
            <a:off x="285750" y="214313"/>
            <a:ext cx="2857500" cy="26431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357158" y="1142984"/>
            <a:ext cx="8415358" cy="5357850"/>
          </a:xfrm>
        </p:spPr>
        <p:txBody>
          <a:bodyPr>
            <a:normAutofit fontScale="77500" lnSpcReduction="20000"/>
          </a:bodyPr>
          <a:lstStyle/>
          <a:p>
            <a:pPr algn="r"/>
            <a:r>
              <a:rPr lang="ru-RU" sz="2000" b="1" dirty="0" smtClean="0">
                <a:latin typeface="Cambria" pitchFamily="18" charset="0"/>
              </a:rPr>
              <a:t>Блок «УБЕРЕЧЬ ОТ ПРЕСТУПЛЕНИЯ»</a:t>
            </a:r>
          </a:p>
          <a:p>
            <a:pPr algn="r"/>
            <a:r>
              <a:rPr lang="ru-RU" sz="2000" b="1" dirty="0" smtClean="0">
                <a:latin typeface="Cambria" pitchFamily="18" charset="0"/>
              </a:rPr>
              <a:t>направлен на:</a:t>
            </a:r>
          </a:p>
          <a:p>
            <a:r>
              <a:rPr lang="ru-RU" b="1" dirty="0" smtClean="0">
                <a:latin typeface="Cambria" pitchFamily="18" charset="0"/>
              </a:rPr>
              <a:t> </a:t>
            </a:r>
            <a:endParaRPr lang="ru-RU" dirty="0" smtClean="0">
              <a:latin typeface="Cambria" pitchFamily="18" charset="0"/>
            </a:endParaRPr>
          </a:p>
          <a:p>
            <a:pPr lvl="0" algn="r"/>
            <a:r>
              <a:rPr lang="ru-RU" sz="1700" u="sng" dirty="0" smtClean="0">
                <a:latin typeface="Cambria" pitchFamily="18" charset="0"/>
              </a:rPr>
              <a:t>1. Пропаганду законопослушного поведения и здорового образа жизни:</a:t>
            </a:r>
          </a:p>
          <a:p>
            <a:pPr algn="r"/>
            <a:r>
              <a:rPr lang="ru-RU" sz="1700" dirty="0" smtClean="0">
                <a:latin typeface="Cambria" pitchFamily="18" charset="0"/>
              </a:rPr>
              <a:t>- проведение мероприятий антинаркотической и </a:t>
            </a:r>
          </a:p>
          <a:p>
            <a:pPr algn="r"/>
            <a:r>
              <a:rPr lang="ru-RU" sz="1700" dirty="0" smtClean="0">
                <a:latin typeface="Cambria" pitchFamily="18" charset="0"/>
              </a:rPr>
              <a:t>антиалкогольной направленности (профилактическая операция </a:t>
            </a:r>
          </a:p>
          <a:p>
            <a:pPr algn="r"/>
            <a:r>
              <a:rPr lang="ru-RU" sz="1700" dirty="0" smtClean="0">
                <a:latin typeface="Cambria" pitchFamily="18" charset="0"/>
              </a:rPr>
              <a:t>«Дети России-2020», подготовка буклетов, роликов);</a:t>
            </a:r>
          </a:p>
          <a:p>
            <a:pPr algn="r"/>
            <a:r>
              <a:rPr lang="ru-RU" sz="1700" dirty="0" smtClean="0">
                <a:latin typeface="Cambria" pitchFamily="18" charset="0"/>
              </a:rPr>
              <a:t>- внедрение новых подходов к работе с подростками, </a:t>
            </a:r>
          </a:p>
          <a:p>
            <a:pPr algn="r"/>
            <a:r>
              <a:rPr lang="ru-RU" sz="1700" dirty="0" smtClean="0">
                <a:latin typeface="Cambria" pitchFamily="18" charset="0"/>
              </a:rPr>
              <a:t>ранее совершавшими преступления;</a:t>
            </a:r>
          </a:p>
          <a:p>
            <a:pPr algn="r"/>
            <a:r>
              <a:rPr lang="ru-RU" sz="1700" dirty="0" smtClean="0">
                <a:latin typeface="Cambria" pitchFamily="18" charset="0"/>
              </a:rPr>
              <a:t>- работа «Школы профессионального роста» в целях подготовки работников </a:t>
            </a:r>
          </a:p>
          <a:p>
            <a:pPr algn="r"/>
            <a:r>
              <a:rPr lang="ru-RU" sz="1700" dirty="0" smtClean="0">
                <a:latin typeface="Cambria" pitchFamily="18" charset="0"/>
              </a:rPr>
              <a:t>детских учреждений региона по вопросам выявления и профилактики буллинга и жестокого обращения с детьми</a:t>
            </a:r>
          </a:p>
          <a:p>
            <a:pPr lvl="0" algn="r"/>
            <a:r>
              <a:rPr lang="ru-RU" sz="1700" u="sng" dirty="0" smtClean="0">
                <a:latin typeface="Cambria" pitchFamily="18" charset="0"/>
              </a:rPr>
              <a:t>2. Организацию занятости подростков:</a:t>
            </a:r>
          </a:p>
          <a:p>
            <a:pPr algn="r"/>
            <a:r>
              <a:rPr lang="ru-RU" sz="1700" dirty="0" smtClean="0">
                <a:latin typeface="Cambria" pitchFamily="18" charset="0"/>
              </a:rPr>
              <a:t>- введение новых форм летней занятости;</a:t>
            </a:r>
          </a:p>
          <a:p>
            <a:pPr algn="r"/>
            <a:r>
              <a:rPr lang="ru-RU" sz="1700" dirty="0" smtClean="0">
                <a:latin typeface="Cambria" pitchFamily="18" charset="0"/>
              </a:rPr>
              <a:t>- освещение и содействие в организации трудовой занятости подростков (ярмарка вакансий, профориентация, тренинги «Старт в профессию»);</a:t>
            </a:r>
          </a:p>
          <a:p>
            <a:pPr algn="r"/>
            <a:r>
              <a:rPr lang="ru-RU" sz="1700" dirty="0" smtClean="0">
                <a:latin typeface="Cambria" pitchFamily="18" charset="0"/>
              </a:rPr>
              <a:t>- вовлечение детей в работу центров военно-патриотического воспитания;</a:t>
            </a:r>
          </a:p>
          <a:p>
            <a:pPr lvl="0" algn="r"/>
            <a:r>
              <a:rPr lang="ru-RU" sz="1700" u="sng" dirty="0" smtClean="0">
                <a:latin typeface="Cambria" pitchFamily="18" charset="0"/>
              </a:rPr>
              <a:t>3. Профилактику совершения преступлений детьми и в их отношении </a:t>
            </a:r>
            <a:r>
              <a:rPr lang="ru-RU" sz="1700" u="sng" dirty="0" smtClean="0"/>
              <a:t>:</a:t>
            </a:r>
          </a:p>
          <a:p>
            <a:pPr algn="r"/>
            <a:r>
              <a:rPr lang="ru-RU" sz="1700" dirty="0" smtClean="0">
                <a:latin typeface="Cambria" pitchFamily="18" charset="0"/>
              </a:rPr>
              <a:t>- организация рейдов «социального патруля», в том числе в целях предотвращения и пресечения фактов жестокого обращения с детьми;</a:t>
            </a:r>
          </a:p>
          <a:p>
            <a:pPr algn="r"/>
            <a:r>
              <a:rPr lang="ru-RU" sz="1700" dirty="0" smtClean="0">
                <a:latin typeface="Cambria" pitchFamily="18" charset="0"/>
              </a:rPr>
              <a:t>- проверка мест возможной реализации детям алкогольной продукции;</a:t>
            </a:r>
          </a:p>
          <a:p>
            <a:pPr algn="r"/>
            <a:r>
              <a:rPr lang="ru-RU" sz="1700" dirty="0" smtClean="0">
                <a:latin typeface="Cambria" pitchFamily="18" charset="0"/>
              </a:rPr>
              <a:t>- широкое использование системы «наставничества» в отношении детей, совершающих правонарушения и преступления</a:t>
            </a:r>
          </a:p>
          <a:p>
            <a:r>
              <a:rPr lang="ru-RU" dirty="0" smtClean="0">
                <a:latin typeface="Cambria" pitchFamily="18" charset="0"/>
              </a:rPr>
              <a:t> </a:t>
            </a:r>
          </a:p>
          <a:p>
            <a:pPr algn="ctr"/>
            <a:endParaRPr lang="ru-RU" dirty="0" smtClean="0">
              <a:latin typeface="Cambria" pitchFamily="18" charset="0"/>
            </a:endParaRPr>
          </a:p>
          <a:p>
            <a:pPr algn="ctr"/>
            <a:r>
              <a:rPr lang="ru-RU" sz="1400" b="1" dirty="0" smtClean="0">
                <a:latin typeface="Cambria" pitchFamily="18" charset="0"/>
              </a:rPr>
              <a:t>Основные участники: прокуратура, ГУ МВД, СУ СК, ГУ ФСИН, министерство образования, министерство здравоохранения, Министерство социальной политики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Заголовок 6"/>
          <p:cNvSpPr>
            <a:spLocks noGrp="1"/>
          </p:cNvSpPr>
          <p:nvPr>
            <p:ph type="title"/>
          </p:nvPr>
        </p:nvSpPr>
        <p:spPr>
          <a:xfrm>
            <a:off x="285720" y="285728"/>
            <a:ext cx="5486400" cy="566738"/>
          </a:xfrm>
        </p:spPr>
        <p:txBody>
          <a:bodyPr>
            <a:noAutofit/>
          </a:bodyPr>
          <a:lstStyle/>
          <a:p>
            <a:r>
              <a:rPr lang="ru-RU" sz="3200" dirty="0" smtClean="0">
                <a:solidFill>
                  <a:srgbClr val="00B0F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ВНИМАНИЕ ДЛЯ КАЖДОГО</a:t>
            </a:r>
            <a:endParaRPr lang="ru-RU" sz="3200" dirty="0">
              <a:solidFill>
                <a:srgbClr val="00B0F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pic>
        <p:nvPicPr>
          <p:cNvPr id="10" name="Рисунок 9" descr="viber_image_2020-06-08_11-49-43.jpg"/>
          <p:cNvPicPr>
            <a:picLocks noGrp="1" noChangeAspect="1"/>
          </p:cNvPicPr>
          <p:nvPr>
            <p:ph type="pic" idx="1"/>
          </p:nvPr>
        </p:nvPicPr>
        <p:blipFill>
          <a:blip r:embed="rId2"/>
          <a:srcRect t="4830" b="4830"/>
          <a:stretch>
            <a:fillRect/>
          </a:stretch>
        </p:blipFill>
        <p:spPr>
          <a:xfrm>
            <a:off x="5857884" y="285728"/>
            <a:ext cx="2857500" cy="2643187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reflection blurRad="12700" stA="38000" endPos="28000" dist="5000" dir="5400000" sy="-100000" algn="bl" rotWithShape="0"/>
          </a:effectLst>
        </p:spPr>
      </p:pic>
      <p:sp>
        <p:nvSpPr>
          <p:cNvPr id="9" name="Текст 8"/>
          <p:cNvSpPr>
            <a:spLocks noGrp="1"/>
          </p:cNvSpPr>
          <p:nvPr>
            <p:ph type="body" sz="half" idx="2"/>
          </p:nvPr>
        </p:nvSpPr>
        <p:spPr>
          <a:xfrm>
            <a:off x="357158" y="1142984"/>
            <a:ext cx="8415358" cy="5357850"/>
          </a:xfrm>
        </p:spPr>
        <p:txBody>
          <a:bodyPr>
            <a:normAutofit fontScale="92500" lnSpcReduction="20000"/>
          </a:bodyPr>
          <a:lstStyle/>
          <a:p>
            <a:r>
              <a:rPr lang="ru-RU" sz="1500" b="1" dirty="0" smtClean="0">
                <a:latin typeface="Cambria" pitchFamily="18" charset="0"/>
              </a:rPr>
              <a:t>Блок «ВНИМАНИЕ ДЛЯ КАЖДОГО»</a:t>
            </a:r>
          </a:p>
          <a:p>
            <a:r>
              <a:rPr lang="ru-RU" sz="1500" b="1" dirty="0" smtClean="0">
                <a:latin typeface="Cambria" pitchFamily="18" charset="0"/>
              </a:rPr>
              <a:t>направлен на:</a:t>
            </a:r>
          </a:p>
          <a:p>
            <a:r>
              <a:rPr lang="ru-RU" sz="1500" b="1" dirty="0" smtClean="0">
                <a:latin typeface="Cambria" pitchFamily="18" charset="0"/>
              </a:rPr>
              <a:t> </a:t>
            </a:r>
          </a:p>
          <a:p>
            <a:pPr lvl="0"/>
            <a:endParaRPr lang="ru-RU" sz="1500" dirty="0" smtClean="0">
              <a:latin typeface="Cambria" pitchFamily="18" charset="0"/>
            </a:endParaRPr>
          </a:p>
          <a:p>
            <a:pPr lvl="0"/>
            <a:r>
              <a:rPr lang="ru-RU" sz="1500" u="sng" dirty="0" smtClean="0">
                <a:latin typeface="Cambria" pitchFamily="18" charset="0"/>
              </a:rPr>
              <a:t>1. Защиту прав и социализацию сирот:</a:t>
            </a:r>
          </a:p>
          <a:p>
            <a:r>
              <a:rPr lang="ru-RU" sz="1500" dirty="0" smtClean="0">
                <a:latin typeface="Cambria" pitchFamily="18" charset="0"/>
              </a:rPr>
              <a:t>- проведение тематических проверочных мероприятий </a:t>
            </a:r>
          </a:p>
          <a:p>
            <a:r>
              <a:rPr lang="ru-RU" sz="1500" dirty="0" smtClean="0">
                <a:latin typeface="Cambria" pitchFamily="18" charset="0"/>
              </a:rPr>
              <a:t>в целях защиты жилищных и других имущественных прав сирот;</a:t>
            </a:r>
          </a:p>
          <a:p>
            <a:r>
              <a:rPr lang="ru-RU" sz="1500" dirty="0" smtClean="0">
                <a:latin typeface="Cambria" pitchFamily="18" charset="0"/>
              </a:rPr>
              <a:t>- контроль за достойными условиями жизни детей </a:t>
            </a:r>
          </a:p>
          <a:p>
            <a:r>
              <a:rPr lang="ru-RU" sz="1500" dirty="0" smtClean="0">
                <a:latin typeface="Cambria" pitchFamily="18" charset="0"/>
              </a:rPr>
              <a:t>в сиротских учреждениях;</a:t>
            </a:r>
          </a:p>
          <a:p>
            <a:r>
              <a:rPr lang="ru-RU" sz="1500" dirty="0" smtClean="0">
                <a:latin typeface="Cambria" pitchFamily="18" charset="0"/>
              </a:rPr>
              <a:t>- совершенствование системы постинтернатного сопровождения сирот после их выпуска из детских домов;</a:t>
            </a:r>
          </a:p>
          <a:p>
            <a:r>
              <a:rPr lang="ru-RU" sz="1500" dirty="0" smtClean="0">
                <a:latin typeface="Cambria" pitchFamily="18" charset="0"/>
              </a:rPr>
              <a:t>- организация экскурсионных, спортивных и иных досуговых мероприятий для детей-сирот и детей (посещение стадиона «Нижний Новгород» технопарка «Кванториум», площадок «СПОРТ ПОРТ»)</a:t>
            </a:r>
          </a:p>
          <a:p>
            <a:pPr lvl="0"/>
            <a:r>
              <a:rPr lang="ru-RU" sz="1500" u="sng" dirty="0" smtClean="0">
                <a:latin typeface="Cambria" pitchFamily="18" charset="0"/>
              </a:rPr>
              <a:t>2. Поддержку детей с ограниченными возможностями здоровья:</a:t>
            </a:r>
          </a:p>
          <a:p>
            <a:r>
              <a:rPr lang="ru-RU" sz="1500" dirty="0" smtClean="0">
                <a:latin typeface="Cambria" pitchFamily="18" charset="0"/>
              </a:rPr>
              <a:t>- оказание адресной правовой помощи при возникновении сложностей с получением медицинской помощи, обеспечении лекарствами, жильем и по другим вопросам;</a:t>
            </a:r>
          </a:p>
          <a:p>
            <a:r>
              <a:rPr lang="ru-RU" sz="1500" dirty="0" smtClean="0">
                <a:latin typeface="Cambria" pitchFamily="18" charset="0"/>
              </a:rPr>
              <a:t>- мониторинг доступности среды для жизни детей с ограниченными возможностями здоровья;</a:t>
            </a:r>
          </a:p>
          <a:p>
            <a:r>
              <a:rPr lang="ru-RU" sz="1500" dirty="0" smtClean="0">
                <a:latin typeface="Cambria" pitchFamily="18" charset="0"/>
              </a:rPr>
              <a:t>- проведение мероприятий-презентаций услуг в сфере досуга, занятости, образования, которыми могут воспользоваться семьи с особенными детьми;</a:t>
            </a:r>
          </a:p>
          <a:p>
            <a:r>
              <a:rPr lang="ru-RU" sz="1500" dirty="0" smtClean="0">
                <a:latin typeface="Cambria" pitchFamily="18" charset="0"/>
              </a:rPr>
              <a:t>- организация досуговых мероприятий с участием детей с ограниченными возможностями здоровья</a:t>
            </a:r>
          </a:p>
          <a:p>
            <a:r>
              <a:rPr lang="ru-RU" sz="1400" dirty="0" smtClean="0">
                <a:latin typeface="Cambria" pitchFamily="18" charset="0"/>
              </a:rPr>
              <a:t> </a:t>
            </a:r>
          </a:p>
          <a:p>
            <a:pPr algn="ctr"/>
            <a:endParaRPr lang="ru-RU" sz="1400" dirty="0" smtClean="0">
              <a:latin typeface="Cambria" pitchFamily="18" charset="0"/>
            </a:endParaRPr>
          </a:p>
          <a:p>
            <a:pPr algn="ctr"/>
            <a:r>
              <a:rPr lang="ru-RU" b="1" dirty="0" smtClean="0">
                <a:latin typeface="Cambria" pitchFamily="18" charset="0"/>
              </a:rPr>
              <a:t>Основные участники: прокуратура, Уполномоченный по правам ребенка в Нижегородской области, УФССП,  министерство здравоохранения, министерство социальной политики, министерство образования</a:t>
            </a:r>
          </a:p>
          <a:p>
            <a:endParaRPr lang="ru-RU" dirty="0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44</TotalTime>
  <Words>163</Words>
  <Application>Microsoft Office PowerPoint</Application>
  <PresentationFormat>Экран (4:3)</PresentationFormat>
  <Paragraphs>83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Arial</vt:lpstr>
      <vt:lpstr>Calibri</vt:lpstr>
      <vt:lpstr>Cambria</vt:lpstr>
      <vt:lpstr>Times New Roman</vt:lpstr>
      <vt:lpstr>Тема Office</vt:lpstr>
      <vt:lpstr>Презентация PowerPoint</vt:lpstr>
      <vt:lpstr>БЕЗОПАСНОЕ МОБИЛЬНОЕ ПРОСТРАНСТВО</vt:lpstr>
      <vt:lpstr>БЕЗОПАСНЫЙ ДВОР</vt:lpstr>
      <vt:lpstr>УБЕРЕЧЬ ОТ ПРЕСТУПЛЕНИЯ</vt:lpstr>
      <vt:lpstr>ВНИМАНИЕ ДЛЯ КАЖДОГО</vt:lpstr>
    </vt:vector>
  </TitlesOfParts>
  <Company>SPecialiST RePack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БЕЗОПАСНОЕ МОБИЛЬНОЕ ПРОСТРАНСТВО</dc:title>
  <dc:creator>Admin</dc:creator>
  <cp:lastModifiedBy>User</cp:lastModifiedBy>
  <cp:revision>6</cp:revision>
  <dcterms:created xsi:type="dcterms:W3CDTF">2020-08-11T07:46:59Z</dcterms:created>
  <dcterms:modified xsi:type="dcterms:W3CDTF">2020-08-19T09:16:46Z</dcterms:modified>
</cp:coreProperties>
</file>