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2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7198F96-E243-4863-8AF5-398294C2660D}">
          <p14:sldIdLst>
            <p14:sldId id="321"/>
          </p14:sldIdLst>
        </p14:section>
        <p14:section name="Раздел без заголовка" id="{003D1CCB-600A-4AEA-9EE4-20A538BA0AC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адим Гарифуллин" initials="ВГ" lastIdx="1" clrIdx="0">
    <p:extLst>
      <p:ext uri="{19B8F6BF-5375-455C-9EA6-DF929625EA0E}">
        <p15:presenceInfo xmlns:p15="http://schemas.microsoft.com/office/powerpoint/2012/main" userId="S-1-5-21-357764419-3092374238-1179148037-15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8EC38"/>
    <a:srgbClr val="09AB28"/>
    <a:srgbClr val="27E9FD"/>
    <a:srgbClr val="1FD5F9"/>
    <a:srgbClr val="9AC0EA"/>
    <a:srgbClr val="8FABDD"/>
    <a:srgbClr val="0066FF"/>
    <a:srgbClr val="4472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801" autoAdjust="0"/>
  </p:normalViewPr>
  <p:slideViewPr>
    <p:cSldViewPr snapToGrid="0">
      <p:cViewPr varScale="1">
        <p:scale>
          <a:sx n="114" d="100"/>
          <a:sy n="114" d="100"/>
        </p:scale>
        <p:origin x="300" y="12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47AE3-A8E8-476D-9805-CC1156ECE830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C5DC3E-4D91-4C2C-9201-135906EC71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112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6A45-4CDD-4A57-BC0B-CCC455A712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AAD4969-B2A8-4EA7-A815-2FE1A30DD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0CEA88-A6F4-4AE1-A5CA-9B8D82840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39B059-23F7-42F5-89BF-A1CA7D38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0936E0-4497-42A5-973E-32AC365C3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71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17E001-61D7-469F-AC92-B0E3FDD0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CE98857-C745-42F3-A802-495608C726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3FF4A0-5799-4491-9351-36291BDB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D4B101-8E3B-45F4-9D86-57EC7EF1B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8F5523-D86B-4828-8ADB-A4F49AB3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2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4F9A25-A3F2-4632-9D9F-F8897FE46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517FA3-70E3-4D0F-8463-F8A97BA55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5B880A-398F-44D6-AA2C-01D4F65AC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9B3FD3-7BCF-4BA1-AE0A-52A25796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D09B42-FC32-44F3-8D5F-1D1DF671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5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8A644A-2709-4BAD-8EA9-39D913E90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16DCDE-7F18-4D3D-90B7-CA2E2FA1A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9EE749-5162-44B3-BAA0-D7541B5D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66DA7F-BC57-4E1F-9C48-BED3F4387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96D3B-CF8E-4A66-9B09-F891F9B61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7B081-0B70-48C5-BA16-6BA007944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4D9E35-21A3-40AF-B754-2011C8A82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D88DD-99B3-401A-A1CE-7AA37A6C9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298BBE-1E51-4BF7-9601-71A4A477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68165D-573D-4F46-BB86-71794271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1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D7FA7-5E19-4BB3-8532-F7BEAFE64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A96095-33B4-40C9-B5ED-7A5DAF9D3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86C015-694F-4F0A-9EA2-A08E15859E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02C02B-1AC5-4100-BEF5-8130F9FA4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EFC448-29D7-41D7-90E7-20EAA23BD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EB41A08-24D9-452E-BF77-284D1A0D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33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442B4-0D91-4C37-A49A-843BCCA99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167E66-E4C4-4EF4-887E-B03AEF89F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448579B-67F0-4E7C-A422-D88D205AC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69E5AB3-990C-41EF-8664-8B851EFB0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32A303-0FF1-4085-B05A-A7C70A968F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4C12D75-463D-4ED4-A957-74625B4B2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B5ECDF-D329-4DE2-8268-314D8117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CC37954-25FB-4729-BC49-7CD37F3C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65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4B280A-0DFD-44EB-AD39-496713BA6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907AEA7-08ED-4EE3-B3A9-AF852F80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41B4804-AFF5-4304-8C45-2906D93BC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8112449-0EF6-44FD-89F2-325C2D1DF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4C5E318-E0CE-4F63-B881-9D637F623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7E1E979-4B67-49E8-83A8-34AB0B9B0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9D0730-9B45-49DA-9325-118AFB9B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33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637BA-8B89-42E6-B4D9-5628CFE9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86A8BB-8D31-4F7B-BBF8-E43D19F26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096B62-E112-4A24-AD5D-8FECC111E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64A980F-D432-48DD-98E4-F237801B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385639-D16C-4A67-87EB-0198EDB7A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764A07-7C80-49A2-A0F4-5D7B7D056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40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F34B47-3313-418A-9DEE-BD5283354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AB54DB-8DAD-444C-B9AB-C3A436F51E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236A1B-4B5E-49CF-A818-279C5DA4E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0146D2-AB4E-46F2-8139-4C9B442E5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9647A5F-49AB-4EB8-96A6-F53DCA62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2DE694-F0CD-49D7-8ED7-9765172CF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674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0BFEB6-A0CC-4ADA-9E8A-1C5ED0DBE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A43228-1F0A-4BF2-ADF8-B55BC00D3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9502A4-2667-4FC8-AF4F-29CD0445C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CEB01-EB6C-49DA-9C92-8C44F0AD71B8}" type="datetimeFigureOut">
              <a:rPr lang="ru-RU" smtClean="0"/>
              <a:t>09.02.2023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898241-91DA-4771-B401-1E3B545DB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57FF89-6E8A-4E3E-9DA7-B9A1428883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C5FBC-1B67-4B59-AFC3-1FE4E78828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2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C1D0CD9-0BEB-4CE1-85D3-1D8A42C4C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1A80311-CA9A-45B8-9F91-547304C3AA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0315" y="243918"/>
            <a:ext cx="5971369" cy="6370163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86A4B1D-18BD-4119-A194-C8ED241631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33" y="-114301"/>
            <a:ext cx="12542308" cy="7135989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8C3C9D2-BD41-47A4-8EFA-EA15E46F0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158275"/>
              </p:ext>
            </p:extLst>
          </p:nvPr>
        </p:nvGraphicFramePr>
        <p:xfrm>
          <a:off x="-1" y="46832"/>
          <a:ext cx="12192000" cy="7056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280945846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996927777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87530986"/>
                    </a:ext>
                  </a:extLst>
                </a:gridCol>
              </a:tblGrid>
              <a:tr h="70567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endParaRPr lang="ru-RU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endParaRPr lang="ru-RU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000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rial Black" panose="020B0A04020102020204" pitchFamily="34" charset="0"/>
                        </a:rPr>
                        <a:t>ПАМЯТКА</a:t>
                      </a:r>
                    </a:p>
                    <a:p>
                      <a:pPr algn="ctr"/>
                      <a:r>
                        <a:rPr lang="ru-RU" sz="20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Arial Black" panose="020B0A04020102020204" pitchFamily="34" charset="0"/>
                        </a:rPr>
                        <a:t>«О порядке рассмотрения обращений граждан в органах государственной власти и органах прокуратуры»</a:t>
                      </a:r>
                      <a:endParaRPr lang="ru-RU" sz="20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algn="ctr"/>
                      <a:r>
                        <a:rPr lang="ru-RU" dirty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</a:rPr>
                        <a:t>2022 год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8030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53B629-3696-4B1F-A1A7-1E0DEAE5C1E2}"/>
              </a:ext>
            </a:extLst>
          </p:cNvPr>
          <p:cNvSpPr txBox="1"/>
          <p:nvPr/>
        </p:nvSpPr>
        <p:spPr>
          <a:xfrm>
            <a:off x="8176438" y="50918"/>
            <a:ext cx="4015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FFFFCC"/>
                </a:solidFill>
              </a:rPr>
              <a:t>ПРОКУРАТУРА РОССИЙСКОЙ ФЕДЕРАЦИИ </a:t>
            </a:r>
          </a:p>
          <a:p>
            <a:pPr algn="ctr"/>
            <a:r>
              <a:rPr lang="ru-RU" sz="1600" dirty="0">
                <a:solidFill>
                  <a:srgbClr val="FFFFCC"/>
                </a:solidFill>
              </a:rPr>
              <a:t>ПРОКУРАТУРА </a:t>
            </a:r>
          </a:p>
          <a:p>
            <a:pPr algn="ctr"/>
            <a:r>
              <a:rPr lang="ru-RU" sz="1600" dirty="0">
                <a:solidFill>
                  <a:srgbClr val="FFFFCC"/>
                </a:solidFill>
              </a:rPr>
              <a:t>РЕСПУБЛИКИ БАШКОРТОСТАН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D34FFF9-4C74-4989-A35A-BA34DF0C15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644" y="928747"/>
            <a:ext cx="970197" cy="1067577"/>
          </a:xfrm>
          <a:prstGeom prst="rect">
            <a:avLst/>
          </a:prstGeom>
        </p:spPr>
      </p:pic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527D63A1-8DFC-41C4-88B2-8A8DB816B7AC}"/>
              </a:ext>
            </a:extLst>
          </p:cNvPr>
          <p:cNvSpPr/>
          <p:nvPr/>
        </p:nvSpPr>
        <p:spPr>
          <a:xfrm>
            <a:off x="139688" y="243918"/>
            <a:ext cx="3730563" cy="2594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Какие сроки установлены для рассмотрения обращений граждан?</a:t>
            </a:r>
          </a:p>
          <a:p>
            <a:pPr indent="457200" algn="just"/>
            <a:r>
              <a:rPr lang="ru-RU" sz="1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обращений производится в течение 3 дней с момента его поступления.</a:t>
            </a:r>
          </a:p>
          <a:p>
            <a:pPr indent="457200" algn="just"/>
            <a:r>
              <a:rPr lang="ru-RU" sz="12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Установленный срок рассмотрения письменного обращения – 30 дней с момента регистрации обращения в органе. В исключительных случаях этот период может быть увеличен руководителем органа еще на 30 дней. О продлении срока рассмотрения обращения гражданин должен быть уведомлен.</a:t>
            </a: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E6CD3E68-790F-4908-9E65-4CD96BD63F15}"/>
              </a:ext>
            </a:extLst>
          </p:cNvPr>
          <p:cNvSpPr/>
          <p:nvPr/>
        </p:nvSpPr>
        <p:spPr>
          <a:xfrm>
            <a:off x="139689" y="2885725"/>
            <a:ext cx="3812692" cy="39213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Какая ответственность установлена за ненадлежащее рассмотрение обращений граждан органами государственной власти и органами местного самоуправления?</a:t>
            </a:r>
          </a:p>
          <a:p>
            <a:pPr algn="ctr"/>
            <a:endParaRPr lang="ru-RU" sz="1100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1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5.59 Кодекса Российской Федерации об административных правонарушениях «Нарушение порядка рассмотрения обращений граждан».</a:t>
            </a:r>
          </a:p>
          <a:p>
            <a:pPr indent="457200" algn="just"/>
            <a:r>
              <a:rPr lang="ru-RU" sz="11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установленного законодательством Российской Федерации порядка рассмотрения обращений граждан, объединений граждан, в том числе юридических лиц, должностными лицами государственных органов, органов местного самоуправления, государственных и муниципальных учреждений и иных организаций, на которые возложено осуществление публично значимых функций, -</a:t>
            </a:r>
          </a:p>
          <a:p>
            <a:pPr indent="457200" algn="just"/>
            <a:r>
              <a:rPr lang="ru-RU" sz="11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влечет наложение административного штрафа в размере от пяти тысяч до десяти тысяч рублей.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526AF800-3320-4876-95F8-0BA4F627AE23}"/>
              </a:ext>
            </a:extLst>
          </p:cNvPr>
          <p:cNvSpPr/>
          <p:nvPr/>
        </p:nvSpPr>
        <p:spPr>
          <a:xfrm>
            <a:off x="4217579" y="80230"/>
            <a:ext cx="3689498" cy="30840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Какие права предоставлены гражданам действующим законодательством?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Граждане имеют право: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обратиться как индивидуально, так и в группе с другими лицами (Коллективно); устно на личном приеме, письменно, направив обращение по почте или через Интернет;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знакомиться с документами и материалами, касающимися рассмотрения обращения, если оно не затрагивает права, свободы и законные интересы других лиц и если в указанных документах и материалах не содержатся сведения, составляющие государственную или иную охраняемую законом тайну;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прекратить рассмотрение обращения по собственной инициативе, подав в орган, куда он направлял обращение, заявление в произвольной форме;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обжаловать в вышестоящий орган или в суд принятое по обращению решение или действие (бездействие) в связи с рассмотрением обращения.</a:t>
            </a: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00C5B873-AA63-43E7-8ADE-CF2ACB50A298}"/>
              </a:ext>
            </a:extLst>
          </p:cNvPr>
          <p:cNvSpPr/>
          <p:nvPr/>
        </p:nvSpPr>
        <p:spPr>
          <a:xfrm>
            <a:off x="4251250" y="3211135"/>
            <a:ext cx="3689498" cy="3761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Что необходимо знать, чтобы своевременно получить ответ на свое обращение?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указать в обращении Ф.И.О., почтовый адрес, по которому он ожидает ответ, или электронный адрес;</a:t>
            </a:r>
          </a:p>
          <a:p>
            <a:pPr indent="457200" algn="just">
              <a:buFontTx/>
              <a:buChar char="-"/>
            </a:pPr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написать текст разборчивым почерком или напечатать его на компьютере, поставить подпись и дату;</a:t>
            </a:r>
          </a:p>
          <a:p>
            <a:pPr indent="457200" algn="just">
              <a:buFontTx/>
              <a:buChar char="-"/>
            </a:pPr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подтверждение изложенных доводов к обращению можно приложить документы или иные материалы. </a:t>
            </a:r>
          </a:p>
          <a:p>
            <a:pPr marL="171450" indent="-171450" algn="ctr">
              <a:buFontTx/>
              <a:buChar char="-"/>
            </a:pPr>
            <a:endParaRPr lang="ru-RU" sz="1000" b="1" dirty="0">
              <a:solidFill>
                <a:schemeClr val="accent4">
                  <a:lumMod val="40000"/>
                  <a:lumOff val="60000"/>
                </a:schemeClr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0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Что не допускается указывать в обращении?</a:t>
            </a:r>
          </a:p>
          <a:p>
            <a:pPr indent="457200" algn="just">
              <a:buFontTx/>
              <a:buChar char="-"/>
            </a:pPr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выражать в обращении свои гневные чувства по отношению к какому-либо должностному лицу или деятельности органа в целом, </a:t>
            </a:r>
          </a:p>
          <a:p>
            <a:pPr indent="457200" algn="just">
              <a:buFontTx/>
              <a:buChar char="-"/>
            </a:pPr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употреблять нецензурные либо оскорбительные выражения, угрожать жизни, здоровью и имуществу должностного лица или членов его семьи.</a:t>
            </a:r>
          </a:p>
          <a:p>
            <a:pPr indent="457200" algn="just"/>
            <a:r>
              <a:rPr lang="ru-RU" sz="1000" dirty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получения такого обращения государственный орган или орган местного самоуправления вправе оставить его без ответа по существу поставленных в нем вопросов.</a:t>
            </a:r>
          </a:p>
        </p:txBody>
      </p:sp>
    </p:spTree>
    <p:extLst>
      <p:ext uri="{BB962C8B-B14F-4D97-AF65-F5344CB8AC3E}">
        <p14:creationId xmlns:p14="http://schemas.microsoft.com/office/powerpoint/2010/main" val="983567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1394</TotalTime>
  <Words>431</Words>
  <Application>Microsoft Office PowerPoint</Application>
  <PresentationFormat>Широкоэкранный</PresentationFormat>
  <Paragraphs>45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Гарифуллин</dc:creator>
  <cp:lastModifiedBy>Лепентьева Татьяна Владимировна</cp:lastModifiedBy>
  <cp:revision>183</cp:revision>
  <dcterms:created xsi:type="dcterms:W3CDTF">2021-02-09T06:15:53Z</dcterms:created>
  <dcterms:modified xsi:type="dcterms:W3CDTF">2023-02-09T08:24:54Z</dcterms:modified>
</cp:coreProperties>
</file>