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12192000" cy="6858000"/>
  <p:notesSz cx="6761163" cy="9942513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A523CD"/>
    <a:srgbClr val="33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012ECD-51FC-41F1-AA8D-1B2483CD663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07" autoAdjust="0"/>
  </p:normalViewPr>
  <p:slideViewPr>
    <p:cSldViewPr snapToGrid="0">
      <p:cViewPr varScale="1">
        <p:scale>
          <a:sx n="75" d="100"/>
          <a:sy n="75" d="100"/>
        </p:scale>
        <p:origin x="-540" y="-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1198EC-8139-42E0-8E21-7D55627C4578}" type="datetime1">
              <a:rPr lang="ru-RU" smtClean="0"/>
              <a:pPr rtl="0"/>
              <a:t>08.09.2021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85B5D-AF9C-4619-9577-8E9C8F4CF6D0}" type="datetime1">
              <a:rPr lang="ru-RU" smtClean="0"/>
              <a:pPr/>
              <a:t>08.09.2021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649DAF-093F-4482-AA38-346E9A2DEE94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378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исунок 31">
            <a:extLst>
              <a:ext uri="{FF2B5EF4-FFF2-40B4-BE49-F238E27FC236}">
                <a16:creationId xmlns:a16="http://schemas.microsoft.com/office/drawing/2014/main" xmlns="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</a:t>
            </a:r>
            <a:br>
              <a:rPr lang="ru-RU" noProof="0" dirty="0"/>
            </a:br>
            <a:r>
              <a:rPr lang="ru-RU" noProof="0" dirty="0"/>
              <a:t>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xmlns="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xmlns="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13909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 столбца, с рам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ru-RU" noProof="0" dirty="0"/>
              <a:t>Название раздела 1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2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3</a:t>
            </a:r>
          </a:p>
        </p:txBody>
      </p:sp>
    </p:spTree>
    <p:extLst>
      <p:ext uri="{BB962C8B-B14F-4D97-AF65-F5344CB8AC3E}">
        <p14:creationId xmlns:p14="http://schemas.microsoft.com/office/powerpoint/2010/main" xmlns="" val="375573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еменная шка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xmlns="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cxnSp>
        <p:nvCxnSpPr>
          <p:cNvPr id="15" name="Прямая со стрелкой 14">
            <a:extLst>
              <a:ext uri="{FF2B5EF4-FFF2-40B4-BE49-F238E27FC236}">
                <a16:creationId xmlns:a16="http://schemas.microsoft.com/office/drawing/2014/main" xmlns="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10">
            <a:extLst>
              <a:ext uri="{FF2B5EF4-FFF2-40B4-BE49-F238E27FC236}">
                <a16:creationId xmlns:a16="http://schemas.microsoft.com/office/drawing/2014/main" xmlns="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xmlns="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xmlns="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xmlns="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xmlns="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xmlns="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xmlns="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xmlns="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2" name="Текст 10">
            <a:extLst>
              <a:ext uri="{FF2B5EF4-FFF2-40B4-BE49-F238E27FC236}">
                <a16:creationId xmlns:a16="http://schemas.microsoft.com/office/drawing/2014/main" xmlns="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3" name="Текст 10">
            <a:extLst>
              <a:ext uri="{FF2B5EF4-FFF2-40B4-BE49-F238E27FC236}">
                <a16:creationId xmlns:a16="http://schemas.microsoft.com/office/drawing/2014/main" xmlns="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xmlns="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5" name="Текст 10">
            <a:extLst>
              <a:ext uri="{FF2B5EF4-FFF2-40B4-BE49-F238E27FC236}">
                <a16:creationId xmlns:a16="http://schemas.microsoft.com/office/drawing/2014/main" xmlns="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6" name="Текст 10">
            <a:extLst>
              <a:ext uri="{FF2B5EF4-FFF2-40B4-BE49-F238E27FC236}">
                <a16:creationId xmlns:a16="http://schemas.microsoft.com/office/drawing/2014/main" xmlns="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7" name="Текст 10">
            <a:extLst>
              <a:ext uri="{FF2B5EF4-FFF2-40B4-BE49-F238E27FC236}">
                <a16:creationId xmlns:a16="http://schemas.microsoft.com/office/drawing/2014/main" xmlns="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8" name="Текст 10">
            <a:extLst>
              <a:ext uri="{FF2B5EF4-FFF2-40B4-BE49-F238E27FC236}">
                <a16:creationId xmlns:a16="http://schemas.microsoft.com/office/drawing/2014/main" xmlns="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9" name="Текст 10">
            <a:extLst>
              <a:ext uri="{FF2B5EF4-FFF2-40B4-BE49-F238E27FC236}">
                <a16:creationId xmlns:a16="http://schemas.microsoft.com/office/drawing/2014/main" xmlns="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0" name="Текст 10">
            <a:extLst>
              <a:ext uri="{FF2B5EF4-FFF2-40B4-BE49-F238E27FC236}">
                <a16:creationId xmlns:a16="http://schemas.microsoft.com/office/drawing/2014/main" xmlns="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1" name="Текст 10">
            <a:extLst>
              <a:ext uri="{FF2B5EF4-FFF2-40B4-BE49-F238E27FC236}">
                <a16:creationId xmlns:a16="http://schemas.microsoft.com/office/drawing/2014/main" xmlns="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2" name="Текст 10">
            <a:extLst>
              <a:ext uri="{FF2B5EF4-FFF2-40B4-BE49-F238E27FC236}">
                <a16:creationId xmlns:a16="http://schemas.microsoft.com/office/drawing/2014/main" xmlns="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3" name="Текст 10">
            <a:extLst>
              <a:ext uri="{FF2B5EF4-FFF2-40B4-BE49-F238E27FC236}">
                <a16:creationId xmlns:a16="http://schemas.microsoft.com/office/drawing/2014/main" xmlns="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4" name="Текст 10">
            <a:extLst>
              <a:ext uri="{FF2B5EF4-FFF2-40B4-BE49-F238E27FC236}">
                <a16:creationId xmlns:a16="http://schemas.microsoft.com/office/drawing/2014/main" xmlns="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5" name="Текст 10">
            <a:extLst>
              <a:ext uri="{FF2B5EF4-FFF2-40B4-BE49-F238E27FC236}">
                <a16:creationId xmlns:a16="http://schemas.microsoft.com/office/drawing/2014/main" xmlns="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6" name="Текст 10">
            <a:extLst>
              <a:ext uri="{FF2B5EF4-FFF2-40B4-BE49-F238E27FC236}">
                <a16:creationId xmlns:a16="http://schemas.microsoft.com/office/drawing/2014/main" xmlns="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7" name="Текст 10">
            <a:extLst>
              <a:ext uri="{FF2B5EF4-FFF2-40B4-BE49-F238E27FC236}">
                <a16:creationId xmlns:a16="http://schemas.microsoft.com/office/drawing/2014/main" xmlns="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8" name="Текст 10">
            <a:extLst>
              <a:ext uri="{FF2B5EF4-FFF2-40B4-BE49-F238E27FC236}">
                <a16:creationId xmlns:a16="http://schemas.microsoft.com/office/drawing/2014/main" xmlns="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9" name="Текст 3">
            <a:extLst>
              <a:ext uri="{FF2B5EF4-FFF2-40B4-BE49-F238E27FC236}">
                <a16:creationId xmlns:a16="http://schemas.microsoft.com/office/drawing/2014/main" xmlns="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rtlCol="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Название элемента</a:t>
            </a:r>
          </a:p>
        </p:txBody>
      </p:sp>
      <p:sp>
        <p:nvSpPr>
          <p:cNvPr id="50" name="Текст 36">
            <a:extLst>
              <a:ext uri="{FF2B5EF4-FFF2-40B4-BE49-F238E27FC236}">
                <a16:creationId xmlns:a16="http://schemas.microsoft.com/office/drawing/2014/main" xmlns="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месяц,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906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Участники группы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945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5887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07829" y="3991240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3945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55887" y="3424428"/>
            <a:ext cx="1964171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07830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24" name="Рисунок 22">
            <a:extLst>
              <a:ext uri="{FF2B5EF4-FFF2-40B4-BE49-F238E27FC236}">
                <a16:creationId xmlns:a16="http://schemas.microsoft.com/office/drawing/2014/main" xmlns="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1800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5" name="Рисунок 22">
            <a:extLst>
              <a:ext uri="{FF2B5EF4-FFF2-40B4-BE49-F238E27FC236}">
                <a16:creationId xmlns:a16="http://schemas.microsoft.com/office/drawing/2014/main" xmlns="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83742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xmlns="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35683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47CA876-2153-4136-850D-EE098BDC24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03945" y="4311393"/>
            <a:ext cx="1964172" cy="113030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969B21C2-C689-49C2-B45F-14C5C53A58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5887" y="4311393"/>
            <a:ext cx="1963737" cy="11303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E33D8E11-F7FD-4AD9-BEC6-78C6500F817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07829" y="4311393"/>
            <a:ext cx="1981200" cy="1138238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</p:spTree>
    <p:extLst>
      <p:ext uri="{BB962C8B-B14F-4D97-AF65-F5344CB8AC3E}">
        <p14:creationId xmlns:p14="http://schemas.microsoft.com/office/powerpoint/2010/main" xmlns="" val="362411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Участники группы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xmlns="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4" name="Рисунок 22">
            <a:extLst>
              <a:ext uri="{FF2B5EF4-FFF2-40B4-BE49-F238E27FC236}">
                <a16:creationId xmlns:a16="http://schemas.microsoft.com/office/drawing/2014/main" xmlns="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5" name="Рисунок 22">
            <a:extLst>
              <a:ext uri="{FF2B5EF4-FFF2-40B4-BE49-F238E27FC236}">
                <a16:creationId xmlns:a16="http://schemas.microsoft.com/office/drawing/2014/main" xmlns="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xmlns="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xmlns="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Рисунок 22">
            <a:extLst>
              <a:ext uri="{FF2B5EF4-FFF2-40B4-BE49-F238E27FC236}">
                <a16:creationId xmlns:a16="http://schemas.microsoft.com/office/drawing/2014/main" xmlns="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50351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xmlns="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xmlns="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xmlns="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:a16="http://schemas.microsoft.com/office/drawing/2014/main" xmlns="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xmlns="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xmlns="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1505855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xmlns="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xmlns="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xmlns="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xmlns="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xmlns="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xmlns="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198965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, без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10335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исунок 31">
            <a:extLst>
              <a:ext uri="{FF2B5EF4-FFF2-40B4-BE49-F238E27FC236}">
                <a16:creationId xmlns:a16="http://schemas.microsoft.com/office/drawing/2014/main" xmlns="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 anchorCtr="0"/>
          <a:lstStyle>
            <a:lvl1pPr algn="r">
              <a:lnSpc>
                <a:spcPct val="70000"/>
              </a:lnSpc>
              <a:defRPr sz="55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1604172"/>
          </a:xfrm>
          <a:solidFill>
            <a:schemeClr val="tx1">
              <a:alpha val="90000"/>
            </a:schemeClr>
          </a:solidFill>
        </p:spPr>
        <p:txBody>
          <a:bodyPr lIns="216000" tIns="144000" rIns="576000" rtlCol="0"/>
          <a:lstStyle>
            <a:lvl1pPr marL="0" indent="0" algn="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C122267-81F5-4D7C-8854-830FD491A4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7000" y="4142258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Контактный номер</a:t>
            </a:r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xmlns="" id="{D1624B9A-AB57-40B6-89A6-D34ED60BBF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7000" y="4448040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xmlns="" id="{61EA5FFD-797F-43FF-B13A-5DA8C820EE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Логотип</a:t>
            </a:r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xmlns="" id="{7436EF9B-F86C-114A-BB87-C439E5F129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0" y="4753821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Адрес веб-сайта</a:t>
            </a:r>
          </a:p>
        </p:txBody>
      </p:sp>
    </p:spTree>
    <p:extLst>
      <p:ext uri="{BB962C8B-B14F-4D97-AF65-F5344CB8AC3E}">
        <p14:creationId xmlns:p14="http://schemas.microsoft.com/office/powerpoint/2010/main" xmlns="" val="347595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xmlns="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xmlns="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ru-RU" sz="12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7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рупное 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xmlns="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ru-RU" sz="12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xmlns="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xmlns="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xmlns="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xmlns="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xmlns="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xmlns="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xmlns="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xmlns="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:a16="http://schemas.microsoft.com/office/drawing/2014/main" xmlns="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xmlns="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xmlns="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:a16="http://schemas.microsoft.com/office/drawing/2014/main" xmlns="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xmlns="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Цифровой проду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xmlns="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xmlns="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xmlns="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xmlns="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xmlns="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xmlns="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xmlns="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xmlns="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:a16="http://schemas.microsoft.com/office/drawing/2014/main" xmlns="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xmlns="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xmlns="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:a16="http://schemas.microsoft.com/office/drawing/2014/main" xmlns="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xmlns="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Скругленный прямоугольник 15">
              <a:extLst>
                <a:ext uri="{FF2B5EF4-FFF2-40B4-BE49-F238E27FC236}">
                  <a16:creationId xmlns:a16="http://schemas.microsoft.com/office/drawing/2014/main" xmlns="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45" name="Скругленный прямоугольник 15">
              <a:extLst>
                <a:ext uri="{FF2B5EF4-FFF2-40B4-BE49-F238E27FC236}">
                  <a16:creationId xmlns:a16="http://schemas.microsoft.com/office/drawing/2014/main" xmlns="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6" name="Прямоугольник: Скругленные углы 45">
              <a:extLst>
                <a:ext uri="{FF2B5EF4-FFF2-40B4-BE49-F238E27FC236}">
                  <a16:creationId xmlns:a16="http://schemas.microsoft.com/office/drawing/2014/main" xmlns="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7" name="Скругленный прямоугольник 15">
              <a:extLst>
                <a:ext uri="{FF2B5EF4-FFF2-40B4-BE49-F238E27FC236}">
                  <a16:creationId xmlns:a16="http://schemas.microsoft.com/office/drawing/2014/main" xmlns="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8" name="Скругленный прямоугольник 15">
              <a:extLst>
                <a:ext uri="{FF2B5EF4-FFF2-40B4-BE49-F238E27FC236}">
                  <a16:creationId xmlns:a16="http://schemas.microsoft.com/office/drawing/2014/main" xmlns="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xmlns="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rtlCol="0"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Сюда можно добавить выделенный текст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xmlns="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3628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Большие числа, вариант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730F7266-25A0-4B3A-A8CE-F083ECC9D4C6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6843" y="3429050"/>
            <a:ext cx="4522314" cy="2762949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7867C73D-EE16-41D1-B7CE-A35C765E3B8D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6774740" y="3429000"/>
            <a:ext cx="4522407" cy="2762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FEF984BB-176D-4924-ADAD-52FBC95B07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C59BE1D7-885A-4749-99BA-6909D64AF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2750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 i="0"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1764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осьмиугольник 6">
            <a:extLst>
              <a:ext uri="{FF2B5EF4-FFF2-40B4-BE49-F238E27FC236}">
                <a16:creationId xmlns:a16="http://schemas.microsoft.com/office/drawing/2014/main" xmlns="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Надпись 10">
            <a:extLst>
              <a:ext uri="{FF2B5EF4-FFF2-40B4-BE49-F238E27FC236}">
                <a16:creationId xmlns:a16="http://schemas.microsoft.com/office/drawing/2014/main" xmlns="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/>
            <a:r>
              <a:rPr lang="ru-RU" sz="1200" noProof="0" dirty="0">
                <a:solidFill>
                  <a:schemeClr val="tx2"/>
                </a:solidFill>
                <a:latin typeface="+mj-lt"/>
              </a:rPr>
              <a:t>Ваш логотип или название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8" r:id="rId8"/>
    <p:sldLayoutId id="2147483670" r:id="rId9"/>
    <p:sldLayoutId id="2147483653" r:id="rId10"/>
    <p:sldLayoutId id="2147483673" r:id="rId11"/>
    <p:sldLayoutId id="2147483674" r:id="rId12"/>
    <p:sldLayoutId id="2147483676" r:id="rId13"/>
    <p:sldLayoutId id="2147483677" r:id="rId14"/>
    <p:sldLayoutId id="2147483654" r:id="rId15"/>
    <p:sldLayoutId id="2147483660" r:id="rId16"/>
    <p:sldLayoutId id="2147483661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276667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Заголовок 3"/>
          <p:cNvSpPr txBox="1">
            <a:spLocks/>
          </p:cNvSpPr>
          <p:nvPr/>
        </p:nvSpPr>
        <p:spPr>
          <a:xfrm>
            <a:off x="8253308" y="697990"/>
            <a:ext cx="4023359" cy="148707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432000" tIns="0" rIns="432000" bIns="14400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ЧЕЛЯБИНСКАЯ ПРИРОДООХРАННАЯ ПРОКУРАТУРА</a:t>
            </a:r>
          </a:p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информирует</a:t>
            </a:r>
            <a:endParaRPr lang="ru-RU" sz="1800" b="1" dirty="0">
              <a:solidFill>
                <a:srgbClr val="003399"/>
              </a:solidFill>
            </a:endParaRPr>
          </a:p>
        </p:txBody>
      </p:sp>
      <p:pic>
        <p:nvPicPr>
          <p:cNvPr id="11" name="Объект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2753" y="899402"/>
            <a:ext cx="1387348" cy="923358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4" name="Заголовок 3"/>
          <p:cNvSpPr txBox="1">
            <a:spLocks/>
          </p:cNvSpPr>
          <p:nvPr/>
        </p:nvSpPr>
        <p:spPr>
          <a:xfrm>
            <a:off x="8151823" y="3618146"/>
            <a:ext cx="4023359" cy="144153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432000" tIns="0" rIns="432000" bIns="14400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ГУМАННОЕ ОБРАЩЕНИЕ </a:t>
            </a:r>
          </a:p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С  ЖИВОТНЫМИ</a:t>
            </a:r>
          </a:p>
          <a:p>
            <a:pPr algn="r"/>
            <a:endParaRPr lang="ru-RU" sz="1800" b="1" dirty="0">
              <a:solidFill>
                <a:srgbClr val="0033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01200" y="5634973"/>
            <a:ext cx="1096138" cy="179510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г. ЧЕЛЯБИНСК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2021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33899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000" y="166256"/>
            <a:ext cx="3600000" cy="642093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ГУМАННОЕ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            С ЖИВОТНЫМИ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Федеральным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27.12.2018  №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498-ФЗ «Об ответственном обращении с животными и о внесении изменений в отдельные законодательные акты Российской Федерации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закреплены обязанности по гуманному обращению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животными.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животными представляет собой обеспечение надлежащего ухода за животными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своевременного оказания животным ветеринарной помощи и своевременного осуществления обязательных профилактических ветеринарных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мероприятий.</a:t>
            </a:r>
          </a:p>
          <a:p>
            <a:pPr algn="ctr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отказа от права собственности на животное или невозможности его дальнейшего содержания,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владелец обязан передать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новому владельцу или в приют для животных, которые могут обеспечить условия его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>
          <a:xfrm>
            <a:off x="4301550" y="166256"/>
            <a:ext cx="3600450" cy="6420934"/>
          </a:xfrm>
          <a:solidFill>
            <a:schemeClr val="tx2">
              <a:lumMod val="40000"/>
              <a:lumOff val="60000"/>
              <a:alpha val="75000"/>
            </a:schemeClr>
          </a:solidFill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ЗАКОНОМ ЗАПРЕЩЕНЫ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проведение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применения обезболивающих лекарственных препаратов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иных процедур на животных, которые могут вызвать у них непереносимую боль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натравливание животных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животных;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владельцев животных от исполнения ими обязанностей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в приюты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отчуждения иным законным способом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животными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непредусмотренных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местах;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боев животных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умерщвление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кормление хищных животных другими живыми животными в местах, открытых для свободного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посещения.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8171550" y="166256"/>
            <a:ext cx="3600450" cy="6420934"/>
          </a:xfrm>
          <a:solidFill>
            <a:schemeClr val="tx2">
              <a:lumMod val="60000"/>
              <a:lumOff val="40000"/>
              <a:alpha val="73000"/>
            </a:schemeClr>
          </a:solidFill>
        </p:spPr>
        <p:txBody>
          <a:bodyPr/>
          <a:lstStyle/>
          <a:p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                  ЗА ЖЕСТОКОЕ ОБРАЩЕНИЕ      С ЖИВОТНЫМИ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Домашние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бездомные животные нередко подвергаются жестокому обращению, как со стороны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владельцев, так и со стороны посторонних лиц.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Частью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ст. 245 УК РФ предусмотрена уголовная ответственность за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естокое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животным. Санкцией статьи предусмотрено наказание вплоть до лишения свободы на срок до 3 лет.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Совершение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преступления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группой лиц, группой лиц по предварительному сговору или организованной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малолетнего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садистских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методов, 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демонстрацией или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нескольких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грозить лишением свободы 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от трех до пяти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584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9716576_TF16411175.potx" id="{CF872717-A9DD-4D89-9D3B-10BC5348018B}" vid="{87C666A2-DF52-494E-9BA8-A65930750C1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 презентация</Template>
  <TotalTime>0</TotalTime>
  <Words>223</Words>
  <Application>Microsoft Office PowerPoint</Application>
  <PresentationFormat>Произвольный</PresentationFormat>
  <Paragraphs>26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2020-08-28T09:20:54Z</dcterms:created>
  <dcterms:modified xsi:type="dcterms:W3CDTF">2021-09-08T06:12:59Z</dcterms:modified>
</cp:coreProperties>
</file>