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0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287A74-DA18-4347-9923-FB411CCD11E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F4D9968-3219-41BA-A456-7D69568230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42A5155-4AD5-4C39-BC8A-B229E5725B85}"/>
              </a:ext>
            </a:extLst>
          </p:cNvPr>
          <p:cNvSpPr>
            <a:spLocks noGrp="1"/>
          </p:cNvSpPr>
          <p:nvPr>
            <p:ph type="dt" sz="half" idx="10"/>
          </p:nvPr>
        </p:nvSpPr>
        <p:spPr/>
        <p:txBody>
          <a:bodyPr/>
          <a:lstStyle/>
          <a:p>
            <a:fld id="{8E20325B-30EE-4906-BCF9-063095D35F90}" type="datetimeFigureOut">
              <a:rPr lang="ru-RU" smtClean="0"/>
              <a:t>20.12.2021</a:t>
            </a:fld>
            <a:endParaRPr lang="ru-RU"/>
          </a:p>
        </p:txBody>
      </p:sp>
      <p:sp>
        <p:nvSpPr>
          <p:cNvPr id="5" name="Нижний колонтитул 4">
            <a:extLst>
              <a:ext uri="{FF2B5EF4-FFF2-40B4-BE49-F238E27FC236}">
                <a16:creationId xmlns:a16="http://schemas.microsoft.com/office/drawing/2014/main" id="{D0F26C78-1F0C-4F12-8789-873B182C4F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ED78E71-8725-40A2-9CBF-7E81B7227A27}"/>
              </a:ext>
            </a:extLst>
          </p:cNvPr>
          <p:cNvSpPr>
            <a:spLocks noGrp="1"/>
          </p:cNvSpPr>
          <p:nvPr>
            <p:ph type="sldNum" sz="quarter" idx="12"/>
          </p:nvPr>
        </p:nvSpPr>
        <p:spPr/>
        <p:txBody>
          <a:bodyPr/>
          <a:lstStyle/>
          <a:p>
            <a:fld id="{AB90DB9A-1BC8-4D99-A943-ABAF14E2FFC7}" type="slidenum">
              <a:rPr lang="ru-RU" smtClean="0"/>
              <a:t>‹#›</a:t>
            </a:fld>
            <a:endParaRPr lang="ru-RU"/>
          </a:p>
        </p:txBody>
      </p:sp>
    </p:spTree>
    <p:extLst>
      <p:ext uri="{BB962C8B-B14F-4D97-AF65-F5344CB8AC3E}">
        <p14:creationId xmlns:p14="http://schemas.microsoft.com/office/powerpoint/2010/main" val="349517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6BDFB4-C5C8-4DA5-91CC-8F7E7538917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C460BF1-CE9B-4A27-9B23-58AF87781B4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FB02E9F-BD2C-4564-B64F-AACA5DE19E2F}"/>
              </a:ext>
            </a:extLst>
          </p:cNvPr>
          <p:cNvSpPr>
            <a:spLocks noGrp="1"/>
          </p:cNvSpPr>
          <p:nvPr>
            <p:ph type="dt" sz="half" idx="10"/>
          </p:nvPr>
        </p:nvSpPr>
        <p:spPr/>
        <p:txBody>
          <a:bodyPr/>
          <a:lstStyle/>
          <a:p>
            <a:fld id="{8E20325B-30EE-4906-BCF9-063095D35F90}" type="datetimeFigureOut">
              <a:rPr lang="ru-RU" smtClean="0"/>
              <a:t>20.12.2021</a:t>
            </a:fld>
            <a:endParaRPr lang="ru-RU"/>
          </a:p>
        </p:txBody>
      </p:sp>
      <p:sp>
        <p:nvSpPr>
          <p:cNvPr id="5" name="Нижний колонтитул 4">
            <a:extLst>
              <a:ext uri="{FF2B5EF4-FFF2-40B4-BE49-F238E27FC236}">
                <a16:creationId xmlns:a16="http://schemas.microsoft.com/office/drawing/2014/main" id="{F6665C06-B0DF-4267-BA13-46845A8733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145106D-4FC1-4A83-BD34-701C6E8B5B68}"/>
              </a:ext>
            </a:extLst>
          </p:cNvPr>
          <p:cNvSpPr>
            <a:spLocks noGrp="1"/>
          </p:cNvSpPr>
          <p:nvPr>
            <p:ph type="sldNum" sz="quarter" idx="12"/>
          </p:nvPr>
        </p:nvSpPr>
        <p:spPr/>
        <p:txBody>
          <a:bodyPr/>
          <a:lstStyle/>
          <a:p>
            <a:fld id="{AB90DB9A-1BC8-4D99-A943-ABAF14E2FFC7}" type="slidenum">
              <a:rPr lang="ru-RU" smtClean="0"/>
              <a:t>‹#›</a:t>
            </a:fld>
            <a:endParaRPr lang="ru-RU"/>
          </a:p>
        </p:txBody>
      </p:sp>
    </p:spTree>
    <p:extLst>
      <p:ext uri="{BB962C8B-B14F-4D97-AF65-F5344CB8AC3E}">
        <p14:creationId xmlns:p14="http://schemas.microsoft.com/office/powerpoint/2010/main" val="60079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07A001D-F666-44A3-A670-4FCC7768627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E59104C-40B5-4998-8924-3EFD0604496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01BCED0-AB69-4F8D-8744-E6917D4D67BA}"/>
              </a:ext>
            </a:extLst>
          </p:cNvPr>
          <p:cNvSpPr>
            <a:spLocks noGrp="1"/>
          </p:cNvSpPr>
          <p:nvPr>
            <p:ph type="dt" sz="half" idx="10"/>
          </p:nvPr>
        </p:nvSpPr>
        <p:spPr/>
        <p:txBody>
          <a:bodyPr/>
          <a:lstStyle/>
          <a:p>
            <a:fld id="{8E20325B-30EE-4906-BCF9-063095D35F90}" type="datetimeFigureOut">
              <a:rPr lang="ru-RU" smtClean="0"/>
              <a:t>20.12.2021</a:t>
            </a:fld>
            <a:endParaRPr lang="ru-RU"/>
          </a:p>
        </p:txBody>
      </p:sp>
      <p:sp>
        <p:nvSpPr>
          <p:cNvPr id="5" name="Нижний колонтитул 4">
            <a:extLst>
              <a:ext uri="{FF2B5EF4-FFF2-40B4-BE49-F238E27FC236}">
                <a16:creationId xmlns:a16="http://schemas.microsoft.com/office/drawing/2014/main" id="{B37911B1-D68A-4F5A-BE38-1DE42C27B3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F049F0A-EBF6-48EE-9348-8D172DD27A74}"/>
              </a:ext>
            </a:extLst>
          </p:cNvPr>
          <p:cNvSpPr>
            <a:spLocks noGrp="1"/>
          </p:cNvSpPr>
          <p:nvPr>
            <p:ph type="sldNum" sz="quarter" idx="12"/>
          </p:nvPr>
        </p:nvSpPr>
        <p:spPr/>
        <p:txBody>
          <a:bodyPr/>
          <a:lstStyle/>
          <a:p>
            <a:fld id="{AB90DB9A-1BC8-4D99-A943-ABAF14E2FFC7}" type="slidenum">
              <a:rPr lang="ru-RU" smtClean="0"/>
              <a:t>‹#›</a:t>
            </a:fld>
            <a:endParaRPr lang="ru-RU"/>
          </a:p>
        </p:txBody>
      </p:sp>
    </p:spTree>
    <p:extLst>
      <p:ext uri="{BB962C8B-B14F-4D97-AF65-F5344CB8AC3E}">
        <p14:creationId xmlns:p14="http://schemas.microsoft.com/office/powerpoint/2010/main" val="8987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19C577-7A19-41F6-A186-3143FB10F7E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45DB7F7-30E8-449F-86B9-4DC59607981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25B3013-6FAF-4432-922D-F57F72BEAED7}"/>
              </a:ext>
            </a:extLst>
          </p:cNvPr>
          <p:cNvSpPr>
            <a:spLocks noGrp="1"/>
          </p:cNvSpPr>
          <p:nvPr>
            <p:ph type="dt" sz="half" idx="10"/>
          </p:nvPr>
        </p:nvSpPr>
        <p:spPr/>
        <p:txBody>
          <a:bodyPr/>
          <a:lstStyle/>
          <a:p>
            <a:fld id="{8E20325B-30EE-4906-BCF9-063095D35F90}" type="datetimeFigureOut">
              <a:rPr lang="ru-RU" smtClean="0"/>
              <a:t>20.12.2021</a:t>
            </a:fld>
            <a:endParaRPr lang="ru-RU"/>
          </a:p>
        </p:txBody>
      </p:sp>
      <p:sp>
        <p:nvSpPr>
          <p:cNvPr id="5" name="Нижний колонтитул 4">
            <a:extLst>
              <a:ext uri="{FF2B5EF4-FFF2-40B4-BE49-F238E27FC236}">
                <a16:creationId xmlns:a16="http://schemas.microsoft.com/office/drawing/2014/main" id="{800FDE6F-D47A-4BD8-8336-B900968E1DD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78B73FE-F428-4530-90FD-8BFD3C8C675D}"/>
              </a:ext>
            </a:extLst>
          </p:cNvPr>
          <p:cNvSpPr>
            <a:spLocks noGrp="1"/>
          </p:cNvSpPr>
          <p:nvPr>
            <p:ph type="sldNum" sz="quarter" idx="12"/>
          </p:nvPr>
        </p:nvSpPr>
        <p:spPr/>
        <p:txBody>
          <a:bodyPr/>
          <a:lstStyle/>
          <a:p>
            <a:fld id="{AB90DB9A-1BC8-4D99-A943-ABAF14E2FFC7}" type="slidenum">
              <a:rPr lang="ru-RU" smtClean="0"/>
              <a:t>‹#›</a:t>
            </a:fld>
            <a:endParaRPr lang="ru-RU"/>
          </a:p>
        </p:txBody>
      </p:sp>
    </p:spTree>
    <p:extLst>
      <p:ext uri="{BB962C8B-B14F-4D97-AF65-F5344CB8AC3E}">
        <p14:creationId xmlns:p14="http://schemas.microsoft.com/office/powerpoint/2010/main" val="102048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90FA0A-A3A6-4E98-B77F-8D1FE4BBDED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52C2DBB-4352-4AA9-AD95-CDA8B05CC9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9E353B7-6AFB-4959-9199-0446F27F5563}"/>
              </a:ext>
            </a:extLst>
          </p:cNvPr>
          <p:cNvSpPr>
            <a:spLocks noGrp="1"/>
          </p:cNvSpPr>
          <p:nvPr>
            <p:ph type="dt" sz="half" idx="10"/>
          </p:nvPr>
        </p:nvSpPr>
        <p:spPr/>
        <p:txBody>
          <a:bodyPr/>
          <a:lstStyle/>
          <a:p>
            <a:fld id="{8E20325B-30EE-4906-BCF9-063095D35F90}" type="datetimeFigureOut">
              <a:rPr lang="ru-RU" smtClean="0"/>
              <a:t>20.12.2021</a:t>
            </a:fld>
            <a:endParaRPr lang="ru-RU"/>
          </a:p>
        </p:txBody>
      </p:sp>
      <p:sp>
        <p:nvSpPr>
          <p:cNvPr id="5" name="Нижний колонтитул 4">
            <a:extLst>
              <a:ext uri="{FF2B5EF4-FFF2-40B4-BE49-F238E27FC236}">
                <a16:creationId xmlns:a16="http://schemas.microsoft.com/office/drawing/2014/main" id="{A9135EC2-C1C4-4002-87FC-56890BBC718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D9A9971-7043-4A47-8233-86AD702F51B0}"/>
              </a:ext>
            </a:extLst>
          </p:cNvPr>
          <p:cNvSpPr>
            <a:spLocks noGrp="1"/>
          </p:cNvSpPr>
          <p:nvPr>
            <p:ph type="sldNum" sz="quarter" idx="12"/>
          </p:nvPr>
        </p:nvSpPr>
        <p:spPr/>
        <p:txBody>
          <a:bodyPr/>
          <a:lstStyle/>
          <a:p>
            <a:fld id="{AB90DB9A-1BC8-4D99-A943-ABAF14E2FFC7}" type="slidenum">
              <a:rPr lang="ru-RU" smtClean="0"/>
              <a:t>‹#›</a:t>
            </a:fld>
            <a:endParaRPr lang="ru-RU"/>
          </a:p>
        </p:txBody>
      </p:sp>
    </p:spTree>
    <p:extLst>
      <p:ext uri="{BB962C8B-B14F-4D97-AF65-F5344CB8AC3E}">
        <p14:creationId xmlns:p14="http://schemas.microsoft.com/office/powerpoint/2010/main" val="199854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F6B157-127A-4D89-944D-772094B3A6E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D97361A-7133-43BE-BF3C-108DC1F017C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FC13B73-ACDD-4EB8-AE66-157D34BE9B6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74DB920-747B-4452-9F25-FBA095A40A45}"/>
              </a:ext>
            </a:extLst>
          </p:cNvPr>
          <p:cNvSpPr>
            <a:spLocks noGrp="1"/>
          </p:cNvSpPr>
          <p:nvPr>
            <p:ph type="dt" sz="half" idx="10"/>
          </p:nvPr>
        </p:nvSpPr>
        <p:spPr/>
        <p:txBody>
          <a:bodyPr/>
          <a:lstStyle/>
          <a:p>
            <a:fld id="{8E20325B-30EE-4906-BCF9-063095D35F90}" type="datetimeFigureOut">
              <a:rPr lang="ru-RU" smtClean="0"/>
              <a:t>20.12.2021</a:t>
            </a:fld>
            <a:endParaRPr lang="ru-RU"/>
          </a:p>
        </p:txBody>
      </p:sp>
      <p:sp>
        <p:nvSpPr>
          <p:cNvPr id="6" name="Нижний колонтитул 5">
            <a:extLst>
              <a:ext uri="{FF2B5EF4-FFF2-40B4-BE49-F238E27FC236}">
                <a16:creationId xmlns:a16="http://schemas.microsoft.com/office/drawing/2014/main" id="{5A0D8C4B-58B5-4A97-AEC9-E9D1E93D470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D8F5CF0-67F4-475D-8ABB-0A5BBA67C334}"/>
              </a:ext>
            </a:extLst>
          </p:cNvPr>
          <p:cNvSpPr>
            <a:spLocks noGrp="1"/>
          </p:cNvSpPr>
          <p:nvPr>
            <p:ph type="sldNum" sz="quarter" idx="12"/>
          </p:nvPr>
        </p:nvSpPr>
        <p:spPr/>
        <p:txBody>
          <a:bodyPr/>
          <a:lstStyle/>
          <a:p>
            <a:fld id="{AB90DB9A-1BC8-4D99-A943-ABAF14E2FFC7}" type="slidenum">
              <a:rPr lang="ru-RU" smtClean="0"/>
              <a:t>‹#›</a:t>
            </a:fld>
            <a:endParaRPr lang="ru-RU"/>
          </a:p>
        </p:txBody>
      </p:sp>
    </p:spTree>
    <p:extLst>
      <p:ext uri="{BB962C8B-B14F-4D97-AF65-F5344CB8AC3E}">
        <p14:creationId xmlns:p14="http://schemas.microsoft.com/office/powerpoint/2010/main" val="409026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A43565-B123-4584-860B-43FC72AAF48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729F8F1-9308-4AE3-A119-12FF27A8AF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34D88DB-8D23-4C10-8DF6-C3BCD253911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6A42A03-720C-49B3-BFC6-399DC96F19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3BC4D36-BC98-42E5-B61E-BAC73CE6829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95E20C2-10FC-4F26-B372-DD35281E8E75}"/>
              </a:ext>
            </a:extLst>
          </p:cNvPr>
          <p:cNvSpPr>
            <a:spLocks noGrp="1"/>
          </p:cNvSpPr>
          <p:nvPr>
            <p:ph type="dt" sz="half" idx="10"/>
          </p:nvPr>
        </p:nvSpPr>
        <p:spPr/>
        <p:txBody>
          <a:bodyPr/>
          <a:lstStyle/>
          <a:p>
            <a:fld id="{8E20325B-30EE-4906-BCF9-063095D35F90}" type="datetimeFigureOut">
              <a:rPr lang="ru-RU" smtClean="0"/>
              <a:t>20.12.2021</a:t>
            </a:fld>
            <a:endParaRPr lang="ru-RU"/>
          </a:p>
        </p:txBody>
      </p:sp>
      <p:sp>
        <p:nvSpPr>
          <p:cNvPr id="8" name="Нижний колонтитул 7">
            <a:extLst>
              <a:ext uri="{FF2B5EF4-FFF2-40B4-BE49-F238E27FC236}">
                <a16:creationId xmlns:a16="http://schemas.microsoft.com/office/drawing/2014/main" id="{A6F124C1-FA2B-45C0-AD0E-45D6CB47384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99F1C6A-8021-41C7-9A7E-847604C49DA0}"/>
              </a:ext>
            </a:extLst>
          </p:cNvPr>
          <p:cNvSpPr>
            <a:spLocks noGrp="1"/>
          </p:cNvSpPr>
          <p:nvPr>
            <p:ph type="sldNum" sz="quarter" idx="12"/>
          </p:nvPr>
        </p:nvSpPr>
        <p:spPr/>
        <p:txBody>
          <a:bodyPr/>
          <a:lstStyle/>
          <a:p>
            <a:fld id="{AB90DB9A-1BC8-4D99-A943-ABAF14E2FFC7}" type="slidenum">
              <a:rPr lang="ru-RU" smtClean="0"/>
              <a:t>‹#›</a:t>
            </a:fld>
            <a:endParaRPr lang="ru-RU"/>
          </a:p>
        </p:txBody>
      </p:sp>
    </p:spTree>
    <p:extLst>
      <p:ext uri="{BB962C8B-B14F-4D97-AF65-F5344CB8AC3E}">
        <p14:creationId xmlns:p14="http://schemas.microsoft.com/office/powerpoint/2010/main" val="190792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1767AF-2FF1-42A0-8706-7EA7B75A140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20C39A1-F2CB-4ED4-91D0-ECBB5E097355}"/>
              </a:ext>
            </a:extLst>
          </p:cNvPr>
          <p:cNvSpPr>
            <a:spLocks noGrp="1"/>
          </p:cNvSpPr>
          <p:nvPr>
            <p:ph type="dt" sz="half" idx="10"/>
          </p:nvPr>
        </p:nvSpPr>
        <p:spPr/>
        <p:txBody>
          <a:bodyPr/>
          <a:lstStyle/>
          <a:p>
            <a:fld id="{8E20325B-30EE-4906-BCF9-063095D35F90}" type="datetimeFigureOut">
              <a:rPr lang="ru-RU" smtClean="0"/>
              <a:t>20.12.2021</a:t>
            </a:fld>
            <a:endParaRPr lang="ru-RU"/>
          </a:p>
        </p:txBody>
      </p:sp>
      <p:sp>
        <p:nvSpPr>
          <p:cNvPr id="4" name="Нижний колонтитул 3">
            <a:extLst>
              <a:ext uri="{FF2B5EF4-FFF2-40B4-BE49-F238E27FC236}">
                <a16:creationId xmlns:a16="http://schemas.microsoft.com/office/drawing/2014/main" id="{345F95B2-BCE2-4D21-BBA2-00E17BFDAA0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E682AEC-6591-4E3F-BE15-C94DF73279BC}"/>
              </a:ext>
            </a:extLst>
          </p:cNvPr>
          <p:cNvSpPr>
            <a:spLocks noGrp="1"/>
          </p:cNvSpPr>
          <p:nvPr>
            <p:ph type="sldNum" sz="quarter" idx="12"/>
          </p:nvPr>
        </p:nvSpPr>
        <p:spPr/>
        <p:txBody>
          <a:bodyPr/>
          <a:lstStyle/>
          <a:p>
            <a:fld id="{AB90DB9A-1BC8-4D99-A943-ABAF14E2FFC7}" type="slidenum">
              <a:rPr lang="ru-RU" smtClean="0"/>
              <a:t>‹#›</a:t>
            </a:fld>
            <a:endParaRPr lang="ru-RU"/>
          </a:p>
        </p:txBody>
      </p:sp>
    </p:spTree>
    <p:extLst>
      <p:ext uri="{BB962C8B-B14F-4D97-AF65-F5344CB8AC3E}">
        <p14:creationId xmlns:p14="http://schemas.microsoft.com/office/powerpoint/2010/main" val="315796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83E89AF-AC94-406C-995E-DC68B4B47A86}"/>
              </a:ext>
            </a:extLst>
          </p:cNvPr>
          <p:cNvSpPr>
            <a:spLocks noGrp="1"/>
          </p:cNvSpPr>
          <p:nvPr>
            <p:ph type="dt" sz="half" idx="10"/>
          </p:nvPr>
        </p:nvSpPr>
        <p:spPr/>
        <p:txBody>
          <a:bodyPr/>
          <a:lstStyle/>
          <a:p>
            <a:fld id="{8E20325B-30EE-4906-BCF9-063095D35F90}" type="datetimeFigureOut">
              <a:rPr lang="ru-RU" smtClean="0"/>
              <a:t>20.12.2021</a:t>
            </a:fld>
            <a:endParaRPr lang="ru-RU"/>
          </a:p>
        </p:txBody>
      </p:sp>
      <p:sp>
        <p:nvSpPr>
          <p:cNvPr id="3" name="Нижний колонтитул 2">
            <a:extLst>
              <a:ext uri="{FF2B5EF4-FFF2-40B4-BE49-F238E27FC236}">
                <a16:creationId xmlns:a16="http://schemas.microsoft.com/office/drawing/2014/main" id="{CCB2BF3C-D657-4531-815F-54C99147FE4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206DB12-A847-44D7-AF61-39A74A1BFB90}"/>
              </a:ext>
            </a:extLst>
          </p:cNvPr>
          <p:cNvSpPr>
            <a:spLocks noGrp="1"/>
          </p:cNvSpPr>
          <p:nvPr>
            <p:ph type="sldNum" sz="quarter" idx="12"/>
          </p:nvPr>
        </p:nvSpPr>
        <p:spPr/>
        <p:txBody>
          <a:bodyPr/>
          <a:lstStyle/>
          <a:p>
            <a:fld id="{AB90DB9A-1BC8-4D99-A943-ABAF14E2FFC7}" type="slidenum">
              <a:rPr lang="ru-RU" smtClean="0"/>
              <a:t>‹#›</a:t>
            </a:fld>
            <a:endParaRPr lang="ru-RU"/>
          </a:p>
        </p:txBody>
      </p:sp>
    </p:spTree>
    <p:extLst>
      <p:ext uri="{BB962C8B-B14F-4D97-AF65-F5344CB8AC3E}">
        <p14:creationId xmlns:p14="http://schemas.microsoft.com/office/powerpoint/2010/main" val="184145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3D12C8-38A5-4C69-AF3A-9ECE4FB4E2C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ABE119B-D511-4C9F-8B9E-D8B202D488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F2AB776-3D44-431A-A36C-3AFA744554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41C1FF3-9F60-4665-95B0-40015FBA42D7}"/>
              </a:ext>
            </a:extLst>
          </p:cNvPr>
          <p:cNvSpPr>
            <a:spLocks noGrp="1"/>
          </p:cNvSpPr>
          <p:nvPr>
            <p:ph type="dt" sz="half" idx="10"/>
          </p:nvPr>
        </p:nvSpPr>
        <p:spPr/>
        <p:txBody>
          <a:bodyPr/>
          <a:lstStyle/>
          <a:p>
            <a:fld id="{8E20325B-30EE-4906-BCF9-063095D35F90}" type="datetimeFigureOut">
              <a:rPr lang="ru-RU" smtClean="0"/>
              <a:t>20.12.2021</a:t>
            </a:fld>
            <a:endParaRPr lang="ru-RU"/>
          </a:p>
        </p:txBody>
      </p:sp>
      <p:sp>
        <p:nvSpPr>
          <p:cNvPr id="6" name="Нижний колонтитул 5">
            <a:extLst>
              <a:ext uri="{FF2B5EF4-FFF2-40B4-BE49-F238E27FC236}">
                <a16:creationId xmlns:a16="http://schemas.microsoft.com/office/drawing/2014/main" id="{2C6BF23E-78BA-4ACB-8493-0585922C4EC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1DAE706-9AB1-4B49-9576-82B81A604035}"/>
              </a:ext>
            </a:extLst>
          </p:cNvPr>
          <p:cNvSpPr>
            <a:spLocks noGrp="1"/>
          </p:cNvSpPr>
          <p:nvPr>
            <p:ph type="sldNum" sz="quarter" idx="12"/>
          </p:nvPr>
        </p:nvSpPr>
        <p:spPr/>
        <p:txBody>
          <a:bodyPr/>
          <a:lstStyle/>
          <a:p>
            <a:fld id="{AB90DB9A-1BC8-4D99-A943-ABAF14E2FFC7}" type="slidenum">
              <a:rPr lang="ru-RU" smtClean="0"/>
              <a:t>‹#›</a:t>
            </a:fld>
            <a:endParaRPr lang="ru-RU"/>
          </a:p>
        </p:txBody>
      </p:sp>
    </p:spTree>
    <p:extLst>
      <p:ext uri="{BB962C8B-B14F-4D97-AF65-F5344CB8AC3E}">
        <p14:creationId xmlns:p14="http://schemas.microsoft.com/office/powerpoint/2010/main" val="78217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054F94-62A4-42C6-9DC0-D1354E06EAF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43E94C8-2551-4B20-B2D4-7F51A34CAB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AE23B06-2B2D-4DB2-B95E-562EA94E8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6964EBA-A353-4A10-9F19-C41AB3439D5E}"/>
              </a:ext>
            </a:extLst>
          </p:cNvPr>
          <p:cNvSpPr>
            <a:spLocks noGrp="1"/>
          </p:cNvSpPr>
          <p:nvPr>
            <p:ph type="dt" sz="half" idx="10"/>
          </p:nvPr>
        </p:nvSpPr>
        <p:spPr/>
        <p:txBody>
          <a:bodyPr/>
          <a:lstStyle/>
          <a:p>
            <a:fld id="{8E20325B-30EE-4906-BCF9-063095D35F90}" type="datetimeFigureOut">
              <a:rPr lang="ru-RU" smtClean="0"/>
              <a:t>20.12.2021</a:t>
            </a:fld>
            <a:endParaRPr lang="ru-RU"/>
          </a:p>
        </p:txBody>
      </p:sp>
      <p:sp>
        <p:nvSpPr>
          <p:cNvPr id="6" name="Нижний колонтитул 5">
            <a:extLst>
              <a:ext uri="{FF2B5EF4-FFF2-40B4-BE49-F238E27FC236}">
                <a16:creationId xmlns:a16="http://schemas.microsoft.com/office/drawing/2014/main" id="{1ED04E32-6A9D-493E-ADDE-95FE6E06BE5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DE6F15E-54CE-4E60-8355-66F374AB1DC6}"/>
              </a:ext>
            </a:extLst>
          </p:cNvPr>
          <p:cNvSpPr>
            <a:spLocks noGrp="1"/>
          </p:cNvSpPr>
          <p:nvPr>
            <p:ph type="sldNum" sz="quarter" idx="12"/>
          </p:nvPr>
        </p:nvSpPr>
        <p:spPr/>
        <p:txBody>
          <a:bodyPr/>
          <a:lstStyle/>
          <a:p>
            <a:fld id="{AB90DB9A-1BC8-4D99-A943-ABAF14E2FFC7}" type="slidenum">
              <a:rPr lang="ru-RU" smtClean="0"/>
              <a:t>‹#›</a:t>
            </a:fld>
            <a:endParaRPr lang="ru-RU"/>
          </a:p>
        </p:txBody>
      </p:sp>
    </p:spTree>
    <p:extLst>
      <p:ext uri="{BB962C8B-B14F-4D97-AF65-F5344CB8AC3E}">
        <p14:creationId xmlns:p14="http://schemas.microsoft.com/office/powerpoint/2010/main" val="261483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437783-DBBB-4F61-B7CA-753471423F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C8296D2-1F59-497B-9F66-178BA9BC3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F0DAD71-8110-498D-8E6B-6D271857F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0325B-30EE-4906-BCF9-063095D35F90}" type="datetimeFigureOut">
              <a:rPr lang="ru-RU" smtClean="0"/>
              <a:t>20.12.2021</a:t>
            </a:fld>
            <a:endParaRPr lang="ru-RU"/>
          </a:p>
        </p:txBody>
      </p:sp>
      <p:sp>
        <p:nvSpPr>
          <p:cNvPr id="5" name="Нижний колонтитул 4">
            <a:extLst>
              <a:ext uri="{FF2B5EF4-FFF2-40B4-BE49-F238E27FC236}">
                <a16:creationId xmlns:a16="http://schemas.microsoft.com/office/drawing/2014/main" id="{F0507180-9841-4BE8-A10C-45621F35E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9011D5D-89B1-42C8-9DC2-3DD3CCDFB5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0DB9A-1BC8-4D99-A943-ABAF14E2FFC7}" type="slidenum">
              <a:rPr lang="ru-RU" smtClean="0"/>
              <a:t>‹#›</a:t>
            </a:fld>
            <a:endParaRPr lang="ru-RU"/>
          </a:p>
        </p:txBody>
      </p:sp>
    </p:spTree>
    <p:extLst>
      <p:ext uri="{BB962C8B-B14F-4D97-AF65-F5344CB8AC3E}">
        <p14:creationId xmlns:p14="http://schemas.microsoft.com/office/powerpoint/2010/main" val="1285226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63D5CC-7E74-40C3-A288-846EE752A921}"/>
              </a:ext>
            </a:extLst>
          </p:cNvPr>
          <p:cNvSpPr>
            <a:spLocks noGrp="1"/>
          </p:cNvSpPr>
          <p:nvPr>
            <p:ph type="ctrTitle"/>
          </p:nvPr>
        </p:nvSpPr>
        <p:spPr>
          <a:xfrm>
            <a:off x="3847175" y="1188823"/>
            <a:ext cx="8344825" cy="4160208"/>
          </a:xfrm>
        </p:spPr>
        <p:txBody>
          <a:bodyPr>
            <a:noAutofit/>
          </a:bodyPr>
          <a:lstStyle/>
          <a:p>
            <a:r>
              <a:rPr lang="ru-RU" sz="5600"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Льготное лекарственное обеспечение граждан лекарственными средствами и медицинскими изделиями</a:t>
            </a:r>
          </a:p>
        </p:txBody>
      </p:sp>
      <p:sp>
        <p:nvSpPr>
          <p:cNvPr id="3" name="Подзаголовок 2">
            <a:extLst>
              <a:ext uri="{FF2B5EF4-FFF2-40B4-BE49-F238E27FC236}">
                <a16:creationId xmlns:a16="http://schemas.microsoft.com/office/drawing/2014/main" id="{82D8D2FE-1904-43D4-AEAA-2DFE4E7B5274}"/>
              </a:ext>
            </a:extLst>
          </p:cNvPr>
          <p:cNvSpPr>
            <a:spLocks noGrp="1"/>
          </p:cNvSpPr>
          <p:nvPr>
            <p:ph type="subTitle" idx="1"/>
          </p:nvPr>
        </p:nvSpPr>
        <p:spPr>
          <a:xfrm>
            <a:off x="3923930" y="5898356"/>
            <a:ext cx="8268070" cy="819456"/>
          </a:xfrm>
        </p:spPr>
        <p:txBody>
          <a:bodyPr>
            <a:norm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Прокуратура Оренбургской области</a:t>
            </a:r>
          </a:p>
          <a:p>
            <a:r>
              <a:rPr lang="ru-RU" sz="2000" dirty="0">
                <a:solidFill>
                  <a:schemeClr val="accent1">
                    <a:lumMod val="50000"/>
                  </a:schemeClr>
                </a:solidFill>
                <a:latin typeface="Times New Roman" panose="02020603050405020304" pitchFamily="18" charset="0"/>
                <a:cs typeface="Times New Roman" panose="02020603050405020304" pitchFamily="18" charset="0"/>
              </a:rPr>
              <a:t>2021</a:t>
            </a:r>
          </a:p>
        </p:txBody>
      </p:sp>
      <p:pic>
        <p:nvPicPr>
          <p:cNvPr id="4" name="Рисунок 3">
            <a:extLst>
              <a:ext uri="{FF2B5EF4-FFF2-40B4-BE49-F238E27FC236}">
                <a16:creationId xmlns:a16="http://schemas.microsoft.com/office/drawing/2014/main" id="{5290A006-8D21-4DA9-A396-E51CBFA3A352}"/>
              </a:ext>
            </a:extLst>
          </p:cNvPr>
          <p:cNvPicPr>
            <a:picLocks noChangeAspect="1"/>
          </p:cNvPicPr>
          <p:nvPr/>
        </p:nvPicPr>
        <p:blipFill>
          <a:blip r:embed="rId3"/>
          <a:stretch>
            <a:fillRect/>
          </a:stretch>
        </p:blipFill>
        <p:spPr>
          <a:xfrm>
            <a:off x="7448365" y="140188"/>
            <a:ext cx="967971" cy="1048635"/>
          </a:xfrm>
          <a:prstGeom prst="rect">
            <a:avLst/>
          </a:prstGeom>
        </p:spPr>
      </p:pic>
    </p:spTree>
    <p:extLst>
      <p:ext uri="{BB962C8B-B14F-4D97-AF65-F5344CB8AC3E}">
        <p14:creationId xmlns:p14="http://schemas.microsoft.com/office/powerpoint/2010/main" val="94016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F0F9"/>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88DD8AC-A9AA-47D7-BE84-56C910E3B466}"/>
              </a:ext>
            </a:extLst>
          </p:cNvPr>
          <p:cNvSpPr>
            <a:spLocks noGrp="1"/>
          </p:cNvSpPr>
          <p:nvPr>
            <p:ph type="title"/>
          </p:nvPr>
        </p:nvSpPr>
        <p:spPr>
          <a:xfrm>
            <a:off x="248575" y="585926"/>
            <a:ext cx="4428201" cy="5929174"/>
          </a:xfrm>
        </p:spPr>
        <p:txBody>
          <a:bodyPr>
            <a:normAutofit fontScale="90000"/>
          </a:bodyPr>
          <a:lstStyle/>
          <a:p>
            <a:pPr algn="just"/>
            <a:r>
              <a:rPr lang="ru-RU" sz="2800" dirty="0">
                <a:latin typeface="Times New Roman" panose="02020603050405020304" pitchFamily="18" charset="0"/>
                <a:cs typeface="Times New Roman" panose="02020603050405020304" pitchFamily="18" charset="0"/>
              </a:rPr>
              <a:t>В определенных законом случаях предусматривается возможность льготного обеспечения лекарственными препаратами и при амбулаторном лечении. В этих целях формируются различные механизмы льготного лекарственного обеспечения, утверждаются разрозненные списки и перечни лекарственных препаратов и категорий граждан, имеющих определенные льготы в лекарственном обеспечении.</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B929EFF3-735D-45AB-A91F-383244E0813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5183188" y="987425"/>
            <a:ext cx="6172200" cy="4873625"/>
          </a:xfrm>
        </p:spPr>
      </p:pic>
    </p:spTree>
    <p:extLst>
      <p:ext uri="{BB962C8B-B14F-4D97-AF65-F5344CB8AC3E}">
        <p14:creationId xmlns:p14="http://schemas.microsoft.com/office/powerpoint/2010/main" val="58669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F0F9"/>
        </a:solidFill>
        <a:effectLst/>
      </p:bgPr>
    </p:bg>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82728085-CCDA-4C51-B316-CEB14112500D}"/>
              </a:ext>
            </a:extLst>
          </p:cNvPr>
          <p:cNvSpPr>
            <a:spLocks noGrp="1"/>
          </p:cNvSpPr>
          <p:nvPr>
            <p:ph type="title"/>
          </p:nvPr>
        </p:nvSpPr>
        <p:spPr/>
        <p:txBody>
          <a:bodyPr>
            <a:noAutofit/>
          </a:bodyPr>
          <a:lstStyle/>
          <a:p>
            <a:pPr algn="ctr"/>
            <a:r>
              <a:rPr lang="ru-RU" sz="2800" dirty="0">
                <a:latin typeface="Times New Roman" panose="02020603050405020304" pitchFamily="18" charset="0"/>
                <a:cs typeface="Times New Roman" panose="02020603050405020304" pitchFamily="18" charset="0"/>
              </a:rPr>
              <a:t>Перечень лиц, имеющих право на льготное лекарственное обеспечение</a:t>
            </a:r>
          </a:p>
        </p:txBody>
      </p:sp>
      <p:sp>
        <p:nvSpPr>
          <p:cNvPr id="9" name="Текст 8">
            <a:extLst>
              <a:ext uri="{FF2B5EF4-FFF2-40B4-BE49-F238E27FC236}">
                <a16:creationId xmlns:a16="http://schemas.microsoft.com/office/drawing/2014/main" id="{07E7383B-66C3-4DF9-81D4-67025988348B}"/>
              </a:ext>
            </a:extLst>
          </p:cNvPr>
          <p:cNvSpPr>
            <a:spLocks noGrp="1"/>
          </p:cNvSpPr>
          <p:nvPr>
            <p:ph type="body" sz="half" idx="2"/>
          </p:nvPr>
        </p:nvSpPr>
        <p:spPr>
          <a:xfrm>
            <a:off x="836612" y="2380457"/>
            <a:ext cx="3932237" cy="3811588"/>
          </a:xfrm>
          <a:solidFill>
            <a:srgbClr val="D5F0F9"/>
          </a:solidFill>
        </p:spPr>
        <p:txBody>
          <a:bodyPr>
            <a:normAutofit lnSpcReduction="10000"/>
          </a:bodyPr>
          <a:lstStyle/>
          <a:p>
            <a:r>
              <a:rPr lang="ru-RU" sz="2400" dirty="0">
                <a:solidFill>
                  <a:schemeClr val="tx1"/>
                </a:solidFill>
                <a:latin typeface="Times New Roman" panose="02020603050405020304" pitchFamily="18" charset="0"/>
                <a:cs typeface="Times New Roman" panose="02020603050405020304" pitchFamily="18" charset="0"/>
              </a:rPr>
              <a:t>Согласно постановлению Правительства РФ № 890 от 30.07.1994 года существует 2 категории льготного обеспечения граждан РФ:</a:t>
            </a:r>
          </a:p>
          <a:p>
            <a:r>
              <a:rPr lang="ru-RU" sz="2400" dirty="0">
                <a:solidFill>
                  <a:schemeClr val="tx1"/>
                </a:solidFill>
                <a:latin typeface="Times New Roman" panose="02020603050405020304" pitchFamily="18" charset="0"/>
                <a:cs typeface="Times New Roman" panose="02020603050405020304" pitchFamily="18" charset="0"/>
              </a:rPr>
              <a:t>1) федеральные льготники (за счет средств федерального бюджета);</a:t>
            </a:r>
          </a:p>
          <a:p>
            <a:r>
              <a:rPr lang="ru-RU" sz="2400" dirty="0">
                <a:solidFill>
                  <a:schemeClr val="tx1"/>
                </a:solidFill>
                <a:latin typeface="Times New Roman" panose="02020603050405020304" pitchFamily="18" charset="0"/>
                <a:cs typeface="Times New Roman" panose="02020603050405020304" pitchFamily="18" charset="0"/>
              </a:rPr>
              <a:t>2) региональные льготники (за счет средств регионального бюджета);</a:t>
            </a:r>
          </a:p>
          <a:p>
            <a:endParaRPr lang="ru-RU" dirty="0"/>
          </a:p>
        </p:txBody>
      </p:sp>
      <p:pic>
        <p:nvPicPr>
          <p:cNvPr id="4" name="Рисунок 3">
            <a:extLst>
              <a:ext uri="{FF2B5EF4-FFF2-40B4-BE49-F238E27FC236}">
                <a16:creationId xmlns:a16="http://schemas.microsoft.com/office/drawing/2014/main" id="{037F5D6E-5331-41A4-85E4-FF243344C1E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764" r="7764"/>
          <a:stretch>
            <a:fillRect/>
          </a:stretch>
        </p:blipFill>
        <p:spPr>
          <a:xfrm>
            <a:off x="5236453" y="555812"/>
            <a:ext cx="6775033" cy="5349627"/>
          </a:xfrm>
        </p:spPr>
      </p:pic>
    </p:spTree>
    <p:extLst>
      <p:ext uri="{BB962C8B-B14F-4D97-AF65-F5344CB8AC3E}">
        <p14:creationId xmlns:p14="http://schemas.microsoft.com/office/powerpoint/2010/main" val="425488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896F4F-ACC3-4B99-8AE5-4C9A0B2CB013}"/>
              </a:ext>
            </a:extLst>
          </p:cNvPr>
          <p:cNvSpPr>
            <a:spLocks noGrp="1"/>
          </p:cNvSpPr>
          <p:nvPr>
            <p:ph type="title"/>
          </p:nvPr>
        </p:nvSpPr>
        <p:spPr>
          <a:xfrm>
            <a:off x="4410074" y="190499"/>
            <a:ext cx="7038975" cy="1933575"/>
          </a:xfrm>
        </p:spPr>
        <p:txBody>
          <a:bodyPr>
            <a:noAutofit/>
          </a:bodyPr>
          <a:lstStyle/>
          <a:p>
            <a:pPr algn="ctr"/>
            <a:r>
              <a:rPr lang="ru-RU" sz="2400" dirty="0">
                <a:latin typeface="Times New Roman" panose="02020603050405020304" pitchFamily="18" charset="0"/>
                <a:cs typeface="Times New Roman" panose="02020603050405020304" pitchFamily="18" charset="0"/>
              </a:rPr>
              <a:t>Постановлением Правительства РФ от 30 июля 1994 г. № 890 утвержден Перечень групп населения, при амбулаторном лечении которых лекарственные средства и изделия медицинского назначения отпускаются по рецептам врачей бесплатно. К ним отнесены:</a:t>
            </a:r>
          </a:p>
        </p:txBody>
      </p:sp>
      <p:sp>
        <p:nvSpPr>
          <p:cNvPr id="4" name="Текст 3">
            <a:extLst>
              <a:ext uri="{FF2B5EF4-FFF2-40B4-BE49-F238E27FC236}">
                <a16:creationId xmlns:a16="http://schemas.microsoft.com/office/drawing/2014/main" id="{EDEA61C1-F804-43F8-BAC5-661789C29FE5}"/>
              </a:ext>
            </a:extLst>
          </p:cNvPr>
          <p:cNvSpPr>
            <a:spLocks noGrp="1"/>
          </p:cNvSpPr>
          <p:nvPr>
            <p:ph type="body" sz="half" idx="2"/>
          </p:nvPr>
        </p:nvSpPr>
        <p:spPr>
          <a:xfrm>
            <a:off x="4238625" y="2124074"/>
            <a:ext cx="7667625" cy="4467226"/>
          </a:xfrm>
        </p:spPr>
        <p:txBody>
          <a:bodyPr>
            <a:noAutofit/>
          </a:bodyPr>
          <a:lstStyle/>
          <a:p>
            <a:pPr>
              <a:lnSpc>
                <a:spcPts val="1440"/>
              </a:lnSpc>
            </a:pPr>
            <a:r>
              <a:rPr lang="ru-RU" sz="1400" dirty="0">
                <a:latin typeface="Times New Roman" panose="02020603050405020304" pitchFamily="18" charset="0"/>
                <a:cs typeface="Times New Roman" panose="02020603050405020304" pitchFamily="18" charset="0"/>
              </a:rPr>
              <a:t>- участники гражданской и Великой Отечественной войн;</a:t>
            </a:r>
          </a:p>
          <a:p>
            <a:pPr>
              <a:lnSpc>
                <a:spcPts val="1440"/>
              </a:lnSpc>
            </a:pPr>
            <a:r>
              <a:rPr lang="ru-RU" sz="1400" dirty="0">
                <a:latin typeface="Times New Roman" panose="02020603050405020304" pitchFamily="18" charset="0"/>
                <a:cs typeface="Times New Roman" panose="02020603050405020304" pitchFamily="18" charset="0"/>
              </a:rPr>
              <a:t>- сотрудники разведки, контрразведки и другие лица, выполнявшие специальные задания в воинских частях действующей армии, в тылу противника или на территориях других государств в годы Великой Отечественной войны;</a:t>
            </a:r>
          </a:p>
          <a:p>
            <a:pPr>
              <a:lnSpc>
                <a:spcPts val="1440"/>
              </a:lnSpc>
            </a:pPr>
            <a:r>
              <a:rPr lang="ru-RU" sz="1400" dirty="0">
                <a:latin typeface="Times New Roman" panose="02020603050405020304" pitchFamily="18" charset="0"/>
                <a:cs typeface="Times New Roman" panose="02020603050405020304" pitchFamily="18" charset="0"/>
              </a:rPr>
              <a:t>- инвалиды Великой Отечественной войны, инвалиды боевых действий на территориях других государств и приравненные к ним по льготам инвалиды;</a:t>
            </a:r>
          </a:p>
          <a:p>
            <a:pPr>
              <a:lnSpc>
                <a:spcPts val="1440"/>
              </a:lnSpc>
            </a:pPr>
            <a:r>
              <a:rPr lang="ru-RU" sz="1400" dirty="0">
                <a:latin typeface="Times New Roman" panose="02020603050405020304" pitchFamily="18" charset="0"/>
                <a:cs typeface="Times New Roman" panose="02020603050405020304" pitchFamily="18" charset="0"/>
              </a:rPr>
              <a:t>- Герои Советского Союза, Герои Российской Федерации, полные кавалеры ордена Славы;</a:t>
            </a:r>
          </a:p>
          <a:p>
            <a:pPr>
              <a:lnSpc>
                <a:spcPts val="1440"/>
              </a:lnSpc>
            </a:pPr>
            <a:r>
              <a:rPr lang="ru-RU" sz="1400" dirty="0">
                <a:latin typeface="Times New Roman" panose="02020603050405020304" pitchFamily="18" charset="0"/>
                <a:cs typeface="Times New Roman" panose="02020603050405020304" pitchFamily="18" charset="0"/>
              </a:rPr>
              <a:t>- бывшие несовершеннолетние узники концлагерей, гетто и других мест принудительного содержания, созданных фашистами и их союзниками в период Второй мировой войны;</a:t>
            </a:r>
          </a:p>
          <a:p>
            <a:pPr>
              <a:lnSpc>
                <a:spcPts val="1440"/>
              </a:lnSpc>
            </a:pPr>
            <a:r>
              <a:rPr lang="ru-RU" sz="1400" dirty="0">
                <a:latin typeface="Times New Roman" panose="02020603050405020304" pitchFamily="18" charset="0"/>
                <a:cs typeface="Times New Roman" panose="02020603050405020304" pitchFamily="18" charset="0"/>
              </a:rPr>
              <a:t>- ветераны боевых действий на территориях других государств;</a:t>
            </a:r>
          </a:p>
          <a:p>
            <a:pPr>
              <a:lnSpc>
                <a:spcPts val="1440"/>
              </a:lnSpc>
            </a:pPr>
            <a:r>
              <a:rPr lang="ru-RU" sz="1400" dirty="0">
                <a:latin typeface="Times New Roman" panose="02020603050405020304" pitchFamily="18" charset="0"/>
                <a:cs typeface="Times New Roman" panose="02020603050405020304" pitchFamily="18" charset="0"/>
              </a:rPr>
              <a:t>- военнослужащие автомобильных батальонов, направлявшиеся в Афганистан для доставки грузов в это государство в период ведения боевых действий;</a:t>
            </a:r>
          </a:p>
          <a:p>
            <a:pPr>
              <a:lnSpc>
                <a:spcPts val="1440"/>
              </a:lnSpc>
            </a:pPr>
            <a:r>
              <a:rPr lang="ru-RU" sz="1400" dirty="0">
                <a:latin typeface="Times New Roman" panose="02020603050405020304" pitchFamily="18" charset="0"/>
                <a:cs typeface="Times New Roman" panose="02020603050405020304" pitchFamily="18" charset="0"/>
              </a:rPr>
              <a:t>- военнослужащие летного состава, совершавшие вылеты на боевые задания в Афганистан с территории СССР в период ведения боевых действий;</a:t>
            </a:r>
          </a:p>
          <a:p>
            <a:pPr>
              <a:lnSpc>
                <a:spcPts val="1440"/>
              </a:lnSpc>
            </a:pPr>
            <a:r>
              <a:rPr lang="ru-RU" sz="1400" dirty="0">
                <a:latin typeface="Times New Roman" panose="02020603050405020304" pitchFamily="18" charset="0"/>
                <a:cs typeface="Times New Roman" panose="02020603050405020304" pitchFamily="18" charset="0"/>
              </a:rPr>
              <a:t>- дети первых трех лет жизни, а также дети из многодетных семей в возрасте до 6 лет;</a:t>
            </a:r>
          </a:p>
          <a:p>
            <a:pPr>
              <a:lnSpc>
                <a:spcPts val="1440"/>
              </a:lnSpc>
            </a:pPr>
            <a:r>
              <a:rPr lang="ru-RU" sz="1400" dirty="0">
                <a:latin typeface="Times New Roman" panose="02020603050405020304" pitchFamily="18" charset="0"/>
                <a:cs typeface="Times New Roman" panose="02020603050405020304" pitchFamily="18" charset="0"/>
              </a:rPr>
              <a:t>- инвалиды I группы, неработающие инвалиды II группы, дети-инвалиды в возрасте до 18 лет;</a:t>
            </a:r>
          </a:p>
          <a:p>
            <a:pPr>
              <a:lnSpc>
                <a:spcPts val="1440"/>
              </a:lnSpc>
            </a:pPr>
            <a:r>
              <a:rPr lang="ru-RU" sz="1400" dirty="0">
                <a:latin typeface="Times New Roman" panose="02020603050405020304" pitchFamily="18" charset="0"/>
                <a:cs typeface="Times New Roman" panose="02020603050405020304" pitchFamily="18" charset="0"/>
              </a:rPr>
              <a:t>- малочисленные народы Севера, проживающие в сельской местности районов Крайнего Севера и приравненных к ним территориях.</a:t>
            </a:r>
            <a:endParaRPr lang="ru-RU" sz="1400" dirty="0"/>
          </a:p>
        </p:txBody>
      </p:sp>
    </p:spTree>
    <p:extLst>
      <p:ext uri="{BB962C8B-B14F-4D97-AF65-F5344CB8AC3E}">
        <p14:creationId xmlns:p14="http://schemas.microsoft.com/office/powerpoint/2010/main" val="90497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B0E3376C-48A0-4C14-B9AB-DAAC8F08901F}"/>
              </a:ext>
            </a:extLst>
          </p:cNvPr>
          <p:cNvSpPr>
            <a:spLocks noGrp="1"/>
          </p:cNvSpPr>
          <p:nvPr>
            <p:ph type="title"/>
          </p:nvPr>
        </p:nvSpPr>
        <p:spPr>
          <a:xfrm>
            <a:off x="4048125" y="419101"/>
            <a:ext cx="7562850" cy="1409700"/>
          </a:xfrm>
        </p:spPr>
        <p:txBody>
          <a:bodyPr>
            <a:normAutofit fontScale="90000"/>
          </a:bodyPr>
          <a:lstStyle/>
          <a:p>
            <a:pPr algn="ctr"/>
            <a:r>
              <a:rPr lang="ru-RU" sz="4000" dirty="0">
                <a:latin typeface="Times New Roman" panose="02020603050405020304" pitchFamily="18" charset="0"/>
                <a:cs typeface="Times New Roman" panose="02020603050405020304" pitchFamily="18" charset="0"/>
              </a:rPr>
              <a:t>С 50% скидкой могут приобретать лекарственные препараты следующие категории граждан:</a:t>
            </a:r>
            <a:br>
              <a:rPr lang="ru-RU" sz="4000" dirty="0">
                <a:latin typeface="Times New Roman" panose="02020603050405020304" pitchFamily="18" charset="0"/>
                <a:cs typeface="Times New Roman" panose="02020603050405020304" pitchFamily="18" charset="0"/>
              </a:rPr>
            </a:br>
            <a:endParaRPr lang="ru-RU" sz="4000" dirty="0">
              <a:latin typeface="Times New Roman" panose="02020603050405020304" pitchFamily="18" charset="0"/>
              <a:cs typeface="Times New Roman" panose="02020603050405020304" pitchFamily="18" charset="0"/>
            </a:endParaRPr>
          </a:p>
        </p:txBody>
      </p:sp>
      <p:sp>
        <p:nvSpPr>
          <p:cNvPr id="6" name="Объект 5">
            <a:extLst>
              <a:ext uri="{FF2B5EF4-FFF2-40B4-BE49-F238E27FC236}">
                <a16:creationId xmlns:a16="http://schemas.microsoft.com/office/drawing/2014/main" id="{1ACA08EB-1CC3-4741-8AFC-44200464EA84}"/>
              </a:ext>
            </a:extLst>
          </p:cNvPr>
          <p:cNvSpPr>
            <a:spLocks noGrp="1"/>
          </p:cNvSpPr>
          <p:nvPr>
            <p:ph idx="1"/>
          </p:nvPr>
        </p:nvSpPr>
        <p:spPr>
          <a:xfrm>
            <a:off x="4171949" y="2035175"/>
            <a:ext cx="7820025" cy="4146550"/>
          </a:xfrm>
        </p:spPr>
        <p:txBody>
          <a:bodyPr>
            <a:normAutofit lnSpcReduction="10000"/>
          </a:bodyPr>
          <a:lstStyle/>
          <a:p>
            <a:r>
              <a:rPr lang="ru-RU" sz="2000" dirty="0">
                <a:latin typeface="Times New Roman" panose="02020603050405020304" pitchFamily="18" charset="0"/>
                <a:cs typeface="Times New Roman" panose="02020603050405020304" pitchFamily="18" charset="0"/>
              </a:rPr>
              <a:t>- пенсионеры, получающие пенсию по старости, инвалидности или по случаю потери кормильца в минимальных размерах;</a:t>
            </a:r>
          </a:p>
          <a:p>
            <a:r>
              <a:rPr lang="ru-RU" sz="2000" dirty="0">
                <a:latin typeface="Times New Roman" panose="02020603050405020304" pitchFamily="18" charset="0"/>
                <a:cs typeface="Times New Roman" panose="02020603050405020304" pitchFamily="18" charset="0"/>
              </a:rPr>
              <a:t>- работающие инвалиды II группы, инвалиды III группы, признанные в установленном порядке безработными;</a:t>
            </a:r>
          </a:p>
          <a:p>
            <a:r>
              <a:rPr lang="ru-RU" sz="2000" dirty="0">
                <a:latin typeface="Times New Roman" panose="02020603050405020304" pitchFamily="18" charset="0"/>
                <a:cs typeface="Times New Roman" panose="02020603050405020304" pitchFamily="18" charset="0"/>
              </a:rPr>
              <a:t>- граждане (в том числе временно направленные или командированные), принимавшие в 1988 - 1990 гг. участие в работах по ликвидации последствий чернобыльской катастрофы в пределах зоны отчуждения или занятые в этот период на эксплуатации или других работах на Чернобыльской АЭС;</a:t>
            </a:r>
          </a:p>
          <a:p>
            <a:r>
              <a:rPr lang="ru-RU" sz="2000" dirty="0">
                <a:latin typeface="Times New Roman" panose="02020603050405020304" pitchFamily="18" charset="0"/>
                <a:cs typeface="Times New Roman" panose="02020603050405020304" pitchFamily="18" charset="0"/>
              </a:rPr>
              <a:t>- военнослужащие и военнообязанные, призванные на специальные сборы и привлеченные в эти годы к выполнению работ, связанных с ликвидацией последствий чернобыльской катастрофы, независимо от места дислокации и выполнявшихся работ, а также лица начальствующего и рядового состава органов внутренних дел, проходившие в 1988 - 1990 гг. службу в зоне отчуждения.</a:t>
            </a:r>
          </a:p>
        </p:txBody>
      </p:sp>
    </p:spTree>
    <p:extLst>
      <p:ext uri="{BB962C8B-B14F-4D97-AF65-F5344CB8AC3E}">
        <p14:creationId xmlns:p14="http://schemas.microsoft.com/office/powerpoint/2010/main" val="141112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EFC458-8E55-4123-8A5F-F86A00BC6F08}"/>
              </a:ext>
            </a:extLst>
          </p:cNvPr>
          <p:cNvSpPr>
            <a:spLocks noGrp="1"/>
          </p:cNvSpPr>
          <p:nvPr>
            <p:ph type="title"/>
          </p:nvPr>
        </p:nvSpPr>
        <p:spPr>
          <a:xfrm>
            <a:off x="3609975" y="323850"/>
            <a:ext cx="8515350" cy="1290638"/>
          </a:xfrm>
        </p:spPr>
        <p:txBody>
          <a:bodyPr>
            <a:normAutofit fontScale="90000"/>
          </a:bodyPr>
          <a:lstStyle/>
          <a:p>
            <a:pPr algn="ctr"/>
            <a:r>
              <a:rPr lang="ru-RU" sz="2400" dirty="0">
                <a:latin typeface="Times New Roman" panose="02020603050405020304" pitchFamily="18" charset="0"/>
                <a:cs typeface="Times New Roman" panose="02020603050405020304" pitchFamily="18" charset="0"/>
              </a:rPr>
              <a:t>Помимо указанных групп населения правом на льготное лекарственное обеспечение обладают лица, страдающие заболеваниями, перечисленными в постановлении Правительства РФ от 30.07.1994 № 890</a:t>
            </a:r>
          </a:p>
        </p:txBody>
      </p:sp>
      <p:sp>
        <p:nvSpPr>
          <p:cNvPr id="18" name="Объект 17">
            <a:extLst>
              <a:ext uri="{FF2B5EF4-FFF2-40B4-BE49-F238E27FC236}">
                <a16:creationId xmlns:a16="http://schemas.microsoft.com/office/drawing/2014/main" id="{5979004A-9858-4CAF-A46E-9D866F93484B}"/>
              </a:ext>
            </a:extLst>
          </p:cNvPr>
          <p:cNvSpPr>
            <a:spLocks noGrp="1"/>
          </p:cNvSpPr>
          <p:nvPr>
            <p:ph idx="1"/>
          </p:nvPr>
        </p:nvSpPr>
        <p:spPr>
          <a:xfrm>
            <a:off x="4086225" y="1939924"/>
            <a:ext cx="8277225" cy="4403725"/>
          </a:xfrm>
        </p:spPr>
        <p:txBody>
          <a:bodyPr>
            <a:normAutofit fontScale="92500" lnSpcReduction="10000"/>
          </a:bodyPr>
          <a:lstStyle/>
          <a:p>
            <a:pPr marL="0" indent="0">
              <a:buNone/>
            </a:pPr>
            <a:r>
              <a:rPr lang="ru-RU" sz="2600" dirty="0">
                <a:latin typeface="Times New Roman" panose="02020603050405020304" pitchFamily="18" charset="0"/>
                <a:cs typeface="Times New Roman" panose="02020603050405020304" pitchFamily="18" charset="0"/>
              </a:rPr>
              <a:t>К таким заболеваниям, в частности, отнесены</a:t>
            </a:r>
          </a:p>
          <a:p>
            <a:r>
              <a:rPr lang="ru-RU" sz="2600" dirty="0">
                <a:latin typeface="Times New Roman" panose="02020603050405020304" pitchFamily="18" charset="0"/>
                <a:cs typeface="Times New Roman" panose="02020603050405020304" pitchFamily="18" charset="0"/>
              </a:rPr>
              <a:t>бронхиальная астма;</a:t>
            </a:r>
          </a:p>
          <a:p>
            <a:r>
              <a:rPr lang="ru-RU" sz="2600" dirty="0">
                <a:latin typeface="Times New Roman" panose="02020603050405020304" pitchFamily="18" charset="0"/>
                <a:cs typeface="Times New Roman" panose="02020603050405020304" pitchFamily="18" charset="0"/>
              </a:rPr>
              <a:t> сахарный диабет;</a:t>
            </a:r>
          </a:p>
          <a:p>
            <a:r>
              <a:rPr lang="ru-RU" sz="2600" dirty="0">
                <a:latin typeface="Times New Roman" panose="02020603050405020304" pitchFamily="18" charset="0"/>
                <a:cs typeface="Times New Roman" panose="02020603050405020304" pitchFamily="18" charset="0"/>
              </a:rPr>
              <a:t> онкологические заболевания;</a:t>
            </a:r>
          </a:p>
          <a:p>
            <a:r>
              <a:rPr lang="ru-RU" sz="2600" dirty="0">
                <a:latin typeface="Times New Roman" panose="02020603050405020304" pitchFamily="18" charset="0"/>
                <a:cs typeface="Times New Roman" panose="02020603050405020304" pitchFamily="18" charset="0"/>
              </a:rPr>
              <a:t>хронические урологические заболевания;</a:t>
            </a:r>
          </a:p>
          <a:p>
            <a:r>
              <a:rPr lang="ru-RU" sz="2600" dirty="0">
                <a:latin typeface="Times New Roman" panose="02020603050405020304" pitchFamily="18" charset="0"/>
                <a:cs typeface="Times New Roman" panose="02020603050405020304" pitchFamily="18" charset="0"/>
              </a:rPr>
              <a:t>психические заболевания;</a:t>
            </a:r>
          </a:p>
          <a:p>
            <a:r>
              <a:rPr lang="ru-RU" sz="2600" dirty="0">
                <a:latin typeface="Times New Roman" panose="02020603050405020304" pitchFamily="18" charset="0"/>
                <a:cs typeface="Times New Roman" panose="02020603050405020304" pitchFamily="18" charset="0"/>
              </a:rPr>
              <a:t>гематологические заболевания, </a:t>
            </a:r>
            <a:r>
              <a:rPr lang="ru-RU" sz="2600" dirty="0" err="1">
                <a:latin typeface="Times New Roman" panose="02020603050405020304" pitchFamily="18" charset="0"/>
                <a:cs typeface="Times New Roman" panose="02020603050405020304" pitchFamily="18" charset="0"/>
              </a:rPr>
              <a:t>гемобластозы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цитопения</a:t>
            </a:r>
            <a:r>
              <a:rPr lang="ru-RU" sz="2600" dirty="0">
                <a:latin typeface="Times New Roman" panose="02020603050405020304" pitchFamily="18" charset="0"/>
                <a:cs typeface="Times New Roman" panose="02020603050405020304" pitchFamily="18" charset="0"/>
              </a:rPr>
              <a:t>, наследственные </a:t>
            </a:r>
            <a:r>
              <a:rPr lang="ru-RU" sz="2600" dirty="0" err="1">
                <a:latin typeface="Times New Roman" panose="02020603050405020304" pitchFamily="18" charset="0"/>
                <a:cs typeface="Times New Roman" panose="02020603050405020304" pitchFamily="18" charset="0"/>
              </a:rPr>
              <a:t>гемопатии</a:t>
            </a:r>
            <a:r>
              <a:rPr lang="ru-RU" sz="2600" dirty="0">
                <a:latin typeface="Times New Roman" panose="02020603050405020304" pitchFamily="18" charset="0"/>
                <a:cs typeface="Times New Roman" panose="02020603050405020304" pitchFamily="18" charset="0"/>
              </a:rPr>
              <a:t>;</a:t>
            </a:r>
          </a:p>
          <a:p>
            <a:r>
              <a:rPr lang="ru-RU" sz="2600" dirty="0">
                <a:latin typeface="Times New Roman" panose="02020603050405020304" pitchFamily="18" charset="0"/>
                <a:cs typeface="Times New Roman" panose="02020603050405020304" pitchFamily="18" charset="0"/>
              </a:rPr>
              <a:t>системные хронические тяжелые заболевания кожи;</a:t>
            </a:r>
          </a:p>
          <a:p>
            <a:r>
              <a:rPr lang="ru-RU" sz="2600" dirty="0">
                <a:latin typeface="Times New Roman" panose="02020603050405020304" pitchFamily="18" charset="0"/>
                <a:cs typeface="Times New Roman" panose="02020603050405020304" pitchFamily="18" charset="0"/>
              </a:rPr>
              <a:t>другие редкие (</a:t>
            </a:r>
            <a:r>
              <a:rPr lang="ru-RU" sz="2600" dirty="0" err="1">
                <a:latin typeface="Times New Roman" panose="02020603050405020304" pitchFamily="18" charset="0"/>
                <a:cs typeface="Times New Roman" panose="02020603050405020304" pitchFamily="18" charset="0"/>
              </a:rPr>
              <a:t>орфанные</a:t>
            </a:r>
            <a:r>
              <a:rPr lang="ru-RU" sz="2600" dirty="0">
                <a:latin typeface="Times New Roman" panose="02020603050405020304" pitchFamily="18" charset="0"/>
                <a:cs typeface="Times New Roman" panose="02020603050405020304" pitchFamily="18" charset="0"/>
              </a:rPr>
              <a:t>), социально-значимые заболевания</a:t>
            </a:r>
          </a:p>
          <a:p>
            <a:endParaRPr lang="ru-RU" dirty="0"/>
          </a:p>
        </p:txBody>
      </p:sp>
    </p:spTree>
    <p:extLst>
      <p:ext uri="{BB962C8B-B14F-4D97-AF65-F5344CB8AC3E}">
        <p14:creationId xmlns:p14="http://schemas.microsoft.com/office/powerpoint/2010/main" val="9671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E80992-0763-4CD8-8089-C30AC19B0415}"/>
              </a:ext>
            </a:extLst>
          </p:cNvPr>
          <p:cNvSpPr>
            <a:spLocks noGrp="1"/>
          </p:cNvSpPr>
          <p:nvPr>
            <p:ph type="title"/>
          </p:nvPr>
        </p:nvSpPr>
        <p:spPr>
          <a:xfrm>
            <a:off x="2466975" y="-19050"/>
            <a:ext cx="10325100" cy="771526"/>
          </a:xfrm>
        </p:spPr>
        <p:txBody>
          <a:bodyPr>
            <a:normAutofit/>
          </a:bodyPr>
          <a:lstStyle/>
          <a:p>
            <a:pPr algn="ctr"/>
            <a:r>
              <a:rPr lang="ru-RU" sz="3600" dirty="0">
                <a:latin typeface="Times New Roman" panose="02020603050405020304" pitchFamily="18" charset="0"/>
                <a:cs typeface="Times New Roman" panose="02020603050405020304" pitchFamily="18" charset="0"/>
              </a:rPr>
              <a:t>Порядок выписки льготных рецептов</a:t>
            </a:r>
          </a:p>
        </p:txBody>
      </p:sp>
      <p:sp>
        <p:nvSpPr>
          <p:cNvPr id="6" name="Объект 5">
            <a:extLst>
              <a:ext uri="{FF2B5EF4-FFF2-40B4-BE49-F238E27FC236}">
                <a16:creationId xmlns:a16="http://schemas.microsoft.com/office/drawing/2014/main" id="{E3687494-9B56-4091-9EA7-97EA5A03AB88}"/>
              </a:ext>
            </a:extLst>
          </p:cNvPr>
          <p:cNvSpPr>
            <a:spLocks noGrp="1"/>
          </p:cNvSpPr>
          <p:nvPr>
            <p:ph idx="1"/>
          </p:nvPr>
        </p:nvSpPr>
        <p:spPr>
          <a:xfrm>
            <a:off x="3773010" y="594804"/>
            <a:ext cx="8285640" cy="6377496"/>
          </a:xfrm>
        </p:spPr>
        <p:txBody>
          <a:bodyPr>
            <a:normAutofit fontScale="25000" lnSpcReduction="20000"/>
          </a:bodyPr>
          <a:lstStyle/>
          <a:p>
            <a:pPr algn="just">
              <a:lnSpc>
                <a:spcPct val="120000"/>
              </a:lnSpc>
            </a:pPr>
            <a:r>
              <a:rPr lang="ru-RU" sz="6000" dirty="0">
                <a:latin typeface="Times New Roman" panose="02020603050405020304" pitchFamily="18" charset="0"/>
                <a:cs typeface="Times New Roman" panose="02020603050405020304" pitchFamily="18" charset="0"/>
              </a:rPr>
              <a:t>После  очного осмотра пациента из льготной категории, врач назначает лечение с учетом ассортимента и объема льготных лекарственных средств в аптеках, делает запись в амбулаторной карте о наименовании назначенного лекарственного  препарата.  Лекарственные средства назначаются по медицинским показаниям, исходя из диагноза пациента и утвержденного Перечня лекарственных средств.</a:t>
            </a:r>
          </a:p>
          <a:p>
            <a:pPr algn="just">
              <a:lnSpc>
                <a:spcPct val="120000"/>
              </a:lnSpc>
            </a:pPr>
            <a:r>
              <a:rPr lang="ru-RU" sz="6000" dirty="0">
                <a:latin typeface="Times New Roman" panose="02020603050405020304" pitchFamily="18" charset="0"/>
                <a:cs typeface="Times New Roman" panose="02020603050405020304" pitchFamily="18" charset="0"/>
              </a:rPr>
              <a:t>Рецепт выписывается в 3 экземплярах, подписывается лечащим врачом или врачебной комиссией поликлиники.  Один их  экземпляров вклеивается в амбулаторную карту, два других отдаются пациенту.</a:t>
            </a:r>
          </a:p>
          <a:p>
            <a:pPr algn="just">
              <a:lnSpc>
                <a:spcPct val="120000"/>
              </a:lnSpc>
            </a:pPr>
            <a:r>
              <a:rPr lang="ru-RU" sz="6000" dirty="0">
                <a:latin typeface="Times New Roman" panose="02020603050405020304" pitchFamily="18" charset="0"/>
                <a:cs typeface="Times New Roman" panose="02020603050405020304" pitchFamily="18" charset="0"/>
              </a:rPr>
              <a:t>На одном рецептурном бланке установленной формы для отпуска бесплатно  выписывается одно наименование лекарственного средства на латинском языке по международному непатентованному наименованию. Указывается также форма выпуска, дозировка, необходимое количество лекарственного препарата на рекомендованный курс лечения. Рецепт заверяется печатью поликлиники.</a:t>
            </a:r>
          </a:p>
          <a:p>
            <a:pPr algn="just">
              <a:lnSpc>
                <a:spcPct val="120000"/>
              </a:lnSpc>
            </a:pPr>
            <a:r>
              <a:rPr lang="ru-RU" sz="6000" dirty="0">
                <a:latin typeface="Times New Roman" panose="02020603050405020304" pitchFamily="18" charset="0"/>
                <a:cs typeface="Times New Roman" panose="02020603050405020304" pitchFamily="18" charset="0"/>
              </a:rPr>
              <a:t>Лекарственные средства для льготной категории граждан выписываются на курс  лечения до 1 месяца. Льготной категории граждан пенсионного возраста и инвалидам 1 группы возможно оформление льготного рецепта на курс лечения до 3-х месяцев ( согласно приказу Министерства здравоохранения РФ № 1175 от 20.12.2012г).</a:t>
            </a:r>
          </a:p>
          <a:p>
            <a:pPr algn="just">
              <a:lnSpc>
                <a:spcPct val="120000"/>
              </a:lnSpc>
            </a:pPr>
            <a:r>
              <a:rPr lang="ru-RU" sz="6000" dirty="0">
                <a:latin typeface="Times New Roman" panose="02020603050405020304" pitchFamily="18" charset="0"/>
                <a:cs typeface="Times New Roman" panose="02020603050405020304" pitchFamily="18" charset="0"/>
              </a:rPr>
              <a:t>В отдельных случаях (дорогостоящие препараты, выписка на срок более 1 месяца и др.) рецепты подписываются врачебной комиссией поликлиники.</a:t>
            </a:r>
          </a:p>
          <a:p>
            <a:pPr algn="just">
              <a:lnSpc>
                <a:spcPct val="120000"/>
              </a:lnSpc>
            </a:pPr>
            <a:r>
              <a:rPr lang="ru-RU" sz="6000" dirty="0">
                <a:latin typeface="Times New Roman" panose="02020603050405020304" pitchFamily="18" charset="0"/>
                <a:cs typeface="Times New Roman" panose="02020603050405020304" pitchFamily="18" charset="0"/>
              </a:rPr>
              <a:t>Лекарственные средства можно получить по предъявлению рецепта только в той аптеке, которая указана в информационном листе  рецепта.</a:t>
            </a:r>
          </a:p>
          <a:p>
            <a:pPr algn="just">
              <a:lnSpc>
                <a:spcPct val="120000"/>
              </a:lnSpc>
            </a:pPr>
            <a:r>
              <a:rPr lang="ru-RU" sz="6000" dirty="0">
                <a:latin typeface="Times New Roman" panose="02020603050405020304" pitchFamily="18" charset="0"/>
                <a:cs typeface="Times New Roman" panose="02020603050405020304" pitchFamily="18" charset="0"/>
              </a:rPr>
              <a:t>В случае временного отсутствия необходимого лекарственного средства, аптечная организация организует отсроченное обслуживание рецепта.</a:t>
            </a:r>
          </a:p>
          <a:p>
            <a:endParaRPr lang="ru-RU" dirty="0"/>
          </a:p>
        </p:txBody>
      </p:sp>
    </p:spTree>
    <p:extLst>
      <p:ext uri="{BB962C8B-B14F-4D97-AF65-F5344CB8AC3E}">
        <p14:creationId xmlns:p14="http://schemas.microsoft.com/office/powerpoint/2010/main" val="300231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2BA44F-C51F-44A4-B41C-459EFE62DEA4}"/>
              </a:ext>
            </a:extLst>
          </p:cNvPr>
          <p:cNvSpPr>
            <a:spLocks noGrp="1"/>
          </p:cNvSpPr>
          <p:nvPr>
            <p:ph type="title"/>
          </p:nvPr>
        </p:nvSpPr>
        <p:spPr>
          <a:xfrm>
            <a:off x="4257676" y="0"/>
            <a:ext cx="7696199" cy="1804988"/>
          </a:xfrm>
        </p:spPr>
        <p:txBody>
          <a:bodyPr>
            <a:noAutofit/>
          </a:bodyPr>
          <a:lstStyle/>
          <a:p>
            <a:pPr algn="ctr"/>
            <a:r>
              <a:rPr lang="ru-RU" sz="2800" dirty="0">
                <a:latin typeface="Times New Roman" panose="02020603050405020304" pitchFamily="18" charset="0"/>
                <a:cs typeface="Times New Roman" panose="02020603050405020304" pitchFamily="18" charset="0"/>
              </a:rPr>
              <a:t>Куда обращаться, если в выдаче рецепта на бесплатное обеспечение лекарствами (медицинскими изделиями) отказали?</a:t>
            </a:r>
          </a:p>
        </p:txBody>
      </p:sp>
      <p:sp>
        <p:nvSpPr>
          <p:cNvPr id="3" name="Объект 2">
            <a:extLst>
              <a:ext uri="{FF2B5EF4-FFF2-40B4-BE49-F238E27FC236}">
                <a16:creationId xmlns:a16="http://schemas.microsoft.com/office/drawing/2014/main" id="{530FC123-8C7B-4991-8DCF-AB6BA85520D6}"/>
              </a:ext>
            </a:extLst>
          </p:cNvPr>
          <p:cNvSpPr>
            <a:spLocks noGrp="1"/>
          </p:cNvSpPr>
          <p:nvPr>
            <p:ph idx="1"/>
          </p:nvPr>
        </p:nvSpPr>
        <p:spPr>
          <a:xfrm>
            <a:off x="4065973" y="2026885"/>
            <a:ext cx="4190261" cy="4524051"/>
          </a:xfrm>
        </p:spPr>
        <p:txBody>
          <a:bodyPr>
            <a:normAutofit fontScale="77500" lnSpcReduction="20000"/>
          </a:bodyPr>
          <a:lstStyle/>
          <a:p>
            <a:pPr marL="0" indent="0" algn="just">
              <a:buNone/>
            </a:pPr>
            <a:r>
              <a:rPr lang="ru-RU"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Надзор за исполнением законодательства в сфере здравоохранения, в том числе льготного лекарственного обеспечения является одним из приоритетных направлений деятельности органов прокуратуры. В случае отказа в выдаче такого рецепта, выписке необходимых лекарственных препаратов или медицинских изделий в недостаточном количестве необходимо обратиться с соответствующим заявлением в прокуратуру любым удобным способом (лично или посредством направления обращения по адресу электронной почты, через портал государственных услуг, с использованием иных средств связи).</a:t>
            </a:r>
          </a:p>
          <a:p>
            <a:endParaRPr lang="ru-RU" dirty="0"/>
          </a:p>
        </p:txBody>
      </p:sp>
      <p:pic>
        <p:nvPicPr>
          <p:cNvPr id="4" name="Рисунок 3">
            <a:extLst>
              <a:ext uri="{FF2B5EF4-FFF2-40B4-BE49-F238E27FC236}">
                <a16:creationId xmlns:a16="http://schemas.microsoft.com/office/drawing/2014/main" id="{9E2D78F5-9902-48BA-8034-EF8AB64A0887}"/>
              </a:ext>
            </a:extLst>
          </p:cNvPr>
          <p:cNvPicPr>
            <a:picLocks noChangeAspect="1"/>
          </p:cNvPicPr>
          <p:nvPr/>
        </p:nvPicPr>
        <p:blipFill>
          <a:blip r:embed="rId3"/>
          <a:stretch>
            <a:fillRect/>
          </a:stretch>
        </p:blipFill>
        <p:spPr>
          <a:xfrm>
            <a:off x="8510348" y="2024064"/>
            <a:ext cx="3267739" cy="4352921"/>
          </a:xfrm>
          <a:prstGeom prst="rect">
            <a:avLst/>
          </a:prstGeom>
        </p:spPr>
      </p:pic>
    </p:spTree>
    <p:extLst>
      <p:ext uri="{BB962C8B-B14F-4D97-AF65-F5344CB8AC3E}">
        <p14:creationId xmlns:p14="http://schemas.microsoft.com/office/powerpoint/2010/main" val="247401125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879</Words>
  <Application>Microsoft Office PowerPoint</Application>
  <PresentationFormat>Широкоэкранный</PresentationFormat>
  <Paragraphs>45</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Calibri Light</vt:lpstr>
      <vt:lpstr>Times New Roman</vt:lpstr>
      <vt:lpstr>Тема Office</vt:lpstr>
      <vt:lpstr>Льготное лекарственное обеспечение граждан лекарственными средствами и медицинскими изделиями</vt:lpstr>
      <vt:lpstr>В определенных законом случаях предусматривается возможность льготного обеспечения лекарственными препаратами и при амбулаторном лечении. В этих целях формируются различные механизмы льготного лекарственного обеспечения, утверждаются разрозненные списки и перечни лекарственных препаратов и категорий граждан, имеющих определенные льготы в лекарственном обеспечении. </vt:lpstr>
      <vt:lpstr>Перечень лиц, имеющих право на льготное лекарственное обеспечение</vt:lpstr>
      <vt:lpstr>Постановлением Правительства РФ от 30 июля 1994 г. № 890 утвержден Перечень групп населения, при амбулаторном лечении которых лекарственные средства и изделия медицинского назначения отпускаются по рецептам врачей бесплатно. К ним отнесены:</vt:lpstr>
      <vt:lpstr>С 50% скидкой могут приобретать лекарственные препараты следующие категории граждан: </vt:lpstr>
      <vt:lpstr>Помимо указанных групп населения правом на льготное лекарственное обеспечение обладают лица, страдающие заболеваниями, перечисленными в постановлении Правительства РФ от 30.07.1994 № 890</vt:lpstr>
      <vt:lpstr>Порядок выписки льготных рецептов</vt:lpstr>
      <vt:lpstr>Куда обращаться, если в выдаче рецепта на бесплатное обеспечение лекарствами (медицинскими изделиями) отказали?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Льготное лекарственное обеспечение граждан лекарственными средствами и медицинскими изделиями</dc:title>
  <dc:creator>Васильева Анастасия Александровна</dc:creator>
  <cp:lastModifiedBy>Стрельчик Елена Александровна</cp:lastModifiedBy>
  <cp:revision>14</cp:revision>
  <dcterms:created xsi:type="dcterms:W3CDTF">2021-12-16T13:59:53Z</dcterms:created>
  <dcterms:modified xsi:type="dcterms:W3CDTF">2021-12-20T12:30:54Z</dcterms:modified>
</cp:coreProperties>
</file>