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8AA2"/>
    <a:srgbClr val="DFEBF7"/>
    <a:srgbClr val="009746"/>
    <a:srgbClr val="E6EFF6"/>
    <a:srgbClr val="566780"/>
    <a:srgbClr val="DDE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74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43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989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8043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601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3241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390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659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31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04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01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791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23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17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36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39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429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81FE62E-9AE1-448D-A64F-D61E534D9502}" type="datetimeFigureOut">
              <a:rPr lang="ru-RU" smtClean="0"/>
              <a:t>23.09.2023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E207C6-BA5C-482B-8337-54C13F503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159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  <p:sldLayoutId id="2147484092" r:id="rId12"/>
    <p:sldLayoutId id="2147484093" r:id="rId13"/>
    <p:sldLayoutId id="2147484094" r:id="rId14"/>
    <p:sldLayoutId id="2147484095" r:id="rId15"/>
    <p:sldLayoutId id="2147484096" r:id="rId16"/>
    <p:sldLayoutId id="21474840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7740" y="3230032"/>
            <a:ext cx="3360484" cy="2411816"/>
          </a:xfrm>
        </p:spPr>
        <p:txBody>
          <a:bodyPr>
            <a:normAutofit/>
          </a:bodyPr>
          <a:lstStyle/>
          <a:p>
            <a:pPr algn="ctr"/>
            <a:r>
              <a:rPr lang="ru-RU" sz="140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Прокуратура </a:t>
            </a:r>
            <a:br>
              <a:rPr lang="ru-RU" sz="140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ru-RU" sz="140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Тюменской </a:t>
            </a:r>
            <a:r>
              <a:rPr lang="ru-RU" sz="1400" dirty="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области</a:t>
            </a:r>
            <a:br>
              <a:rPr lang="ru-RU" sz="1400" dirty="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ru-RU" sz="140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Прокуратура </a:t>
            </a:r>
            <a:br>
              <a:rPr lang="ru-RU" sz="140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ru-RU" sz="140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Уватского </a:t>
            </a:r>
            <a:r>
              <a:rPr lang="ru-RU" sz="1400" dirty="0" smtClean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района</a:t>
            </a:r>
            <a:endParaRPr lang="ru-RU" sz="1400" dirty="0">
              <a:latin typeface="Arial Black" panose="020B0A040201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432" y="2013204"/>
            <a:ext cx="1943100" cy="20955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7473" y="138500"/>
            <a:ext cx="9709439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8697436" y="4787710"/>
            <a:ext cx="2999232" cy="1569660"/>
          </a:xfrm>
          <a:prstGeom prst="rect">
            <a:avLst/>
          </a:prstGeom>
          <a:solidFill>
            <a:srgbClr val="DFEBF7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C000"/>
                </a:solidFill>
              </a:rPr>
              <a:t>Как получить технические средства реабилитации</a:t>
            </a:r>
            <a:endParaRPr lang="ru-RU" sz="2400" b="1" dirty="0">
              <a:ln w="0"/>
              <a:solidFill>
                <a:srgbClr val="FFC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568" y="217159"/>
            <a:ext cx="1943100" cy="20955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9416781" y="2371835"/>
            <a:ext cx="261667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Прокуратура </a:t>
            </a:r>
            <a:br>
              <a:rPr lang="ru-RU" dirty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ru-RU" dirty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Тюменской области</a:t>
            </a:r>
            <a:br>
              <a:rPr lang="ru-RU" dirty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ru-RU" dirty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Прокуратура </a:t>
            </a:r>
            <a:br>
              <a:rPr lang="ru-RU" dirty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ru-RU" dirty="0" err="1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Уватского</a:t>
            </a:r>
            <a:r>
              <a:rPr lang="ru-RU" dirty="0">
                <a:latin typeface="Arial Black" panose="020B0A040201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района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474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5816" y="134788"/>
            <a:ext cx="6629400" cy="1507067"/>
          </a:xfrm>
        </p:spPr>
        <p:txBody>
          <a:bodyPr>
            <a:normAutofit/>
          </a:bodyPr>
          <a:lstStyle/>
          <a:p>
            <a:pPr algn="just"/>
            <a:r>
              <a:rPr lang="ru-RU" sz="1600" b="1" dirty="0" smtClean="0"/>
              <a:t>Технические средства реабилитации </a:t>
            </a:r>
            <a:r>
              <a:rPr lang="ru-RU" sz="1600" dirty="0" smtClean="0"/>
              <a:t>- </a:t>
            </a:r>
            <a:r>
              <a:rPr lang="ru-RU" sz="1600" dirty="0"/>
              <a:t>устройства, содержащие технические решения, в том числе специальные, используемые для компенсации или устранения стойких ограничений жизнедеятельности инвалида.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5" name="Овал 4"/>
          <p:cNvSpPr/>
          <p:nvPr/>
        </p:nvSpPr>
        <p:spPr>
          <a:xfrm>
            <a:off x="260604" y="261957"/>
            <a:ext cx="2953512" cy="125272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788AA2"/>
                </a:solidFill>
              </a:rPr>
              <a:t>ИПРА инвалида</a:t>
            </a:r>
            <a:endParaRPr lang="ru-RU" dirty="0">
              <a:solidFill>
                <a:srgbClr val="788AA2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1399032" y="1641855"/>
            <a:ext cx="484632" cy="391927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0604" y="2242652"/>
            <a:ext cx="2546604" cy="12686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Заявление и документы в Фонд пенсионного и  социального страхования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93913" y="3572596"/>
            <a:ext cx="2964244" cy="52120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Лично, почтой, единый портал гос. </a:t>
            </a:r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услуг</a:t>
            </a:r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, МФЦ</a:t>
            </a:r>
            <a:endParaRPr lang="ru-RU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7442" y="4469816"/>
            <a:ext cx="2441448" cy="10440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Срок рассмотрения </a:t>
            </a:r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заявления - </a:t>
            </a:r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15 дней </a:t>
            </a:r>
            <a:b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(паллиативная </a:t>
            </a:r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медицинская </a:t>
            </a:r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помощь – 7 дней)</a:t>
            </a:r>
            <a:endParaRPr lang="ru-RU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444906" y="2033782"/>
            <a:ext cx="505302" cy="448056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75568" y="1514035"/>
            <a:ext cx="2852928" cy="117957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50000"/>
                  </a:schemeClr>
                </a:solidFill>
              </a:rPr>
              <a:t>У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ведомление 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</a:rPr>
              <a:t>о постановке на учет по обеспечению ТСР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220878" y="2762353"/>
            <a:ext cx="2724912" cy="13441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При наличии действующего государственного контракта на обеспечение ТСР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06642" y="4425696"/>
            <a:ext cx="3493008" cy="219963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>
                    <a:lumMod val="50000"/>
                  </a:schemeClr>
                </a:solidFill>
              </a:rPr>
              <a:t>направление на получение либо изготовление технического </a:t>
            </a:r>
            <a:r>
              <a:rPr lang="ru-RU" sz="1200" dirty="0" smtClean="0">
                <a:solidFill>
                  <a:schemeClr val="tx1">
                    <a:lumMod val="50000"/>
                  </a:schemeClr>
                </a:solidFill>
              </a:rPr>
              <a:t>средства</a:t>
            </a:r>
          </a:p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*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</a:rPr>
              <a:t>в случае необходимости проезда инвалида (ветерана) к месту нахождения организации, в которую выдано </a:t>
            </a:r>
            <a:r>
              <a:rPr lang="ru-RU" sz="1100" dirty="0" smtClean="0">
                <a:solidFill>
                  <a:schemeClr val="tx1">
                    <a:lumMod val="50000"/>
                  </a:schemeClr>
                </a:solidFill>
              </a:rPr>
              <a:t>направление - 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</a:rPr>
              <a:t>специальный талон и (или) именное направление на получение бесплатных проездных </a:t>
            </a:r>
            <a:r>
              <a:rPr lang="ru-RU" sz="1100" dirty="0" smtClean="0">
                <a:solidFill>
                  <a:schemeClr val="tx1">
                    <a:lumMod val="50000"/>
                  </a:schemeClr>
                </a:solidFill>
              </a:rPr>
              <a:t>документов</a:t>
            </a:r>
            <a:endParaRPr lang="ru-RU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079172" y="2748211"/>
            <a:ext cx="2721928" cy="13568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50000"/>
                  </a:schemeClr>
                </a:solidFill>
              </a:rPr>
              <a:t>При 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отсутствии действующего 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</a:rPr>
              <a:t>государственного контракта на обеспечение ТСР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7402" y="4358256"/>
            <a:ext cx="2953512" cy="22272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</a:schemeClr>
                </a:solidFill>
              </a:rPr>
              <a:t>документы, </a:t>
            </a:r>
            <a:r>
              <a:rPr lang="ru-RU" sz="1100" dirty="0" smtClean="0">
                <a:solidFill>
                  <a:schemeClr val="tx1">
                    <a:lumMod val="50000"/>
                  </a:schemeClr>
                </a:solidFill>
              </a:rPr>
              <a:t>в 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</a:rPr>
              <a:t>7-дневный срок с даты заключения </a:t>
            </a:r>
            <a:r>
              <a:rPr lang="ru-RU" sz="1100" dirty="0" smtClean="0">
                <a:solidFill>
                  <a:schemeClr val="tx1">
                    <a:lumMod val="50000"/>
                  </a:schemeClr>
                </a:solidFill>
              </a:rPr>
              <a:t>государственного 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</a:rPr>
              <a:t>контракта, </a:t>
            </a:r>
          </a:p>
          <a:p>
            <a:pPr algn="ctr"/>
            <a:r>
              <a:rPr lang="ru-RU" sz="1100" dirty="0" smtClean="0">
                <a:solidFill>
                  <a:schemeClr val="tx1">
                    <a:lumMod val="50000"/>
                  </a:schemeClr>
                </a:solidFill>
              </a:rPr>
              <a:t>* извещение 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</a:rPr>
              <a:t>о проведении закупки соответствующего технического средства (изделия) должно быть размещено уполномоченным органом в единой информационной системе в сфере закупок не позднее 30 календарных дней со дня подачи </a:t>
            </a:r>
            <a:r>
              <a:rPr lang="ru-RU" sz="1100" dirty="0" smtClean="0">
                <a:solidFill>
                  <a:schemeClr val="tx1">
                    <a:lumMod val="50000"/>
                  </a:schemeClr>
                </a:solidFill>
              </a:rPr>
              <a:t>заявления</a:t>
            </a:r>
            <a:endParaRPr lang="ru-RU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" name="Крест 22"/>
          <p:cNvSpPr/>
          <p:nvPr/>
        </p:nvSpPr>
        <p:spPr>
          <a:xfrm>
            <a:off x="4229894" y="4105070"/>
            <a:ext cx="320040" cy="337911"/>
          </a:xfrm>
          <a:prstGeom prst="plus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Крест 23"/>
          <p:cNvSpPr/>
          <p:nvPr/>
        </p:nvSpPr>
        <p:spPr>
          <a:xfrm>
            <a:off x="7235888" y="4115298"/>
            <a:ext cx="292608" cy="266027"/>
          </a:xfrm>
          <a:prstGeom prst="plus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217754" y="1641855"/>
            <a:ext cx="2907190" cy="35702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 </a:t>
            </a:r>
            <a:r>
              <a:rPr lang="ru-RU" sz="1050" dirty="0" smtClean="0">
                <a:solidFill>
                  <a:schemeClr val="tx1">
                    <a:lumMod val="50000"/>
                  </a:schemeClr>
                </a:solidFill>
              </a:rPr>
              <a:t>Если ТСР, рекомендованное ИПРА, не может быть предоставлено, либо приобретено самостоятельно, полагается компенсация в размере его стоимости, но не более стоимости аналогичного ТСР.</a:t>
            </a:r>
          </a:p>
          <a:p>
            <a:pPr algn="ctr"/>
            <a:endParaRPr lang="ru-RU" sz="1050" dirty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ru-RU" sz="1050" dirty="0" smtClean="0">
                <a:solidFill>
                  <a:schemeClr val="tx1">
                    <a:lumMod val="50000"/>
                  </a:schemeClr>
                </a:solidFill>
              </a:rPr>
              <a:t>Решение о выплате компенсации принимается в течение 15 дней со дня получения заявления на основании заключения медико-технической экспертизы. </a:t>
            </a:r>
          </a:p>
          <a:p>
            <a:pPr algn="ctr"/>
            <a:endParaRPr lang="ru-RU" sz="1050" dirty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ru-RU" sz="1050" dirty="0" smtClean="0">
                <a:solidFill>
                  <a:schemeClr val="tx1">
                    <a:lumMod val="50000"/>
                  </a:schemeClr>
                </a:solidFill>
              </a:rPr>
              <a:t>После чего, производится </a:t>
            </a:r>
            <a:r>
              <a:rPr lang="ru-RU" sz="1050" dirty="0">
                <a:solidFill>
                  <a:schemeClr val="tx1">
                    <a:lumMod val="50000"/>
                  </a:schemeClr>
                </a:solidFill>
              </a:rPr>
              <a:t>выплата компенсации путем почтового перевода или перечисления денежных средств на банковский счет.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72600" y="5513832"/>
            <a:ext cx="24871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В случае нарушения Ваших прав, сообщите об </a:t>
            </a:r>
            <a:r>
              <a:rPr lang="ru-RU" sz="1200" dirty="0" smtClean="0"/>
              <a:t>этом в </a:t>
            </a:r>
            <a:r>
              <a:rPr lang="ru-RU" sz="1200" dirty="0"/>
              <a:t>прокуратуру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err="1" smtClean="0"/>
              <a:t>Уватского</a:t>
            </a:r>
            <a:r>
              <a:rPr lang="ru-RU" sz="1200" dirty="0" smtClean="0"/>
              <a:t> </a:t>
            </a:r>
            <a:r>
              <a:rPr lang="ru-RU" sz="1200" dirty="0"/>
              <a:t>района </a:t>
            </a:r>
            <a:br>
              <a:rPr lang="ru-RU" sz="1200" dirty="0"/>
            </a:br>
            <a:r>
              <a:rPr lang="ru-RU" sz="1200" dirty="0"/>
              <a:t>8(34561) 2-80-40</a:t>
            </a:r>
          </a:p>
        </p:txBody>
      </p:sp>
    </p:spTree>
    <p:extLst>
      <p:ext uri="{BB962C8B-B14F-4D97-AF65-F5344CB8AC3E}">
        <p14:creationId xmlns:p14="http://schemas.microsoft.com/office/powerpoint/2010/main" val="138804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212</TotalTime>
  <Words>177</Words>
  <Application>Microsoft Office PowerPoint</Application>
  <PresentationFormat>Широкоэкранный</PresentationFormat>
  <Paragraphs>21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SimSun</vt:lpstr>
      <vt:lpstr>Arial</vt:lpstr>
      <vt:lpstr>Arial Black</vt:lpstr>
      <vt:lpstr>Century Gothic</vt:lpstr>
      <vt:lpstr>Monotype Corsiva</vt:lpstr>
      <vt:lpstr>Wingdings 3</vt:lpstr>
      <vt:lpstr>Сектор</vt:lpstr>
      <vt:lpstr>Прокуратура  Тюменской области Прокуратура  Уватского района</vt:lpstr>
      <vt:lpstr>Технические средства реабилитации - устройства, содержащие технические решения, в том числе специальные, используемые для компенсации или устранения стойких ограничений жизнедеятельности инвалида.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22</cp:revision>
  <dcterms:created xsi:type="dcterms:W3CDTF">2022-09-19T18:58:20Z</dcterms:created>
  <dcterms:modified xsi:type="dcterms:W3CDTF">2023-09-23T10:55:08Z</dcterms:modified>
</cp:coreProperties>
</file>