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Мои документы\Загрузки\d62-p1a2fqjontrq5njk22q1sv61nhu4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534" y="1124744"/>
            <a:ext cx="2043211" cy="1361290"/>
          </a:xfrm>
          <a:prstGeom prst="rect">
            <a:avLst/>
          </a:prstGeom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29808" y="677763"/>
            <a:ext cx="3888432" cy="461913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Franklin Gothic Heavy" pitchFamily="34" charset="0"/>
              </a:rPr>
              <a:t>Прокуратура города Урая</a:t>
            </a:r>
            <a:endParaRPr lang="ru-RU" sz="2000" b="1" dirty="0">
              <a:solidFill>
                <a:schemeClr val="tx1"/>
              </a:solidFill>
              <a:latin typeface="Franklin Gothic Heavy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2492896"/>
            <a:ext cx="3168352" cy="2736304"/>
          </a:xfrm>
        </p:spPr>
        <p:txBody>
          <a:bodyPr>
            <a:normAutofit fontScale="92500" lnSpcReduction="20000"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Franklin Gothic Heavy" pitchFamily="34" charset="0"/>
              </a:rPr>
              <a:t>ПАМЯТКА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Franklin Gothic Heavy" pitchFamily="34" charset="0"/>
              </a:rPr>
              <a:t>для граждан по вопросам рассмотрения сообщений и заявлений о совершенном или готовящемся преступлении </a:t>
            </a:r>
            <a:endParaRPr lang="ru-RU" sz="2400" dirty="0">
              <a:solidFill>
                <a:schemeClr val="tx1"/>
              </a:solidFill>
              <a:latin typeface="Franklin Gothic Heavy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932040" y="5517232"/>
            <a:ext cx="3886200" cy="821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Franklin Gothic Heavy" pitchFamily="34" charset="0"/>
              </a:rPr>
              <a:t>город </a:t>
            </a:r>
            <a:r>
              <a:rPr lang="ru-RU" sz="1400" dirty="0" err="1" smtClean="0">
                <a:latin typeface="Franklin Gothic Heavy" pitchFamily="34" charset="0"/>
              </a:rPr>
              <a:t>Урай</a:t>
            </a:r>
            <a:endParaRPr lang="ru-RU" sz="1400" dirty="0" smtClean="0">
              <a:latin typeface="Franklin Gothic Heavy" pitchFamily="34" charset="0"/>
            </a:endParaRPr>
          </a:p>
          <a:p>
            <a:r>
              <a:rPr lang="ru-RU" sz="1400" dirty="0" smtClean="0">
                <a:latin typeface="Franklin Gothic Heavy" pitchFamily="34" charset="0"/>
              </a:rPr>
              <a:t>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33265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Прокурорский надзор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675268"/>
            <a:ext cx="4248472" cy="5632311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indent="288000"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Согласно положениям главы 3 Федерального закона «О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прокуратуре Российской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Федерации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прокуратура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осуществляет надзор за исполнением 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законов 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органами,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осуществляющими дознание и предварительное следствие.</a:t>
            </a:r>
          </a:p>
          <a:p>
            <a:pPr indent="288000" algn="just"/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indent="288000" algn="just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Предметом надзора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является соблюдение прав и свобод человека и гражданина, установленного порядка разрешения заявлений и сообщений о совершенных и готовящихся преступлениях, выполнения оперативно-розыскных мероприятий и проведения расследования, а также законность решений, принимаемых органами, осуществляющими оперативно-розыскную деятельность, дознание и предварительное следствие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288000" algn="just"/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indent="288000"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ходе досудебного производства прокурор уполномочен проверять исполнение требований федерального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закона при приеме, регистрации и разрешении сообщений о преступлениях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(п. 1 ч. 2 ст. 37 Уголовно-процессуального кодекса Российской Федерации) и принимать меры прокурорского реагирования.</a:t>
            </a:r>
          </a:p>
          <a:p>
            <a:pPr indent="288000" algn="just"/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indent="288000"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Действия (бездействие)  и решения должностных лиц  по вопросам рассмотрения сообщений и заявлений о совершенном или готовящемся преступлении могут быть обжалованы прокурору в порядке, предусмотренном статьей 124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Уголовно-процессуального кодекса Российской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Федерации.</a:t>
            </a:r>
          </a:p>
          <a:p>
            <a:pPr indent="288000" algn="just"/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indent="288000" algn="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Прокуратура города Урая</a:t>
            </a:r>
          </a:p>
          <a:p>
            <a:pPr indent="288000" algn="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Адрес: г.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Урай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ул. Ленина, д. 114А (3 этаж)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6461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1602"/>
            <a:ext cx="4320480" cy="266739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600" b="1" u="sng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Заявление о преступлении</a:t>
            </a:r>
          </a:p>
          <a:p>
            <a:pPr marL="0" indent="288000" algn="just">
              <a:spcBef>
                <a:spcPts val="0"/>
              </a:spcBef>
              <a:buNone/>
            </a:pP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Заявление о преступлении может быть сделано в устном или письменном виде</a:t>
            </a:r>
          </a:p>
          <a:p>
            <a:pPr marL="0" indent="288000" algn="just">
              <a:spcBef>
                <a:spcPts val="0"/>
              </a:spcBef>
              <a:buNone/>
            </a:pP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Письменное заявление о преступлении должно быть подписано заявителем</a:t>
            </a:r>
          </a:p>
          <a:p>
            <a:pPr marL="0" indent="288000" algn="just">
              <a:spcBef>
                <a:spcPts val="0"/>
              </a:spcBef>
              <a:buNone/>
            </a:pP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Устное заявление о преступлении заносится в протокол, который подписывается заявителем и лицом, принявшим данное заявление. Протокол должен содержать данные о заявителе, а также о документах, удостоверяющих его личность</a:t>
            </a:r>
          </a:p>
          <a:p>
            <a:pPr marL="0" indent="288000" algn="just"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ВАЖНО!</a:t>
            </a:r>
          </a:p>
          <a:p>
            <a:pPr marL="0" indent="288000" algn="just">
              <a:spcBef>
                <a:spcPts val="0"/>
              </a:spcBef>
              <a:buNone/>
            </a:pP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Заявитель предупреждается об уголовной ответственности за заведомо ложный донос в соответствии со статьей 306 Уголовного кодекса Российской Федерации, о чем в заявлении (протоколе) делается отметка, которая удостоверяется подписью заявителя </a:t>
            </a:r>
          </a:p>
          <a:p>
            <a:pPr marL="0" indent="288000" algn="just">
              <a:spcBef>
                <a:spcPts val="0"/>
              </a:spcBef>
              <a:buNone/>
            </a:pP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Заявителю выдается документ о принятии органом правоохраны сообщения о преступлении с указанием данных о лице, его принявшем, а также даты и времени его принятия</a:t>
            </a:r>
          </a:p>
          <a:p>
            <a:pPr marL="0" indent="288000" algn="just">
              <a:spcBef>
                <a:spcPts val="0"/>
              </a:spcBef>
              <a:buNone/>
            </a:pP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Отказ в приеме сообщения о преступлении может быть обжалован прокурору либо в суд в порядке, установленном статьями 124 и 125 Уголовно-процессуального кодекса Российской Федерации</a:t>
            </a:r>
            <a:endParaRPr lang="ru-RU" sz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ru-RU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Heavy" pitchFamily="34" charset="0"/>
              </a:rPr>
              <a:t>Памятка для </a:t>
            </a:r>
            <a:r>
              <a:rPr lang="ru-RU" sz="1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Heavy" pitchFamily="34" charset="0"/>
              </a:rPr>
              <a:t>граждан по вопросам рассмотрения сообщений и заявлений о совершенном или готовящемся </a:t>
            </a:r>
            <a:r>
              <a:rPr lang="ru-RU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Heavy" pitchFamily="34" charset="0"/>
              </a:rPr>
              <a:t>преступлении (на примере органа полиции)</a:t>
            </a:r>
            <a:endParaRPr lang="ru-RU" sz="14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8024" y="1190362"/>
            <a:ext cx="4032448" cy="14465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lnSpc>
                <a:spcPct val="80000"/>
              </a:lnSpc>
              <a:buClr>
                <a:schemeClr val="accent1"/>
              </a:buClr>
              <a:buSzPct val="100000"/>
              <a:buFontTx/>
              <a:buChar char="-"/>
            </a:pPr>
            <a:r>
              <a:rPr lang="ru-RU" sz="1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 суток </a:t>
            </a:r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 дня поступления сообщения;</a:t>
            </a:r>
          </a:p>
          <a:p>
            <a:pPr marL="285750" indent="-285750" algn="just">
              <a:lnSpc>
                <a:spcPct val="80000"/>
              </a:lnSpc>
              <a:buClr>
                <a:schemeClr val="accent1"/>
              </a:buClr>
              <a:buSzPct val="100000"/>
              <a:buFontTx/>
              <a:buChar char="-"/>
            </a:pPr>
            <a:r>
              <a:rPr lang="ru-RU" sz="1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10 суток </a:t>
            </a:r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срок может быть продлен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руководителем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следственного органа,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начальником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органа дознания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мотивированному ходатайству соответственно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следователя либо дознавателя;</a:t>
            </a:r>
          </a:p>
          <a:p>
            <a:pPr marL="285750" indent="-285750" algn="just">
              <a:lnSpc>
                <a:spcPct val="80000"/>
              </a:lnSpc>
              <a:buClr>
                <a:schemeClr val="accent1"/>
              </a:buClr>
              <a:buSzPct val="100000"/>
              <a:buFontTx/>
              <a:buChar char="-"/>
            </a:pPr>
            <a:r>
              <a:rPr lang="ru-RU" sz="1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30 суток </a:t>
            </a:r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срок может быть продлен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руководителем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следственного органа по ходатайству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следователя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и прокурором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по ходатайству дознавателя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необходимости производства документальных проверок, ревизий, судебных экспертиз, исследований документов, предметов, трупов, а также проведения оперативно-розыскных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мероприятий</a:t>
            </a:r>
            <a:endParaRPr lang="ru-RU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4644008" y="764704"/>
            <a:ext cx="4320480" cy="43704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  <a:buClr>
                <a:schemeClr val="accent1"/>
              </a:buClr>
              <a:buSzPct val="100000"/>
            </a:pP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Сроки рассмотрения заявления (сообщения) о преступлении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20" y="3829397"/>
            <a:ext cx="4248472" cy="161582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ЛИЧНОЕ ОБРАЩЕНИЕ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дежурную часть отдела полиции</a:t>
            </a:r>
          </a:p>
          <a:p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ПО ТЕЛЕФОНУ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оперативной службы «02», в том числе по телефону доверия</a:t>
            </a:r>
          </a:p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ПОЧТОВОЙ СВЯЗЬЮ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ЧЕРЕЗ ПОЧТОВЫЙ ЯЩИК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отдела полиции</a:t>
            </a:r>
          </a:p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ФАКСИМИЛЬНОЙ СВЯЗЬЮ</a:t>
            </a:r>
          </a:p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ЧЕРЕЗ ИНФОРМАЦИОННЫЕ СИСТЕМЫ ОБЩЕГО ПОЛЬЗОВАНИЯ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(официальный сайт отдела полиции либо МВД России)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4008" y="2636912"/>
            <a:ext cx="4320480" cy="41242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buClr>
                <a:schemeClr val="accent1"/>
              </a:buClr>
              <a:buSzPct val="100000"/>
            </a:pPr>
            <a:r>
              <a:rPr lang="ru-RU" sz="1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Решения, принимаемые по результатам рассмотрения сообщения (заявления) о преступлении</a:t>
            </a:r>
            <a:endParaRPr lang="ru-RU" sz="13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88024" y="3068960"/>
            <a:ext cx="4032448" cy="169277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288000" algn="just">
              <a:lnSpc>
                <a:spcPct val="80000"/>
              </a:lnSpc>
              <a:buClr>
                <a:schemeClr val="accent1"/>
              </a:buClr>
              <a:buSzPct val="100000"/>
            </a:pPr>
            <a:r>
              <a:rPr lang="ru-RU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соответствии со статьей 145 Уголовно-процессуального кодекса Российской Федерации по результатам рассмотрения сообщения о преступлении орган дознания, дознаватель, следователь, руководитель следственного органа принимает одно из следующих решений:</a:t>
            </a:r>
          </a:p>
          <a:p>
            <a:pPr marL="171450" indent="-288000" algn="just">
              <a:lnSpc>
                <a:spcPct val="80000"/>
              </a:lnSpc>
              <a:buClr>
                <a:schemeClr val="accent1"/>
              </a:buClr>
              <a:buSzPct val="100000"/>
              <a:buFont typeface="Arial" pitchFamily="34" charset="0"/>
              <a:buChar char="•"/>
            </a:pPr>
            <a:r>
              <a:rPr lang="ru-RU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возбуждении уголовного дела </a:t>
            </a:r>
            <a:endParaRPr lang="ru-RU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288000" algn="just">
              <a:lnSpc>
                <a:spcPct val="80000"/>
              </a:lnSpc>
              <a:buClr>
                <a:schemeClr val="accent1"/>
              </a:buClr>
              <a:buSzPct val="100000"/>
              <a:buFont typeface="Arial" pitchFamily="34" charset="0"/>
              <a:buChar char="•"/>
            </a:pPr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отказе в возбуждении уголовного дела;</a:t>
            </a:r>
          </a:p>
          <a:p>
            <a:pPr indent="-288000" algn="just">
              <a:lnSpc>
                <a:spcPct val="80000"/>
              </a:lnSpc>
              <a:buClr>
                <a:schemeClr val="accent1"/>
              </a:buClr>
              <a:buSzPct val="100000"/>
              <a:buFont typeface="Arial" pitchFamily="34" charset="0"/>
              <a:buChar char="•"/>
            </a:pPr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передаче сообщения по </a:t>
            </a:r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подследственности, а </a:t>
            </a:r>
            <a:r>
              <a:rPr lang="ru-RU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уголовным делам частного обвинения - в суд </a:t>
            </a:r>
            <a:endParaRPr lang="ru-RU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288000" algn="just">
              <a:lnSpc>
                <a:spcPct val="80000"/>
              </a:lnSpc>
              <a:buClr>
                <a:schemeClr val="accent1"/>
              </a:buClr>
              <a:buSzPct val="100000"/>
            </a:pPr>
            <a:r>
              <a:rPr lang="ru-RU" sz="1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ВАЖНО!</a:t>
            </a:r>
          </a:p>
          <a:p>
            <a:pPr indent="288000" algn="just">
              <a:lnSpc>
                <a:spcPct val="80000"/>
              </a:lnSpc>
              <a:buClr>
                <a:schemeClr val="accent1"/>
              </a:buClr>
              <a:buSzPct val="100000"/>
            </a:pPr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принятом решении сообщается заявителю. При этом заявителю разъясняются его право обжаловать данное решение и порядок </a:t>
            </a:r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обжалования</a:t>
            </a:r>
            <a:endParaRPr lang="ru-RU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258424" y="5445224"/>
            <a:ext cx="2729400" cy="125931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1320"/>
              </a:lnSpc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Заявления и сообщения о преступлениях подлежат обязательному приему во всех территориальных органах МВД России вне зависимости от места и времени совершения преступления, а также полноты содержащихся в них сведений и формы предоставления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28184" y="4637310"/>
            <a:ext cx="2736304" cy="11079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Принятое по результатам рассмотрения сообщения (заявления) о преступлении решение может быть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обжаловано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71450" indent="-171450">
              <a:buFontTx/>
              <a:buChar char="-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порядке ст. 124 УПК РФ – прокурору, руководителю следственного органа </a:t>
            </a:r>
          </a:p>
          <a:p>
            <a:pPr marL="171450" indent="-171450">
              <a:buFontTx/>
              <a:buChar char="-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порядке ст. 125 УПК РФ – в суд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3337828"/>
            <a:ext cx="374441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Основные способы подачи заявления (сообщения) о преступлении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10696" y="5286921"/>
            <a:ext cx="1633312" cy="1426031"/>
          </a:xfrm>
          <a:prstGeom prst="rect">
            <a:avLst/>
          </a:prstGeom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1320"/>
              </a:lnSpc>
            </a:pPr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КРУГЛОСУТОЧНЫЙ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прием заявлений и сообщений о преступлениях осуществляется оперативным дежурным территориального отдела полиции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16016" y="5581689"/>
            <a:ext cx="1440160" cy="1015663"/>
          </a:xfrm>
          <a:prstGeom prst="rect">
            <a:avLst/>
          </a:prstGeom>
          <a:ln w="19050">
            <a:solidFill>
              <a:srgbClr val="00B050"/>
            </a:solidFill>
          </a:ln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Органы правоохраны города Урая, уполномоченные на проведение проверок по сообщениям о преступлениях: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56176" y="5889466"/>
            <a:ext cx="2988332" cy="707886"/>
          </a:xfrm>
          <a:prstGeom prst="rect">
            <a:avLst/>
          </a:prstGeom>
          <a:ln w="19050">
            <a:solidFill>
              <a:srgbClr val="00B050"/>
            </a:solidFill>
          </a:ln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ru-RU"/>
            </a:defPPr>
            <a:lvl1pPr>
              <a:defRPr sz="1000"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r>
              <a:rPr lang="ru-RU" dirty="0"/>
              <a:t>ОМВД России по г. Ураю</a:t>
            </a:r>
          </a:p>
          <a:p>
            <a:r>
              <a:rPr lang="ru-RU" dirty="0" err="1"/>
              <a:t>Урайский</a:t>
            </a:r>
            <a:r>
              <a:rPr lang="ru-RU" dirty="0"/>
              <a:t> МСО СУ СК России по округу</a:t>
            </a:r>
          </a:p>
          <a:p>
            <a:r>
              <a:rPr lang="ru-RU" dirty="0"/>
              <a:t>ОСП по г. Ураю УФССП России по округу</a:t>
            </a:r>
          </a:p>
          <a:p>
            <a:r>
              <a:rPr lang="ru-RU" dirty="0"/>
              <a:t>ОНД и ПР по г. Ураю ГУ МЧС России по округу</a:t>
            </a:r>
          </a:p>
        </p:txBody>
      </p:sp>
    </p:spTree>
    <p:extLst>
      <p:ext uri="{BB962C8B-B14F-4D97-AF65-F5344CB8AC3E}">
        <p14:creationId xmlns:p14="http://schemas.microsoft.com/office/powerpoint/2010/main" val="14422472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122</TotalTime>
  <Words>702</Words>
  <Application>Microsoft Office PowerPoint</Application>
  <PresentationFormat>Экран (4:3)</PresentationFormat>
  <Paragraphs>53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Волна</vt:lpstr>
      <vt:lpstr>Прокуратура города Урая</vt:lpstr>
      <vt:lpstr>Памятка для граждан по вопросам рассмотрения сообщений и заявлений о совершенном или готовящемся преступлении (на примере органа полиции)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Прокуратура города Урая</dc:title>
  <cp:lastModifiedBy>user</cp:lastModifiedBy>
  <cp:revision>45</cp:revision>
  <cp:lastPrinted>2018-10-25T06:16:08Z</cp:lastPrinted>
  <dcterms:modified xsi:type="dcterms:W3CDTF">2018-10-25T10:51:05Z</dcterms:modified>
</cp:coreProperties>
</file>