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66FA7-A015-40A3-8600-D50F3E286812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C8F918-2F8C-4C22-9B5F-716E94C77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EA8-C332-4072-B722-D5278894C6E7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4068-C44A-4ED1-8961-02A10E619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9558-166D-4EE7-B49D-7EAFC4424FB1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6782-1BBD-4EB5-9B2C-5E9F64C79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2817B-3063-47D1-8031-8104059F540A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F390-C4DE-4BCD-837A-1C398E438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0502D-0062-4B87-91F3-9EBB7B595631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7DBC4-337A-4702-9CEA-3CA1C9B95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12C38-A4EC-438F-A2B0-DD08DA04C0C2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197B3-3124-4E36-956F-D9DA64312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21F164-26CD-412B-888B-43017B03D434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2A196D-050B-425E-8E27-1B53D3D22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2F034-2823-4EB2-8BD2-E9C7B9910EB9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5906C-2E75-4775-B627-BD33D2397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63EA-1B76-44B0-A284-4DA875F8CB4D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D6574-94C8-440D-B351-1734CF957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555AF-B336-47B9-88EC-80895E753B22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86E5A-D20B-4C5A-BAE0-28B42099A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6D914-013E-4C33-84BC-E7359C0E4265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B8757-D874-479A-885B-472AFF1B3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BB83F3-7677-41E3-AD2A-1EE679C5860C}" type="datetimeFigureOut">
              <a:rPr lang="ru-RU"/>
              <a:pPr>
                <a:defRPr/>
              </a:pPr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5F8CD0-ED38-48AC-A9A6-A020C8EDC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2" r:id="rId2"/>
    <p:sldLayoutId id="2147483713" r:id="rId3"/>
    <p:sldLayoutId id="2147483714" r:id="rId4"/>
    <p:sldLayoutId id="2147483721" r:id="rId5"/>
    <p:sldLayoutId id="2147483722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435975" cy="106680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Памятка гражданам о преступлениях с административной преюдицией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672013" y="2174875"/>
            <a:ext cx="4038600" cy="4525963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Административная преюдиция в уголовном праве – привлечение лица к уголовной ответственности, если оно в течение определенного периода после совершения конкретного административного правонарушения совершит то же самое правонарушение.</a:t>
            </a:r>
            <a:endParaRPr lang="ru-RU" smtClean="0"/>
          </a:p>
        </p:txBody>
      </p:sp>
      <p:pic>
        <p:nvPicPr>
          <p:cNvPr id="13315" name="Picture 2" descr="C:\Users\Home\Desktop\56314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219325"/>
            <a:ext cx="4038600" cy="2757488"/>
          </a:xfrm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Статьи УК РФ, образующие административную преюдицию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/>
          <a:lstStyle/>
          <a:p>
            <a:r>
              <a:rPr lang="ru-RU" smtClean="0"/>
              <a:t>Для одних составов преступления достаточно совершения повторного деяния лицом, для других требуется привлечение к административной ответственности два и более раз и даже сопряженность третьего деяния с иным правонарушением</a:t>
            </a:r>
          </a:p>
        </p:txBody>
      </p:sp>
      <p:pic>
        <p:nvPicPr>
          <p:cNvPr id="14339" name="Picture 3" descr="C:\Users\Home\Desktop\0314ef23b4a1b76ab7458c012b5555e0-334x2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276475"/>
            <a:ext cx="4437063" cy="3529013"/>
          </a:xfrm>
        </p:spPr>
      </p:pic>
    </p:spTree>
  </p:cSld>
  <p:clrMapOvr>
    <a:masterClrMapping/>
  </p:clrMapOvr>
  <p:transition advTm="1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496300" cy="1066800"/>
          </a:xfrm>
        </p:spPr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Наиболее часто встречающиеся в практике преюдиционные статьи, о которых необходимо помнить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525962"/>
          </a:xfrm>
        </p:spPr>
        <p:txBody>
          <a:bodyPr/>
          <a:lstStyle/>
          <a:p>
            <a:pPr algn="just"/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Статья 264.1 УК РФ: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Управление транспортным средством лицом, находящимся в состоянии опьянения,   подвергнутым административному наказанию за управление транспортным средством в состоянии опьянения или за невыполнение законного требования уполномоченного должностного лица о прохождении медицинского освидетельствования на состояние опьянения.</a:t>
            </a:r>
          </a:p>
          <a:p>
            <a:pPr algn="just"/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Санкция данной статьи предусматривает, кроме штрафа и обязательных работ, наказание в виде лишения свободы сроком до 2 лет.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989138"/>
            <a:ext cx="4495800" cy="4135437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r>
              <a:rPr lang="ru-RU" b="1" smtClean="0"/>
              <a:t>Статья 157 УК РФ: 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Неуплата родителем без уважительных причин, совершеннолетними трудоспособными детьми в нарушение решения суда или нотариально удостоверенного соглашения средств на содержание несовершеннолетних детей, а равно нетрудоспособных детей, достигших восемнадцатилетнего возраста/родителей, если это деяние совершено неоднократно.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Санкция данной статьи, помимо исправительных/принудительных работ, предусматривает наказание в виде лишения свободы до 1 года</a:t>
            </a:r>
          </a:p>
        </p:txBody>
      </p:sp>
      <p:pic>
        <p:nvPicPr>
          <p:cNvPr id="16386" name="Picture 2" descr="C:\Users\Home\Desktop\0ef525c87f970285a3499b79f796752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48263" y="1916113"/>
            <a:ext cx="3311525" cy="3367087"/>
          </a:xfrm>
        </p:spPr>
      </p:pic>
    </p:spTree>
  </p:cSld>
  <p:clrMapOvr>
    <a:masterClrMapping/>
  </p:clrMapOvr>
  <p:transition advTm="1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1700213"/>
            <a:ext cx="4038600" cy="4525962"/>
          </a:xfrm>
        </p:spPr>
        <p:txBody>
          <a:bodyPr/>
          <a:lstStyle/>
          <a:p>
            <a:r>
              <a:rPr lang="ru-RU" b="1" smtClean="0"/>
              <a:t>Статья 151.1 УК РФ: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Розничная продажа несовершеннолетним алкогольной продукции, если это деяние совершено неоднократно.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Санкция данной статьи  предусматривает наказание в виде штрафа и исправительных работ.</a:t>
            </a:r>
          </a:p>
          <a:p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Home\Desktop\Prodazha-alkogolya-nesovershennoletnim-18-37yxlrk2m18h64fx9dw4ju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773238"/>
            <a:ext cx="4254500" cy="2663825"/>
          </a:xfrm>
        </p:spPr>
      </p:pic>
    </p:spTree>
  </p:cSld>
  <p:clrMapOvr>
    <a:masterClrMapping/>
  </p:clrMapOvr>
  <p:transition advTm="10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850" y="981075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Кроме того, к </a:t>
            </a:r>
            <a:r>
              <a:rPr lang="ru-RU" dirty="0" err="1" smtClean="0"/>
              <a:t>преюдиционным</a:t>
            </a:r>
            <a:r>
              <a:rPr lang="ru-RU" dirty="0" smtClean="0"/>
              <a:t> статьям Уголовного кодекса Российской Федерации относятся: ст.ст. 116.1, 158.1, 171.4, 215.4, 212.1, 284.1, 314.1.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Санкции указанных статей предусматривают наказания в виде штрафа, обязательных, исправительных, принудительных работ, ограничения свободы, ареста, а также лишения свободы, сроком до 5 лет.</a:t>
            </a:r>
            <a:endParaRPr lang="ru-RU" dirty="0"/>
          </a:p>
        </p:txBody>
      </p:sp>
      <p:pic>
        <p:nvPicPr>
          <p:cNvPr id="18434" name="Picture 2" descr="C:\Users\Home\Desktop\600x600wa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268413"/>
            <a:ext cx="4038600" cy="40386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177</TotalTime>
  <Words>184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Georgia</vt:lpstr>
      <vt:lpstr>Times New Roman</vt:lpstr>
      <vt:lpstr>Trebuchet MS</vt:lpstr>
      <vt:lpstr>Wingdings 2</vt:lpstr>
      <vt:lpstr>Городская</vt:lpstr>
      <vt:lpstr>Памятка гражданам о преступлениях с административной преюдицией</vt:lpstr>
      <vt:lpstr>Статьи УК РФ, образующие административную преюдицию</vt:lpstr>
      <vt:lpstr>Наиболее часто встречающиеся в практике преюдиционные статьи, о которых необходимо помнить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Сливина Ирина Алексеевна</cp:lastModifiedBy>
  <cp:revision>22</cp:revision>
  <dcterms:created xsi:type="dcterms:W3CDTF">2020-09-18T06:22:19Z</dcterms:created>
  <dcterms:modified xsi:type="dcterms:W3CDTF">2020-11-26T11:13:18Z</dcterms:modified>
</cp:coreProperties>
</file>