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588" autoAdjust="0"/>
    <p:restoredTop sz="94624" autoAdjust="0"/>
  </p:normalViewPr>
  <p:slideViewPr>
    <p:cSldViewPr>
      <p:cViewPr varScale="1">
        <p:scale>
          <a:sx n="115" d="100"/>
          <a:sy n="115" d="100"/>
        </p:scale>
        <p:origin x="2208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22"/>
          <p:cNvSpPr/>
          <p:nvPr/>
        </p:nvSpPr>
        <p:spPr>
          <a:xfrm flipV="1">
            <a:off x="5410200" y="3810000"/>
            <a:ext cx="3733800" cy="904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23"/>
          <p:cNvSpPr/>
          <p:nvPr/>
        </p:nvSpPr>
        <p:spPr>
          <a:xfrm flipV="1">
            <a:off x="5410200" y="3897313"/>
            <a:ext cx="3733800" cy="19208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24"/>
          <p:cNvSpPr/>
          <p:nvPr/>
        </p:nvSpPr>
        <p:spPr>
          <a:xfrm flipV="1">
            <a:off x="5410200" y="4114800"/>
            <a:ext cx="3733800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25"/>
          <p:cNvSpPr/>
          <p:nvPr/>
        </p:nvSpPr>
        <p:spPr>
          <a:xfrm flipV="1">
            <a:off x="5410200" y="4164013"/>
            <a:ext cx="1965325" cy="19050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Прямоугольник 26"/>
          <p:cNvSpPr/>
          <p:nvPr/>
        </p:nvSpPr>
        <p:spPr>
          <a:xfrm flipV="1">
            <a:off x="5410200" y="4198938"/>
            <a:ext cx="1965325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11" name="Скругленный прямоугольник 29"/>
          <p:cNvSpPr/>
          <p:nvPr/>
        </p:nvSpPr>
        <p:spPr bwMode="white">
          <a:xfrm>
            <a:off x="5410200" y="3962400"/>
            <a:ext cx="3063875" cy="26988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12" name="Скругленный прямоугольник 30"/>
          <p:cNvSpPr/>
          <p:nvPr/>
        </p:nvSpPr>
        <p:spPr bwMode="white">
          <a:xfrm>
            <a:off x="7377113" y="4060825"/>
            <a:ext cx="1600200" cy="36513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Прямоугольник 6"/>
          <p:cNvSpPr/>
          <p:nvPr/>
        </p:nvSpPr>
        <p:spPr>
          <a:xfrm>
            <a:off x="0" y="3649663"/>
            <a:ext cx="9144000" cy="2444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Прямоугольник 9"/>
          <p:cNvSpPr/>
          <p:nvPr/>
        </p:nvSpPr>
        <p:spPr>
          <a:xfrm>
            <a:off x="0" y="3675063"/>
            <a:ext cx="9144000" cy="1412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Прямоугольник 10"/>
          <p:cNvSpPr/>
          <p:nvPr/>
        </p:nvSpPr>
        <p:spPr>
          <a:xfrm flipV="1">
            <a:off x="6413500" y="3643313"/>
            <a:ext cx="2730500" cy="2476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" name="Прямоугольник 18"/>
          <p:cNvSpPr/>
          <p:nvPr/>
        </p:nvSpPr>
        <p:spPr>
          <a:xfrm>
            <a:off x="0" y="0"/>
            <a:ext cx="9144000" cy="37020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7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875"/>
            <a:ext cx="960438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D66FA7-A015-40A3-8600-D50F3E286812}" type="datetimeFigureOut">
              <a:rPr lang="ru-RU"/>
              <a:pPr>
                <a:defRPr/>
              </a:pPr>
              <a:t>26.11.2020</a:t>
            </a:fld>
            <a:endParaRPr lang="ru-RU"/>
          </a:p>
        </p:txBody>
      </p:sp>
      <p:sp>
        <p:nvSpPr>
          <p:cNvPr id="18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588"/>
            <a:ext cx="747712" cy="365125"/>
          </a:xfrm>
        </p:spPr>
        <p:txBody>
          <a:bodyPr/>
          <a:lstStyle>
            <a:lvl1pPr algn="r">
              <a:defRPr sz="1800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ADC8F918-2F8C-4C22-9B5F-716E94C77D0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ADCEA8-C332-4072-B722-D5278894C6E7}" type="datetimeFigureOut">
              <a:rPr lang="ru-RU"/>
              <a:pPr>
                <a:defRPr/>
              </a:pPr>
              <a:t>26.11.2020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504068-C44A-4ED1-8961-02A10E61910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269558-166D-4EE7-B49D-7EAFC4424FB1}" type="datetimeFigureOut">
              <a:rPr lang="ru-RU"/>
              <a:pPr>
                <a:defRPr/>
              </a:pPr>
              <a:t>26.11.2020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66782-1BBD-4EB5-9B2C-5E9F64C79B4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C2817B-3063-47D1-8031-8104059F540A}" type="datetimeFigureOut">
              <a:rPr lang="ru-RU"/>
              <a:pPr>
                <a:defRPr/>
              </a:pPr>
              <a:t>26.11.2020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5DF390-C4DE-4BCD-837A-1C398E43880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F0502D-0062-4B87-91F3-9EBB7B595631}" type="datetimeFigureOut">
              <a:rPr lang="ru-RU"/>
              <a:pPr>
                <a:defRPr/>
              </a:pPr>
              <a:t>26.11.2020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07DBC4-337A-4702-9CEA-3CA1C9B953A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612C38-A4EC-438F-A2B0-DD08DA04C0C2}" type="datetimeFigureOut">
              <a:rPr lang="ru-RU"/>
              <a:pPr>
                <a:defRPr/>
              </a:pPr>
              <a:t>26.11.2020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9197B3-3124-4E36-956F-D9DA6431248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/>
          <a:lstStyle>
            <a:lvl1pPr>
              <a:defRPr sz="4000" b="0" i="0" cap="none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B121F164-26CD-412B-888B-43017B03D434}" type="datetimeFigureOut">
              <a:rPr lang="ru-RU"/>
              <a:pPr>
                <a:defRPr/>
              </a:pPr>
              <a:t>26.11.2020</a:t>
            </a:fld>
            <a:endParaRPr lang="ru-RU"/>
          </a:p>
        </p:txBody>
      </p:sp>
      <p:sp>
        <p:nvSpPr>
          <p:cNvPr id="8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FE2A196D-050B-425E-8E27-1B53D3D22F6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363" y="612775"/>
            <a:ext cx="957262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22F034-2823-4EB2-8BD2-E9C7B9910EB9}" type="datetimeFigureOut">
              <a:rPr lang="ru-RU"/>
              <a:pPr>
                <a:defRPr/>
              </a:pPr>
              <a:t>26.11.2020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85906C-2E75-4775-B627-BD33D2397FB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63EA-1B76-44B0-A284-4DA875F8CB4D}" type="datetimeFigureOut">
              <a:rPr lang="ru-RU"/>
              <a:pPr>
                <a:defRPr/>
              </a:pPr>
              <a:t>26.11.2020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ED6574-94C8-440D-B351-1734CF957D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8555AF-B336-47B9-88EC-80895E753B22}" type="datetimeFigureOut">
              <a:rPr lang="ru-RU"/>
              <a:pPr>
                <a:defRPr/>
              </a:pPr>
              <a:t>26.11.2020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686E5A-D20B-4C5A-BAE0-28B42099A6B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A6D914-013E-4C33-84BC-E7359C0E4265}" type="datetimeFigureOut">
              <a:rPr lang="ru-RU"/>
              <a:pPr>
                <a:defRPr/>
              </a:pPr>
              <a:t>26.11.2020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5B8757-D874-479A-885B-472AFF1B37A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0" y="366713"/>
            <a:ext cx="9144000" cy="8413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0"/>
            <a:ext cx="9144000" cy="3111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7975"/>
            <a:ext cx="9144000" cy="920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200" y="360363"/>
            <a:ext cx="3733800" cy="904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39738"/>
            <a:ext cx="3733800" cy="1809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025" y="496888"/>
            <a:ext cx="3063875" cy="28575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938" y="588963"/>
            <a:ext cx="1600200" cy="3651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5263" y="-1588"/>
            <a:ext cx="57150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3988" y="-1588"/>
            <a:ext cx="28575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4938" y="-1588"/>
            <a:ext cx="9525" cy="620713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725" y="-1588"/>
            <a:ext cx="26988" cy="620713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400" y="0"/>
            <a:ext cx="55563" cy="585788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4125" y="0"/>
            <a:ext cx="7938" cy="585788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39" name="Заголовок 21"/>
          <p:cNvSpPr>
            <a:spLocks noGrp="1"/>
          </p:cNvSpPr>
          <p:nvPr>
            <p:ph type="title"/>
          </p:nvPr>
        </p:nvSpPr>
        <p:spPr bwMode="auto">
          <a:xfrm>
            <a:off x="457200" y="1143000"/>
            <a:ext cx="8229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40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2249488"/>
            <a:ext cx="8229600" cy="432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8" y="612775"/>
            <a:ext cx="957262" cy="457200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800" smtClean="0">
                <a:solidFill>
                  <a:schemeClr val="accent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CBB83F3-7677-41E3-AD2A-1EE679C5860C}" type="datetimeFigureOut">
              <a:rPr lang="ru-RU"/>
              <a:pPr>
                <a:defRPr/>
              </a:pPr>
              <a:t>26.11.2020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775"/>
            <a:ext cx="1325563" cy="457200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800">
                <a:solidFill>
                  <a:schemeClr val="accent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038" y="1588"/>
            <a:ext cx="762000" cy="366712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800" smtClean="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E5F8CD0-ED38-48AC-A9A6-A020C8EDCDA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12" r:id="rId2"/>
    <p:sldLayoutId id="2147483713" r:id="rId3"/>
    <p:sldLayoutId id="2147483714" r:id="rId4"/>
    <p:sldLayoutId id="2147483721" r:id="rId5"/>
    <p:sldLayoutId id="2147483722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9pPr>
    </p:titleStyle>
    <p:bodyStyle>
      <a:lvl1pPr marL="365125" indent="-255588" algn="l" rtl="0" fontAlgn="base">
        <a:spcBef>
          <a:spcPts val="300"/>
        </a:spcBef>
        <a:spcAft>
          <a:spcPct val="0"/>
        </a:spcAft>
        <a:buClr>
          <a:srgbClr val="A04DA3"/>
        </a:buClr>
        <a:buFont typeface="Georgia" pitchFamily="18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7225" indent="-246063" algn="l" rtl="0" fontAlgn="base">
        <a:spcBef>
          <a:spcPts val="300"/>
        </a:spcBef>
        <a:spcAft>
          <a:spcPct val="0"/>
        </a:spcAft>
        <a:buClr>
          <a:schemeClr val="accent2"/>
        </a:buClr>
        <a:buFont typeface="Georgia" pitchFamily="18" charset="0"/>
        <a:buChar char="▫"/>
        <a:defRPr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2338" indent="-219075" algn="l" rtl="0" fontAlgn="base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13" indent="-200025" algn="l" rtl="0" fontAlgn="base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063" indent="-182563" algn="l" rtl="0" fontAlgn="base">
        <a:spcBef>
          <a:spcPts val="300"/>
        </a:spcBef>
        <a:spcAft>
          <a:spcPct val="0"/>
        </a:spcAft>
        <a:buClr>
          <a:srgbClr val="A04DA3"/>
        </a:buClr>
        <a:buFont typeface="Georgia" pitchFamily="18" charset="0"/>
        <a:buChar char="▫"/>
        <a:defRPr sz="2000" kern="1200">
          <a:solidFill>
            <a:srgbClr val="A04DA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435975" cy="1066800"/>
          </a:xfrm>
        </p:spPr>
        <p:txBody>
          <a:bodyPr/>
          <a:lstStyle/>
          <a:p>
            <a:r>
              <a:rPr lang="ru-RU" sz="2000" b="1" smtClean="0">
                <a:latin typeface="Times New Roman" pitchFamily="18" charset="0"/>
                <a:cs typeface="Times New Roman" pitchFamily="18" charset="0"/>
              </a:rPr>
              <a:t>Памятка гражданам о преступлениях с административной преюдицией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4672013" y="2174875"/>
            <a:ext cx="4038600" cy="4525963"/>
          </a:xfrm>
        </p:spPr>
        <p:txBody>
          <a:bodyPr/>
          <a:lstStyle/>
          <a:p>
            <a:r>
              <a:rPr lang="ru-RU" smtClean="0">
                <a:latin typeface="Times New Roman" pitchFamily="18" charset="0"/>
                <a:cs typeface="Times New Roman" pitchFamily="18" charset="0"/>
              </a:rPr>
              <a:t>Административная преюдиция в уголовном праве – привлечение лица к уголовной ответственности, если оно в течение определенного периода после совершения конкретного административного правонарушения совершит то же самое правонарушение.</a:t>
            </a:r>
            <a:endParaRPr lang="ru-RU" smtClean="0"/>
          </a:p>
        </p:txBody>
      </p:sp>
      <p:pic>
        <p:nvPicPr>
          <p:cNvPr id="13315" name="Picture 2" descr="C:\Users\Home\Desktop\563141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457200" y="2219325"/>
            <a:ext cx="4038600" cy="2757488"/>
          </a:xfrm>
        </p:spPr>
      </p:pic>
    </p:spTree>
  </p:cSld>
  <p:clrMapOvr>
    <a:masterClrMapping/>
  </p:clrMapOvr>
  <p:transition advTm="10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Заголовок 1"/>
          <p:cNvSpPr>
            <a:spLocks noGrp="1"/>
          </p:cNvSpPr>
          <p:nvPr>
            <p:ph type="title"/>
          </p:nvPr>
        </p:nvSpPr>
        <p:spPr>
          <a:xfrm>
            <a:off x="468313" y="620713"/>
            <a:ext cx="8229600" cy="1066800"/>
          </a:xfrm>
        </p:spPr>
        <p:txBody>
          <a:bodyPr/>
          <a:lstStyle/>
          <a:p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Статьи УК РФ, образующие административную преюдицию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>
          <a:xfrm>
            <a:off x="4648200" y="2249488"/>
            <a:ext cx="4038600" cy="4525962"/>
          </a:xfrm>
        </p:spPr>
        <p:txBody>
          <a:bodyPr/>
          <a:lstStyle/>
          <a:p>
            <a:r>
              <a:rPr lang="ru-RU" smtClean="0"/>
              <a:t>Для одних составов преступления достаточно совершения повторного деяния лицом, для других требуется привлечение к административной ответственности два и более раз и даже сопряженность третьего деяния с иным правонарушением</a:t>
            </a:r>
          </a:p>
        </p:txBody>
      </p:sp>
      <p:pic>
        <p:nvPicPr>
          <p:cNvPr id="14339" name="Picture 3" descr="C:\Users\Home\Desktop\0314ef23b4a1b76ab7458c012b5555e0-334x250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50825" y="2276475"/>
            <a:ext cx="4437063" cy="3529013"/>
          </a:xfrm>
        </p:spPr>
      </p:pic>
    </p:spTree>
  </p:cSld>
  <p:clrMapOvr>
    <a:masterClrMapping/>
  </p:clrMapOvr>
  <p:transition advTm="10000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Заголовок 1"/>
          <p:cNvSpPr>
            <a:spLocks noGrp="1"/>
          </p:cNvSpPr>
          <p:nvPr>
            <p:ph type="title"/>
          </p:nvPr>
        </p:nvSpPr>
        <p:spPr>
          <a:xfrm>
            <a:off x="468313" y="620713"/>
            <a:ext cx="8496300" cy="1066800"/>
          </a:xfrm>
        </p:spPr>
        <p:txBody>
          <a:bodyPr/>
          <a:lstStyle/>
          <a:p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Наиболее часто встречающиеся в практике преюдиционные статьи, о которых необходимо помнить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88"/>
            <a:ext cx="4038600" cy="4525962"/>
          </a:xfrm>
        </p:spPr>
        <p:txBody>
          <a:bodyPr/>
          <a:lstStyle/>
          <a:p>
            <a:pPr algn="just"/>
            <a:r>
              <a:rPr lang="ru-RU" sz="1600" b="1" smtClean="0">
                <a:latin typeface="Times New Roman" pitchFamily="18" charset="0"/>
                <a:cs typeface="Times New Roman" pitchFamily="18" charset="0"/>
              </a:rPr>
              <a:t>Статья 264.1 УК РФ: </a:t>
            </a:r>
            <a:r>
              <a:rPr lang="ru-RU" sz="1400" smtClean="0">
                <a:latin typeface="Times New Roman" pitchFamily="18" charset="0"/>
                <a:cs typeface="Times New Roman" pitchFamily="18" charset="0"/>
              </a:rPr>
              <a:t>Управление транспортным средством лицом, находящимся в состоянии опьянения,   подвергнутым административному наказанию за управление транспортным средством в состоянии опьянения или за невыполнение законного требования уполномоченного должностного лица о прохождении медицинского освидетельствования на состояние опьянения.</a:t>
            </a:r>
          </a:p>
          <a:p>
            <a:pPr algn="just"/>
            <a:r>
              <a:rPr lang="ru-RU" sz="1400" smtClean="0">
                <a:latin typeface="Times New Roman" pitchFamily="18" charset="0"/>
                <a:cs typeface="Times New Roman" pitchFamily="18" charset="0"/>
              </a:rPr>
              <a:t>Санкция данной статьи предусматривает, кроме штрафа и обязательных работ, наказание в виде лишения свободы сроком до 2 лет.</a:t>
            </a:r>
          </a:p>
        </p:txBody>
      </p:sp>
      <p:pic>
        <p:nvPicPr>
          <p:cNvPr id="15363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4648200" y="1989138"/>
            <a:ext cx="4495800" cy="4135437"/>
          </a:xfrm>
        </p:spPr>
      </p:pic>
    </p:spTree>
  </p:cSld>
  <p:clrMapOvr>
    <a:masterClrMapping/>
  </p:clrMapOvr>
  <p:transition advTm="1000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8313" y="1628775"/>
            <a:ext cx="4038600" cy="4525963"/>
          </a:xfrm>
        </p:spPr>
        <p:txBody>
          <a:bodyPr/>
          <a:lstStyle/>
          <a:p>
            <a:r>
              <a:rPr lang="ru-RU" b="1" smtClean="0"/>
              <a:t>Статья 157 УК РФ: </a:t>
            </a:r>
          </a:p>
          <a:p>
            <a:r>
              <a:rPr lang="ru-RU" sz="1600" smtClean="0">
                <a:latin typeface="Times New Roman" pitchFamily="18" charset="0"/>
                <a:cs typeface="Times New Roman" pitchFamily="18" charset="0"/>
              </a:rPr>
              <a:t>Неуплата родителем без уважительных причин, совершеннолетними трудоспособными детьми в нарушение решения суда или нотариально удостоверенного соглашения средств на содержание несовершеннолетних детей, а равно нетрудоспособных детей, достигших восемнадцатилетнего возраста/родителей, если это деяние совершено неоднократно.</a:t>
            </a:r>
          </a:p>
          <a:p>
            <a:r>
              <a:rPr lang="ru-RU" sz="1600" smtClean="0">
                <a:latin typeface="Times New Roman" pitchFamily="18" charset="0"/>
                <a:cs typeface="Times New Roman" pitchFamily="18" charset="0"/>
              </a:rPr>
              <a:t>Санкция данной статьи, помимо исправительных/принудительных работ, предусматривает наказание в виде лишения свободы до 1 года</a:t>
            </a:r>
          </a:p>
        </p:txBody>
      </p:sp>
      <p:pic>
        <p:nvPicPr>
          <p:cNvPr id="16386" name="Picture 2" descr="C:\Users\Home\Desktop\0ef525c87f970285a3499b79f7967520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5148263" y="1916113"/>
            <a:ext cx="3311525" cy="3367087"/>
          </a:xfrm>
        </p:spPr>
      </p:pic>
    </p:spTree>
  </p:cSld>
  <p:clrMapOvr>
    <a:masterClrMapping/>
  </p:clrMapOvr>
  <p:transition advTm="10000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95288" y="1700213"/>
            <a:ext cx="4038600" cy="4525962"/>
          </a:xfrm>
        </p:spPr>
        <p:txBody>
          <a:bodyPr/>
          <a:lstStyle/>
          <a:p>
            <a:r>
              <a:rPr lang="ru-RU" b="1" smtClean="0"/>
              <a:t>Статья 151.1 УК РФ:</a:t>
            </a:r>
          </a:p>
          <a:p>
            <a:r>
              <a:rPr lang="ru-RU" sz="1600" smtClean="0">
                <a:latin typeface="Times New Roman" pitchFamily="18" charset="0"/>
                <a:cs typeface="Times New Roman" pitchFamily="18" charset="0"/>
              </a:rPr>
              <a:t>Розничная продажа несовершеннолетним алкогольной продукции, если это деяние совершено неоднократно.</a:t>
            </a:r>
          </a:p>
          <a:p>
            <a:r>
              <a:rPr lang="ru-RU" sz="1600" smtClean="0">
                <a:latin typeface="Times New Roman" pitchFamily="18" charset="0"/>
                <a:cs typeface="Times New Roman" pitchFamily="18" charset="0"/>
              </a:rPr>
              <a:t>Санкция данной статьи  предусматривает наказание в виде штрафа и исправительных работ.</a:t>
            </a:r>
          </a:p>
          <a:p>
            <a:endParaRPr lang="ru-RU" sz="1600" b="1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7410" name="Picture 2" descr="C:\Users\Home\Desktop\Prodazha-alkogolya-nesovershennoletnim-18-37yxlrk2m18h64fx9dw4ju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4572000" y="1773238"/>
            <a:ext cx="4254500" cy="2663825"/>
          </a:xfrm>
        </p:spPr>
      </p:pic>
    </p:spTree>
  </p:cSld>
  <p:clrMapOvr>
    <a:masterClrMapping/>
  </p:clrMapOvr>
  <p:transition advTm="10000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23850" y="981075"/>
            <a:ext cx="4038600" cy="4525963"/>
          </a:xfrm>
        </p:spPr>
        <p:txBody>
          <a:bodyPr>
            <a:normAutofit fontScale="92500" lnSpcReduction="20000"/>
          </a:bodyPr>
          <a:lstStyle/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endParaRPr lang="ru-RU" dirty="0" smtClean="0"/>
          </a:p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endParaRPr lang="ru-RU" dirty="0" smtClean="0"/>
          </a:p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endParaRPr lang="ru-RU" dirty="0" smtClean="0"/>
          </a:p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dirty="0" smtClean="0"/>
              <a:t>Кроме того, к </a:t>
            </a:r>
            <a:r>
              <a:rPr lang="ru-RU" dirty="0" err="1" smtClean="0"/>
              <a:t>преюдиционным</a:t>
            </a:r>
            <a:r>
              <a:rPr lang="ru-RU" dirty="0" smtClean="0"/>
              <a:t> статьям Уголовного кодекса Российской Федерации относятся: ст.ст. 116.1, 158.1, 171.4, 215.4, 212.1, 284.1, 314.1.</a:t>
            </a:r>
          </a:p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dirty="0" smtClean="0"/>
              <a:t>Санкции указанных статей предусматривают наказания в виде штрафа, обязательных, исправительных, принудительных работ, ограничения свободы, ареста, а также лишения свободы, сроком до 5 лет.</a:t>
            </a:r>
            <a:endParaRPr lang="ru-RU" dirty="0"/>
          </a:p>
        </p:txBody>
      </p:sp>
      <p:pic>
        <p:nvPicPr>
          <p:cNvPr id="18434" name="Picture 2" descr="C:\Users\Home\Desktop\600x600wa.pn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4643438" y="1268413"/>
            <a:ext cx="4038600" cy="4038600"/>
          </a:xfrm>
        </p:spPr>
      </p:pic>
    </p:spTree>
  </p:cSld>
  <p:clrMapOvr>
    <a:masterClrMapping/>
  </p:clrMapOvr>
  <p:transition advTm="1000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177</TotalTime>
  <Words>184</Words>
  <Application>Microsoft Office PowerPoint</Application>
  <PresentationFormat>Экран (4:3)</PresentationFormat>
  <Paragraphs>18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2" baseType="lpstr">
      <vt:lpstr>Arial</vt:lpstr>
      <vt:lpstr>Georgia</vt:lpstr>
      <vt:lpstr>Times New Roman</vt:lpstr>
      <vt:lpstr>Trebuchet MS</vt:lpstr>
      <vt:lpstr>Wingdings 2</vt:lpstr>
      <vt:lpstr>Городская</vt:lpstr>
      <vt:lpstr>Памятка гражданам о преступлениях с административной преюдицией</vt:lpstr>
      <vt:lpstr>Статьи УК РФ, образующие административную преюдицию</vt:lpstr>
      <vt:lpstr>Наиболее часто встречающиеся в практике преюдиционные статьи, о которых необходимо помнить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Home</dc:creator>
  <cp:lastModifiedBy>Сливина Ирина Алексеевна</cp:lastModifiedBy>
  <cp:revision>22</cp:revision>
  <dcterms:created xsi:type="dcterms:W3CDTF">2020-09-18T06:22:19Z</dcterms:created>
  <dcterms:modified xsi:type="dcterms:W3CDTF">2020-11-26T11:13:18Z</dcterms:modified>
</cp:coreProperties>
</file>