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6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6300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991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8312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42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811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67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02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3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14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51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33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079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63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9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63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58140"/>
            <a:ext cx="7766936" cy="3492696"/>
          </a:xfrm>
        </p:spPr>
        <p:txBody>
          <a:bodyPr/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Работа женщин и лиц с семейными обязанностями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Прокуратура  Республики Калмыкия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12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4294967295"/>
          </p:nvPr>
        </p:nvSpPr>
        <p:spPr>
          <a:xfrm>
            <a:off x="677334" y="356261"/>
            <a:ext cx="8596313" cy="5555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Трудовым законодательством установлены определенные гарантии работающим женщинам и особенности применения их труда. Также установлены гарантии другим лицам с семейными обязанностями.</a:t>
            </a:r>
          </a:p>
          <a:p>
            <a:pPr marL="0" indent="0">
              <a:buNone/>
            </a:pPr>
            <a:r>
              <a:rPr lang="ru-RU" dirty="0"/>
              <a:t>К категории других лиц с семейными обязанностями относятся:</a:t>
            </a:r>
          </a:p>
          <a:p>
            <a:r>
              <a:rPr lang="ru-RU" dirty="0" smtClean="0"/>
              <a:t>Лица </a:t>
            </a:r>
            <a:r>
              <a:rPr lang="ru-RU" dirty="0"/>
              <a:t>с семейными </a:t>
            </a:r>
            <a:r>
              <a:rPr lang="ru-RU" dirty="0" smtClean="0"/>
              <a:t>обязанностями:</a:t>
            </a:r>
            <a:endParaRPr lang="ru-RU" dirty="0"/>
          </a:p>
          <a:p>
            <a:r>
              <a:rPr lang="ru-RU" dirty="0"/>
              <a:t>- работники, которые непосредственно занимаются воспитанием и развитием ребенка (родители, усыновители, лица, наделенные правами и обязанностями опекуна или попечителя);</a:t>
            </a:r>
          </a:p>
          <a:p>
            <a:r>
              <a:rPr lang="ru-RU" dirty="0"/>
              <a:t>- работники - родственники ребенка (помимо указанных выше), осуществляющие фактический уход за ним, в случаях, прямо предусмотренных законом (ч. 2 ст. 256 ТК РФ);</a:t>
            </a:r>
          </a:p>
          <a:p>
            <a:r>
              <a:rPr lang="ru-RU" dirty="0"/>
              <a:t>- работники, которые осуществляют уход за членами своей семьи или оказывают им помощь в установленных случаях (например, в соответствии с медицинским заключением, выданным в предусмотренном законом порядке);</a:t>
            </a:r>
          </a:p>
          <a:p>
            <a:r>
              <a:rPr lang="ru-RU" dirty="0"/>
              <a:t>- иные лица с учетом обстоятельств, свидетельствующих о выполнении ими общественно значимых обязанностей по воспитанию ребенка, уходу за членом семьи или оказанию ему помощи.</a:t>
            </a:r>
          </a:p>
        </p:txBody>
      </p:sp>
    </p:spTree>
    <p:extLst>
      <p:ext uri="{BB962C8B-B14F-4D97-AF65-F5344CB8AC3E}">
        <p14:creationId xmlns:p14="http://schemas.microsoft.com/office/powerpoint/2010/main" val="1400846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4294967295"/>
          </p:nvPr>
        </p:nvSpPr>
        <p:spPr>
          <a:xfrm>
            <a:off x="677334" y="356261"/>
            <a:ext cx="8596313" cy="555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Одинокие матери:</a:t>
            </a:r>
            <a:endParaRPr lang="ru-RU" dirty="0"/>
          </a:p>
          <a:p>
            <a:r>
              <a:rPr lang="ru-RU" dirty="0"/>
              <a:t>одинокой матерью считается женщина, которая воспитывает своих детей (родных или усыновленных) и занимается их развитием самостоятельно без отца, в частности, если он:</a:t>
            </a:r>
          </a:p>
          <a:p>
            <a:r>
              <a:rPr lang="ru-RU" dirty="0"/>
              <a:t>- умер, признан безвестно отсутствующим;</a:t>
            </a:r>
          </a:p>
          <a:p>
            <a:r>
              <a:rPr lang="ru-RU" dirty="0"/>
              <a:t>- лишен родительских прав, ограничен в родительских правах;</a:t>
            </a:r>
          </a:p>
          <a:p>
            <a:r>
              <a:rPr lang="ru-RU" dirty="0"/>
              <a:t>- признан недееспособным (ограниченно дееспособным) либо по состоянию здоровья не может лично воспитывать и содержать ребенка;</a:t>
            </a:r>
          </a:p>
          <a:p>
            <a:r>
              <a:rPr lang="ru-RU" dirty="0"/>
              <a:t>- отбывает наказание в учреждениях, исполняющих наказание в виде лишения свободы;</a:t>
            </a:r>
          </a:p>
          <a:p>
            <a:r>
              <a:rPr lang="ru-RU" dirty="0"/>
              <a:t>- уклоняется от воспитания детей или от защиты их прав и интересов.</a:t>
            </a:r>
          </a:p>
          <a:p>
            <a:r>
              <a:rPr lang="ru-RU" dirty="0"/>
              <a:t>Женщина может быть признана одинокой матерью и в других ситуациях (при неустановленном отцовстве и др.);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07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4294967295"/>
          </p:nvPr>
        </p:nvSpPr>
        <p:spPr>
          <a:xfrm>
            <a:off x="677334" y="356261"/>
            <a:ext cx="8596313" cy="555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Лица</a:t>
            </a:r>
            <a:r>
              <a:rPr lang="ru-RU" dirty="0"/>
              <a:t>, воспитывающие детей без </a:t>
            </a:r>
            <a:r>
              <a:rPr lang="ru-RU" dirty="0" smtClean="0"/>
              <a:t>матери:</a:t>
            </a:r>
            <a:endParaRPr lang="ru-RU" dirty="0"/>
          </a:p>
          <a:p>
            <a:r>
              <a:rPr lang="ru-RU" dirty="0"/>
              <a:t>к лицам, воспитывающим детей без матери, могут относиться отец ребенка, лицо, наделенное правами и обязанностями опекуна (попечителя) несовершеннолетнего, а также иные лица с учетом конкретных обстоятельств, свидетельствующих о воспитании этими лицами ребенка, если его мать:</a:t>
            </a:r>
          </a:p>
          <a:p>
            <a:r>
              <a:rPr lang="ru-RU" dirty="0"/>
              <a:t>- умерла либо признана безвестно отсутствующей;</a:t>
            </a:r>
          </a:p>
          <a:p>
            <a:r>
              <a:rPr lang="ru-RU" dirty="0"/>
              <a:t>- лишена родительских прав (ограничена в родительских правах);</a:t>
            </a:r>
          </a:p>
          <a:p>
            <a:r>
              <a:rPr lang="ru-RU" dirty="0"/>
              <a:t>- признана недееспособной (ограниченно дееспособной) или по состоянию здоровья не может лично воспитывать и содержать ребенка;</a:t>
            </a:r>
          </a:p>
          <a:p>
            <a:r>
              <a:rPr lang="ru-RU" dirty="0"/>
              <a:t>- отбывает наказание в учреждениях, исполняющих наказание в виде лишения свободы;</a:t>
            </a:r>
          </a:p>
          <a:p>
            <a:r>
              <a:rPr lang="ru-RU" dirty="0"/>
              <a:t>- уклоняется от воспитания детей или от защиты их прав и интересов либо отказалась взять своего ребенка из образовательной, медицинской организации, организации, оказывающей социальные услуги, или аналогичной организации.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02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4294967295"/>
          </p:nvPr>
        </p:nvSpPr>
        <p:spPr>
          <a:xfrm>
            <a:off x="677334" y="356261"/>
            <a:ext cx="8596313" cy="555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b="1" dirty="0" smtClean="0"/>
              <a:t>Гарантии </a:t>
            </a:r>
            <a:r>
              <a:rPr lang="ru-RU" b="1" dirty="0"/>
              <a:t>для женщин</a:t>
            </a:r>
          </a:p>
          <a:p>
            <a:pPr marL="0" indent="0">
              <a:buNone/>
            </a:pPr>
            <a:r>
              <a:rPr lang="ru-RU" dirty="0" smtClean="0"/>
              <a:t>	запрет </a:t>
            </a:r>
            <a:r>
              <a:rPr lang="ru-RU" dirty="0"/>
              <a:t>на применение труда женщин на определенных работах (ст. 253 ТК РФ);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ограничение </a:t>
            </a:r>
            <a:r>
              <a:rPr lang="ru-RU" dirty="0"/>
              <a:t>применения труда женщин на определенных работах (ст. 253 ТК РФ</a:t>
            </a:r>
            <a:r>
              <a:rPr lang="ru-RU" dirty="0" smtClean="0"/>
              <a:t>);</a:t>
            </a:r>
          </a:p>
          <a:p>
            <a:pPr marL="0" indent="0">
              <a:buNone/>
            </a:pPr>
            <a:r>
              <a:rPr lang="ru-RU" dirty="0" smtClean="0"/>
              <a:t>	установление </a:t>
            </a:r>
            <a:r>
              <a:rPr lang="ru-RU" dirty="0"/>
              <a:t>сокращенной продолжительности рабочего времени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/>
              <a:t>установление неполного рабочего </a:t>
            </a:r>
            <a:r>
              <a:rPr lang="ru-RU" dirty="0" smtClean="0"/>
              <a:t>времени;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/>
              <a:t>повышенная оплата труда за работу в режиме рабочего дня, разделенного на части, в определенных отраслях </a:t>
            </a:r>
            <a:r>
              <a:rPr lang="ru-RU" dirty="0" smtClean="0"/>
              <a:t>экономики;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/>
              <a:t>установление дополнительных выходных </a:t>
            </a:r>
            <a:r>
              <a:rPr lang="ru-RU" dirty="0" smtClean="0"/>
              <a:t>дней;</a:t>
            </a:r>
          </a:p>
          <a:p>
            <a:pPr marL="0" indent="0">
              <a:buNone/>
            </a:pPr>
            <a:r>
              <a:rPr lang="ru-RU" dirty="0"/>
              <a:t>	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572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4294967295"/>
          </p:nvPr>
        </p:nvSpPr>
        <p:spPr>
          <a:xfrm>
            <a:off x="677334" y="356261"/>
            <a:ext cx="8596313" cy="55551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endParaRPr lang="ru-RU" dirty="0" smtClean="0"/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sz="2300" b="1" dirty="0" smtClean="0"/>
              <a:t>Гарантии </a:t>
            </a:r>
            <a:r>
              <a:rPr lang="ru-RU" sz="2300" b="1" dirty="0"/>
              <a:t>лицам с семейными обязанностями (глава 41 ТК РФ</a:t>
            </a:r>
            <a:r>
              <a:rPr lang="ru-RU" sz="2300" b="1" dirty="0" smtClean="0"/>
              <a:t>):</a:t>
            </a:r>
          </a:p>
          <a:p>
            <a:pPr marL="0" indent="0">
              <a:buNone/>
            </a:pPr>
            <a:r>
              <a:rPr lang="ru-RU" sz="2300" b="1" dirty="0"/>
              <a:t>	</a:t>
            </a:r>
            <a:r>
              <a:rPr lang="ru-RU" sz="2300" dirty="0" smtClean="0"/>
              <a:t>предоставление </a:t>
            </a:r>
            <a:r>
              <a:rPr lang="ru-RU" sz="2300" dirty="0"/>
              <a:t>ежемесячных дополнительных дней отдыха (ч. 1 ст. 262 ТК РФ</a:t>
            </a:r>
            <a:r>
              <a:rPr lang="ru-RU" sz="2300" dirty="0" smtClean="0"/>
              <a:t>);</a:t>
            </a:r>
          </a:p>
          <a:p>
            <a:pPr marL="0" indent="0">
              <a:buNone/>
            </a:pPr>
            <a:r>
              <a:rPr lang="ru-RU" sz="2300" dirty="0"/>
              <a:t>	</a:t>
            </a:r>
            <a:r>
              <a:rPr lang="ru-RU" sz="2300" dirty="0"/>
              <a:t>предоставление дополнительного отпуска без сохранения заработной </a:t>
            </a:r>
            <a:r>
              <a:rPr lang="ru-RU" sz="2300" dirty="0" smtClean="0"/>
              <a:t>платы;</a:t>
            </a:r>
          </a:p>
          <a:p>
            <a:pPr marL="0" indent="0">
              <a:buNone/>
            </a:pPr>
            <a:r>
              <a:rPr lang="ru-RU" sz="2300" dirty="0"/>
              <a:t>	</a:t>
            </a:r>
            <a:r>
              <a:rPr lang="ru-RU" sz="2300" dirty="0"/>
              <a:t>предоставление ежегодного оплачиваемого отпуска в удобное для работника </a:t>
            </a:r>
            <a:r>
              <a:rPr lang="ru-RU" sz="2300" dirty="0" smtClean="0"/>
              <a:t>время;</a:t>
            </a:r>
          </a:p>
          <a:p>
            <a:pPr marL="0" indent="0">
              <a:buNone/>
            </a:pPr>
            <a:r>
              <a:rPr lang="ru-RU" sz="2300" dirty="0"/>
              <a:t>	</a:t>
            </a:r>
            <a:r>
              <a:rPr lang="ru-RU" sz="2300" dirty="0"/>
              <a:t>п</a:t>
            </a:r>
            <a:r>
              <a:rPr lang="ru-RU" sz="2300" dirty="0" smtClean="0"/>
              <a:t>редоставление </a:t>
            </a:r>
            <a:r>
              <a:rPr lang="ru-RU" sz="2300" dirty="0"/>
              <a:t>отпуска по уходу за </a:t>
            </a:r>
            <a:r>
              <a:rPr lang="ru-RU" sz="2300" dirty="0" smtClean="0"/>
              <a:t>ребенком;</a:t>
            </a:r>
          </a:p>
          <a:p>
            <a:pPr marL="0" indent="0">
              <a:buNone/>
            </a:pPr>
            <a:r>
              <a:rPr lang="ru-RU" sz="2300" dirty="0"/>
              <a:t>	</a:t>
            </a:r>
            <a:r>
              <a:rPr lang="ru-RU" sz="2300" dirty="0"/>
              <a:t>компенсационные и другие выплаты женщинам и лицам с семейными </a:t>
            </a:r>
            <a:r>
              <a:rPr lang="ru-RU" sz="2300" dirty="0" smtClean="0"/>
              <a:t>обязанностями;</a:t>
            </a:r>
          </a:p>
          <a:p>
            <a:pPr marL="0" indent="0">
              <a:buNone/>
            </a:pPr>
            <a:r>
              <a:rPr lang="ru-RU" sz="2300" dirty="0" smtClean="0"/>
              <a:t>	</a:t>
            </a:r>
            <a:r>
              <a:rPr lang="ru-RU" sz="2300" dirty="0"/>
              <a:t>ограничения на привлечение к сверхурочной работе, работе в выходные, праздничные дни, направления в командировки;</a:t>
            </a:r>
          </a:p>
          <a:p>
            <a:pPr marL="0" indent="0">
              <a:buNone/>
            </a:pPr>
            <a:r>
              <a:rPr lang="ru-RU" sz="2300" dirty="0" smtClean="0"/>
              <a:t>	</a:t>
            </a:r>
            <a:r>
              <a:rPr lang="ru-RU" sz="2300" dirty="0"/>
              <a:t>с</a:t>
            </a:r>
            <a:r>
              <a:rPr lang="ru-RU" sz="2300" dirty="0" smtClean="0"/>
              <a:t>охранение </a:t>
            </a:r>
            <a:r>
              <a:rPr lang="ru-RU" sz="2300" dirty="0"/>
              <a:t>среднего </a:t>
            </a:r>
            <a:r>
              <a:rPr lang="ru-RU" sz="2300" dirty="0" smtClean="0"/>
              <a:t>заработка;</a:t>
            </a:r>
          </a:p>
          <a:p>
            <a:pPr marL="0" indent="0">
              <a:buNone/>
            </a:pPr>
            <a:r>
              <a:rPr lang="ru-RU" sz="2300" dirty="0" smtClean="0"/>
              <a:t>	</a:t>
            </a:r>
            <a:r>
              <a:rPr lang="ru-RU" sz="2300" dirty="0"/>
              <a:t>перевод на другую </a:t>
            </a:r>
            <a:r>
              <a:rPr lang="ru-RU" sz="2300" dirty="0" smtClean="0"/>
              <a:t>работу;</a:t>
            </a:r>
          </a:p>
          <a:p>
            <a:pPr marL="0" indent="0">
              <a:buNone/>
            </a:pPr>
            <a:r>
              <a:rPr lang="ru-RU" sz="2300" dirty="0"/>
              <a:t>	</a:t>
            </a:r>
            <a:r>
              <a:rPr lang="ru-RU" sz="2300" dirty="0"/>
              <a:t>запрет на увольнение по инициативе </a:t>
            </a:r>
            <a:r>
              <a:rPr lang="ru-RU" sz="2300" dirty="0" smtClean="0"/>
              <a:t>работодателя;</a:t>
            </a:r>
          </a:p>
          <a:p>
            <a:pPr marL="0" indent="0">
              <a:buNone/>
            </a:pPr>
            <a:r>
              <a:rPr lang="ru-RU" dirty="0"/>
              <a:t>	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	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909063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155</Words>
  <Application>Microsoft Office PowerPoint</Application>
  <PresentationFormat>Широкоэкранный</PresentationFormat>
  <Paragraphs>57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 Работа женщин и лиц с семейными обязанностями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женщин и лиц с семейными обязанностями</dc:title>
  <dc:creator>Горяева Лола Николаевна</dc:creator>
  <cp:lastModifiedBy>Горяева Лола Николаевна</cp:lastModifiedBy>
  <cp:revision>3</cp:revision>
  <cp:lastPrinted>2024-01-05T08:55:02Z</cp:lastPrinted>
  <dcterms:created xsi:type="dcterms:W3CDTF">2024-01-05T08:36:13Z</dcterms:created>
  <dcterms:modified xsi:type="dcterms:W3CDTF">2024-01-05T08:57:36Z</dcterms:modified>
</cp:coreProperties>
</file>