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6196591118615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8889E-3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3.6196591118615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263</c:v>
                </c:pt>
                <c:pt idx="1">
                  <c:v>1206</c:v>
                </c:pt>
                <c:pt idx="2">
                  <c:v>1572</c:v>
                </c:pt>
                <c:pt idx="3">
                  <c:v>2549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3.0627884792674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666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2500000000000001E-2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275</c:v>
                </c:pt>
                <c:pt idx="1">
                  <c:v>1294</c:v>
                </c:pt>
                <c:pt idx="2">
                  <c:v>1720</c:v>
                </c:pt>
                <c:pt idx="3">
                  <c:v>2522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22</c:v>
                </c:pt>
                <c:pt idx="2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изнасилования</c:v>
                </c:pt>
                <c:pt idx="1">
                  <c:v>убийства</c:v>
                </c:pt>
                <c:pt idx="2">
                  <c:v>тяжкий вред здоровью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27</c:v>
                </c:pt>
                <c:pt idx="2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31</c:v>
                </c:pt>
                <c:pt idx="2">
                  <c:v>983</c:v>
                </c:pt>
                <c:pt idx="3">
                  <c:v>1097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разбои</c:v>
                </c:pt>
                <c:pt idx="1">
                  <c:v>грабежи</c:v>
                </c:pt>
                <c:pt idx="2">
                  <c:v>мошенничества</c:v>
                </c:pt>
                <c:pt idx="3">
                  <c:v>кражи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</c:v>
                </c:pt>
                <c:pt idx="1">
                  <c:v>52</c:v>
                </c:pt>
                <c:pt idx="2">
                  <c:v>978</c:v>
                </c:pt>
                <c:pt idx="3">
                  <c:v>1504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444444444444441E-3"/>
                  <c:y val="-5.8471416422378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68-43A9-BFDC-3F012F893970}"/>
                </c:ext>
              </c:extLst>
            </c:dLbl>
            <c:dLbl>
              <c:idx val="1"/>
              <c:layout>
                <c:manualLayout>
                  <c:x val="-1.3888888888889399E-3"/>
                  <c:y val="-5.5687063259407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68-43A9-BFDC-3F012F893970}"/>
                </c:ext>
              </c:extLst>
            </c:dLbl>
            <c:dLbl>
              <c:idx val="2"/>
              <c:layout>
                <c:manualLayout>
                  <c:x val="1.3888888888888889E-3"/>
                  <c:y val="-4.733400377049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68-43A9-BFDC-3F012F893970}"/>
                </c:ext>
              </c:extLst>
            </c:dLbl>
            <c:dLbl>
              <c:idx val="3"/>
              <c:layout>
                <c:manualLayout>
                  <c:x val="-1.0185067526415994E-16"/>
                  <c:y val="-3.0627884792674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</c:v>
                </c:pt>
                <c:pt idx="1">
                  <c:v>47</c:v>
                </c:pt>
                <c:pt idx="2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68-43A9-BFDC-3F012F89397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222222222222224E-3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68-43A9-BFDC-3F012F893970}"/>
                </c:ext>
              </c:extLst>
            </c:dLbl>
            <c:dLbl>
              <c:idx val="1"/>
              <c:layout>
                <c:manualLayout>
                  <c:x val="1.6666666666666566E-2"/>
                  <c:y val="-6.125576958534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68-43A9-BFDC-3F012F893970}"/>
                </c:ext>
              </c:extLst>
            </c:dLbl>
            <c:dLbl>
              <c:idx val="2"/>
              <c:layout>
                <c:manualLayout>
                  <c:x val="1.6666666666666566E-2"/>
                  <c:y val="-5.290271009643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68-43A9-BFDC-3F012F893970}"/>
                </c:ext>
              </c:extLst>
            </c:dLbl>
            <c:dLbl>
              <c:idx val="3"/>
              <c:layout>
                <c:manualLayout>
                  <c:x val="1.388888888888899E-2"/>
                  <c:y val="-3.8980944281585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68-43A9-BFDC-3F012F8939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кражи АМТ</c:v>
                </c:pt>
                <c:pt idx="1">
                  <c:v>угоны</c:v>
                </c:pt>
                <c:pt idx="2">
                  <c:v>экономической направленности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33</c:v>
                </c:pt>
                <c:pt idx="1">
                  <c:v>96</c:v>
                </c:pt>
                <c:pt idx="2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68-43A9-BFDC-3F012F8939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0950664"/>
        <c:axId val="200951320"/>
        <c:axId val="469535112"/>
      </c:bar3DChart>
      <c:catAx>
        <c:axId val="20095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  <c:auto val="1"/>
        <c:lblAlgn val="ctr"/>
        <c:lblOffset val="100"/>
        <c:noMultiLvlLbl val="0"/>
      </c:catAx>
      <c:valAx>
        <c:axId val="20095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0664"/>
        <c:crosses val="autoZero"/>
        <c:crossBetween val="between"/>
      </c:valAx>
      <c:serAx>
        <c:axId val="4695351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0951320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август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5 590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7462060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30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– август 2024 г.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5 590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7142864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август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5 590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571976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80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преступности в Сахалинской области за январь - август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13545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зарегистрировано 5 590 преступлений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709600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4242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108</Words>
  <Application>Microsoft Office PowerPoint</Application>
  <PresentationFormat>Широкоэкранный</PresentationFormat>
  <Paragraphs>36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Состояние преступности в Сахалинской области за январь - август 2024 г. нарастающим итогом</vt:lpstr>
      <vt:lpstr>Состояние преступности в Сахалинской области за январь – август 2024 г. нарастающим итогом</vt:lpstr>
      <vt:lpstr>Состояние преступности в Сахалинской области за январь - август 2024 г.  нарастающим итогом</vt:lpstr>
      <vt:lpstr>Состояние преступности в Сахалинской области за январь - август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13</cp:revision>
  <dcterms:created xsi:type="dcterms:W3CDTF">2024-06-19T06:37:26Z</dcterms:created>
  <dcterms:modified xsi:type="dcterms:W3CDTF">2025-03-05T05:34:01Z</dcterms:modified>
</cp:coreProperties>
</file>