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3.055555555555555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dLbl>
              <c:idx val="2"/>
              <c:layout>
                <c:manualLayout>
                  <c:x val="3.333333333333322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BC-41CC-B272-49C361FC5002}"/>
                </c:ext>
              </c:extLst>
            </c:dLbl>
            <c:dLbl>
              <c:idx val="3"/>
              <c:layout>
                <c:manualLayout>
                  <c:x val="5.694444444444444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6026</c:v>
                </c:pt>
                <c:pt idx="1">
                  <c:v>5407</c:v>
                </c:pt>
                <c:pt idx="2">
                  <c:v>1550</c:v>
                </c:pt>
                <c:pt idx="3">
                  <c:v>18079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dLbl>
              <c:idx val="2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9BC-41CC-B272-49C361FC5002}"/>
                </c:ext>
              </c:extLst>
            </c:dLbl>
            <c:dLbl>
              <c:idx val="3"/>
              <c:layout>
                <c:manualLayout>
                  <c:x val="2.0833333333333232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 сфере экономики</c:v>
                </c:pt>
                <c:pt idx="1">
                  <c:v>В сфере соблюдения прав несовершеннолетних</c:v>
                </c:pt>
                <c:pt idx="2">
                  <c:v>В сфере оплаты труда</c:v>
                </c:pt>
                <c:pt idx="3">
                  <c:v>Права и свободы человека и гражданина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5740</c:v>
                </c:pt>
                <c:pt idx="1">
                  <c:v>5671</c:v>
                </c:pt>
                <c:pt idx="2">
                  <c:v>876</c:v>
                </c:pt>
                <c:pt idx="3">
                  <c:v>19324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944444444444454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BC-41CC-B272-49C361FC5002}"/>
                </c:ext>
              </c:extLst>
            </c:dLbl>
            <c:dLbl>
              <c:idx val="1"/>
              <c:layout>
                <c:manualLayout>
                  <c:x val="1.260411198600175E-2"/>
                  <c:y val="-1.020917699360759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2365</c:v>
                </c:pt>
                <c:pt idx="1">
                  <c:v>5230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BC-41CC-B272-49C361FC50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9166666666666667E-2"/>
                  <c:y val="-2.78435316297038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9BC-41CC-B272-49C361FC5002}"/>
                </c:ext>
              </c:extLst>
            </c:dLbl>
            <c:dLbl>
              <c:idx val="1"/>
              <c:layout>
                <c:manualLayout>
                  <c:x val="1.805555555555555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9BC-41CC-B272-49C361FC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 сфере охраны окружающей среды и прородопользования</c:v>
                </c:pt>
                <c:pt idx="1">
                  <c:v>В сфере ЖКХ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2616</c:v>
                </c:pt>
                <c:pt idx="1">
                  <c:v>4962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BC-41CC-B272-49C361FC50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66281080"/>
        <c:axId val="466282392"/>
        <c:axId val="0"/>
      </c:bar3DChart>
      <c:catAx>
        <c:axId val="466281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2392"/>
        <c:crosses val="autoZero"/>
        <c:auto val="1"/>
        <c:lblAlgn val="ctr"/>
        <c:lblOffset val="100"/>
        <c:noMultiLvlLbl val="0"/>
      </c:catAx>
      <c:valAx>
        <c:axId val="466282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6281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3949"/>
            <a:ext cx="9144000" cy="82212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декабрь 2023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317072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30 319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0012353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9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7505"/>
            <a:ext cx="9144000" cy="788566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выявленных нарушений при осуществлении надзора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федерального законодательства за январь - декабрь 2023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308683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выявлено 30 319 нарушений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2859466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115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64</Words>
  <Application>Microsoft Office PowerPoint</Application>
  <PresentationFormat>Широкоэкранный</PresentationFormat>
  <Paragraphs>16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Структура выявленных нарушений при осуществлении надзора  за соблюдением федерального законодательства за январь - декабрь 2023 г.  нарастающим итогом</vt:lpstr>
      <vt:lpstr>Структура выявленных нарушений при осуществлении надзора  за соблюдением федерального законодательства за январь - декабрь 2023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12</cp:revision>
  <dcterms:created xsi:type="dcterms:W3CDTF">2024-06-19T06:37:26Z</dcterms:created>
  <dcterms:modified xsi:type="dcterms:W3CDTF">2024-06-20T08:38:13Z</dcterms:modified>
</cp:coreProperties>
</file>