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3.61965911186150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8889E-3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3.6196591118615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</c:v>
                </c:pt>
                <c:pt idx="1">
                  <c:v>144</c:v>
                </c:pt>
                <c:pt idx="2">
                  <c:v>147</c:v>
                </c:pt>
                <c:pt idx="3">
                  <c:v>213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3.0627884792674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666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2500000000000001E-2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особо тяжкие</c:v>
                </c:pt>
                <c:pt idx="1">
                  <c:v>тяжкие</c:v>
                </c:pt>
                <c:pt idx="2">
                  <c:v>средней тяжести</c:v>
                </c:pt>
                <c:pt idx="3">
                  <c:v>небольшой тяжести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31</c:v>
                </c:pt>
                <c:pt idx="1">
                  <c:v>132</c:v>
                </c:pt>
                <c:pt idx="2">
                  <c:v>152</c:v>
                </c:pt>
                <c:pt idx="3">
                  <c:v>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изнасилования</c:v>
                </c:pt>
                <c:pt idx="1">
                  <c:v>убийства</c:v>
                </c:pt>
                <c:pt idx="2">
                  <c:v>тяжкий вред здоровью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3888888888889906E-3"/>
                  <c:y val="-2.5059178466733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грабежи</c:v>
                </c:pt>
                <c:pt idx="1">
                  <c:v>мошенничества</c:v>
                </c:pt>
                <c:pt idx="2">
                  <c:v>кражи</c:v>
                </c:pt>
                <c:pt idx="3">
                  <c:v>ИКТ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94</c:v>
                </c:pt>
                <c:pt idx="2">
                  <c:v>123</c:v>
                </c:pt>
                <c:pt idx="3">
                  <c:v>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0"/>
                  <c:y val="-3.3412237955644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грабежи</c:v>
                </c:pt>
                <c:pt idx="1">
                  <c:v>мошенничества</c:v>
                </c:pt>
                <c:pt idx="2">
                  <c:v>кражи</c:v>
                </c:pt>
                <c:pt idx="3">
                  <c:v>ИКТ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</c:v>
                </c:pt>
                <c:pt idx="1">
                  <c:v>81</c:v>
                </c:pt>
                <c:pt idx="2">
                  <c:v>157</c:v>
                </c:pt>
                <c:pt idx="3">
                  <c:v>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9444444444444441E-3"/>
                  <c:y val="-5.8471416422378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68-43A9-BFDC-3F012F893970}"/>
                </c:ext>
              </c:extLst>
            </c:dLbl>
            <c:dLbl>
              <c:idx val="1"/>
              <c:layout>
                <c:manualLayout>
                  <c:x val="-1.3888888888889399E-3"/>
                  <c:y val="-5.5687063259407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68-43A9-BFDC-3F012F893970}"/>
                </c:ext>
              </c:extLst>
            </c:dLbl>
            <c:dLbl>
              <c:idx val="2"/>
              <c:layout>
                <c:manualLayout>
                  <c:x val="1.3888888888888889E-3"/>
                  <c:y val="-4.7334003770496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68-43A9-BFDC-3F012F893970}"/>
                </c:ext>
              </c:extLst>
            </c:dLbl>
            <c:dLbl>
              <c:idx val="3"/>
              <c:layout>
                <c:manualLayout>
                  <c:x val="-1.0185067526415994E-16"/>
                  <c:y val="-3.0627884792674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68-43A9-BFDC-3F012F8939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7222222222222224E-3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68-43A9-BFDC-3F012F893970}"/>
                </c:ext>
              </c:extLst>
            </c:dLbl>
            <c:dLbl>
              <c:idx val="1"/>
              <c:layout>
                <c:manualLayout>
                  <c:x val="1.6666666666666566E-2"/>
                  <c:y val="-6.1255769585348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68-43A9-BFDC-3F012F893970}"/>
                </c:ext>
              </c:extLst>
            </c:dLbl>
            <c:dLbl>
              <c:idx val="2"/>
              <c:layout>
                <c:manualLayout>
                  <c:x val="1.6666666666666566E-2"/>
                  <c:y val="-5.290271009643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68-43A9-BFDC-3F012F893970}"/>
                </c:ext>
              </c:extLst>
            </c:dLbl>
            <c:dLbl>
              <c:idx val="3"/>
              <c:layout>
                <c:manualLayout>
                  <c:x val="1.388888888888899E-2"/>
                  <c:y val="-3.8980944281585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68-43A9-BFDC-3F012F893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кражи АМТ</c:v>
                </c:pt>
                <c:pt idx="1">
                  <c:v>угоны</c:v>
                </c:pt>
                <c:pt idx="2">
                  <c:v>экономической направленности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6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68-43A9-BFDC-3F012F893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0950664"/>
        <c:axId val="200951320"/>
        <c:axId val="469535112"/>
      </c:bar3DChart>
      <c:catAx>
        <c:axId val="20095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  <c:auto val="1"/>
        <c:lblAlgn val="ctr"/>
        <c:lblOffset val="100"/>
        <c:noMultiLvlLbl val="0"/>
      </c:catAx>
      <c:valAx>
        <c:axId val="200951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0664"/>
        <c:crosses val="autoZero"/>
        <c:crossBetween val="between"/>
      </c:valAx>
      <c:serAx>
        <c:axId val="4695351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951320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2024 г.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527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4222612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230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2024 г.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527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4381006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213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2024 г.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527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1710345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880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преступности в Сахалинской области за январь 2024 г.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413545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527 преступлений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5877232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4242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70</Words>
  <Application>Microsoft Office PowerPoint</Application>
  <PresentationFormat>Широкоэкранный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Состояние преступности в Сахалинской области за январь 2024 г. </vt:lpstr>
      <vt:lpstr>Состояние преступности в Сахалинской области за январь 2024 г. </vt:lpstr>
      <vt:lpstr>Состояние преступности в Сахалинской области за январь 2024 г.</vt:lpstr>
      <vt:lpstr>Состояние преступности в Сахалинской области за январь 2024 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11</cp:revision>
  <dcterms:created xsi:type="dcterms:W3CDTF">2024-06-19T06:37:26Z</dcterms:created>
  <dcterms:modified xsi:type="dcterms:W3CDTF">2024-06-20T07:59:59Z</dcterms:modified>
</cp:coreProperties>
</file>