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3.6196591118615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8889E-3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3.6196591118615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295</c:v>
                </c:pt>
                <c:pt idx="2">
                  <c:v>327</c:v>
                </c:pt>
                <c:pt idx="3">
                  <c:v>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3.0627884792674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666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2500000000000001E-2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62</c:v>
                </c:pt>
                <c:pt idx="1">
                  <c:v>292</c:v>
                </c:pt>
                <c:pt idx="2">
                  <c:v>328</c:v>
                </c:pt>
                <c:pt idx="3">
                  <c:v>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изнасилования</c:v>
                </c:pt>
                <c:pt idx="1">
                  <c:v>убийства</c:v>
                </c:pt>
                <c:pt idx="2">
                  <c:v>тяжкий вред здоровью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dLbl>
              <c:idx val="4"/>
              <c:layout>
                <c:manualLayout>
                  <c:x val="-1.3888888888889906E-3"/>
                  <c:y val="-2.5059178466733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E35-4355-827D-276D5B926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  <c:pt idx="4">
                  <c:v>ИКТ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7</c:v>
                </c:pt>
                <c:pt idx="2">
                  <c:v>205</c:v>
                </c:pt>
                <c:pt idx="3">
                  <c:v>256</c:v>
                </c:pt>
                <c:pt idx="4">
                  <c:v>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dLbl>
              <c:idx val="4"/>
              <c:layout>
                <c:manualLayout>
                  <c:x val="0"/>
                  <c:y val="-3.3412237955644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35-4355-827D-276D5B926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разбои</c:v>
                </c:pt>
                <c:pt idx="1">
                  <c:v>грабежи</c:v>
                </c:pt>
                <c:pt idx="2">
                  <c:v>мошенничества</c:v>
                </c:pt>
                <c:pt idx="3">
                  <c:v>кражи</c:v>
                </c:pt>
                <c:pt idx="4">
                  <c:v>ИКТ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12</c:v>
                </c:pt>
                <c:pt idx="2">
                  <c:v>202</c:v>
                </c:pt>
                <c:pt idx="3">
                  <c:v>345</c:v>
                </c:pt>
                <c:pt idx="4">
                  <c:v>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9444444444444441E-3"/>
                  <c:y val="-5.847141642237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3A9-BFDC-3F012F893970}"/>
                </c:ext>
              </c:extLst>
            </c:dLbl>
            <c:dLbl>
              <c:idx val="1"/>
              <c:layout>
                <c:manualLayout>
                  <c:x val="-1.3888888888889399E-3"/>
                  <c:y val="-5.568706325940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3A9-BFDC-3F012F893970}"/>
                </c:ext>
              </c:extLst>
            </c:dLbl>
            <c:dLbl>
              <c:idx val="2"/>
              <c:layout>
                <c:manualLayout>
                  <c:x val="1.3888888888888889E-3"/>
                  <c:y val="-4.733400377049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3A9-BFDC-3F012F893970}"/>
                </c:ext>
              </c:extLst>
            </c:dLbl>
            <c:dLbl>
              <c:idx val="3"/>
              <c:layout>
                <c:manualLayout>
                  <c:x val="-1.0185067526415994E-16"/>
                  <c:y val="-3.062788479267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12</c:v>
                </c:pt>
                <c:pt idx="2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8-43A9-BFDC-3F012F893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222222222222224E-3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3A9-BFDC-3F012F893970}"/>
                </c:ext>
              </c:extLst>
            </c:dLbl>
            <c:dLbl>
              <c:idx val="1"/>
              <c:layout>
                <c:manualLayout>
                  <c:x val="1.6666666666666566E-2"/>
                  <c:y val="-6.1255769585348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3A9-BFDC-3F012F893970}"/>
                </c:ext>
              </c:extLst>
            </c:dLbl>
            <c:dLbl>
              <c:idx val="2"/>
              <c:layout>
                <c:manualLayout>
                  <c:x val="1.6666666666666566E-2"/>
                  <c:y val="-5.2902710096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3A9-BFDC-3F012F893970}"/>
                </c:ext>
              </c:extLst>
            </c:dLbl>
            <c:dLbl>
              <c:idx val="3"/>
              <c:layout>
                <c:manualLayout>
                  <c:x val="1.388888888888899E-2"/>
                  <c:y val="-3.8980944281585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68-43A9-BFDC-3F012F8939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кражи АМТ</c:v>
                </c:pt>
                <c:pt idx="1">
                  <c:v>угоны</c:v>
                </c:pt>
                <c:pt idx="2">
                  <c:v>экономической направленности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11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68-43A9-BFDC-3F012F89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950664"/>
        <c:axId val="200951320"/>
        <c:axId val="469535112"/>
      </c:bar3DChart>
      <c:catAx>
        <c:axId val="2009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  <c:auto val="1"/>
        <c:lblAlgn val="ctr"/>
        <c:lblOffset val="100"/>
        <c:noMultiLvlLbl val="0"/>
      </c:catAx>
      <c:valAx>
        <c:axId val="200951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0664"/>
        <c:crosses val="autoZero"/>
        <c:crossBetween val="between"/>
      </c:valAx>
      <c:serAx>
        <c:axId val="469535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5132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20.06.2024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20.06.2024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20.06.2024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февраль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1 203 преступления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2339739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230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февраль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1 203 преступления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4041929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13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за январь - февраль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1 203 преступления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0186323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880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преступности в Сахалинской области </a:t>
            </a:r>
            <a:r>
              <a:rPr 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за январь - февраль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13545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1 203 преступления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9600767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4242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110</Words>
  <Application>Microsoft Office PowerPoint</Application>
  <PresentationFormat>Широкоэкранный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Состояние преступности в Сахалинской области за январь - февраль 2024 г.  нарастающим итогом</vt:lpstr>
      <vt:lpstr>Состояние преступности в Сахалинской области за январь - февраль 2024 г.  нарастающим итогом</vt:lpstr>
      <vt:lpstr>Состояние преступности в Сахалинской области за январь - февраль 2024 г.  нарастающим итогом</vt:lpstr>
      <vt:lpstr>Состояние преступности в Сахалинской области за январь - февраль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12</cp:revision>
  <dcterms:created xsi:type="dcterms:W3CDTF">2024-06-19T06:37:26Z</dcterms:created>
  <dcterms:modified xsi:type="dcterms:W3CDTF">2024-06-20T08:00:26Z</dcterms:modified>
</cp:coreProperties>
</file>