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469" y="21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172" y="137465"/>
            <a:ext cx="10212070" cy="73936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71681" y="4518310"/>
            <a:ext cx="3171190" cy="2885440"/>
            <a:chOff x="6965315" y="4350385"/>
            <a:chExt cx="3171190" cy="2885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5315" y="4949787"/>
              <a:ext cx="3164840" cy="2285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2595" y="4350385"/>
              <a:ext cx="803909" cy="10718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8840" y="1907966"/>
            <a:ext cx="2966720" cy="109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2935">
              <a:lnSpc>
                <a:spcPct val="110000"/>
              </a:lnSpc>
              <a:spcBef>
                <a:spcPts val="95"/>
              </a:spcBef>
            </a:pP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пруд</a:t>
            </a:r>
            <a:r>
              <a:rPr sz="1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один</a:t>
            </a:r>
            <a:r>
              <a:rPr sz="1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ты</a:t>
            </a:r>
            <a:r>
              <a:rPr sz="1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ходи, </a:t>
            </a:r>
            <a:r>
              <a:rPr sz="1600" b="1" i="1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речку,</a:t>
            </a:r>
            <a:r>
              <a:rPr sz="1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кстати,</a:t>
            </a:r>
            <a:r>
              <a:rPr sz="16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тоже.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Вдруг</a:t>
            </a:r>
            <a:r>
              <a:rPr sz="1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воду</a:t>
            </a:r>
            <a:r>
              <a:rPr sz="1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свалишься,</a:t>
            </a:r>
            <a:r>
              <a:rPr sz="1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смотри,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Никто</a:t>
            </a:r>
            <a:r>
              <a:rPr sz="1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ведь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поможет!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307" y="3169940"/>
            <a:ext cx="2981960" cy="1829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25"/>
              </a:spcBef>
            </a:pP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Даже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если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ребенок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уверенно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плавает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или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одет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специальные нарукавники,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жилет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200" spc="-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круг,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обязательно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будьте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рядом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внимательным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наблюдателем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 не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упускайте его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из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виду.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Так</a:t>
            </a:r>
            <a:r>
              <a:rPr lang="ru-RU" sz="1200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200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ы</a:t>
            </a:r>
            <a:r>
              <a:rPr sz="1200" spc="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сможете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видеть, что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ребенок плавает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специально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отведенном,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неглубоком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месте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контролировать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потенциально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опасные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игры,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которыми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дети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могут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увлекаться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воде.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85401" y="1190625"/>
            <a:ext cx="3151279" cy="49405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5730">
              <a:lnSpc>
                <a:spcPts val="1270"/>
              </a:lnSpc>
              <a:spcBef>
                <a:spcPts val="10"/>
              </a:spcBef>
            </a:pPr>
            <a:r>
              <a:rPr sz="1100" spc="-5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Для</a:t>
            </a:r>
            <a:r>
              <a:rPr sz="11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жаркой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погоды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стоит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выбирать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одежду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из 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натуральных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тканей</a:t>
            </a:r>
            <a:r>
              <a:rPr sz="11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"дышащую"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свободную.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Поговорите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том,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почему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лес лучше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надевать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195"/>
              </a:lnSpc>
            </a:pP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одежду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длинными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рукавами,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брюки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закрытую</a:t>
            </a:r>
            <a:endParaRPr sz="1100" dirty="0">
              <a:latin typeface="Times New Roman"/>
              <a:cs typeface="Times New Roman"/>
            </a:endParaRPr>
          </a:p>
          <a:p>
            <a:pPr marL="12700" marR="242570">
              <a:lnSpc>
                <a:spcPct val="95500"/>
              </a:lnSpc>
              <a:spcBef>
                <a:spcPts val="35"/>
              </a:spcBef>
            </a:pP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обувь,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как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это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может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защитить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от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укусов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насекомых.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Обратите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внимание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1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то,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как 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одет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ребенок,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играющий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детской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площадке: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50"/>
              </a:lnSpc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опасными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 элементами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одежды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>
                <a:solidFill>
                  <a:srgbClr val="006FC0"/>
                </a:solidFill>
                <a:latin typeface="Times New Roman"/>
                <a:cs typeface="Times New Roman"/>
              </a:rPr>
              <a:t>считаются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тес</a:t>
            </a:r>
            <a:r>
              <a:rPr lang="ru-RU" sz="1100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ё</a:t>
            </a:r>
            <a:r>
              <a:rPr sz="1100" spc="-10" dirty="0" err="1" smtClean="0">
                <a:solidFill>
                  <a:srgbClr val="006FC0"/>
                </a:solidFill>
                <a:latin typeface="Times New Roman"/>
                <a:cs typeface="Times New Roman"/>
              </a:rPr>
              <a:t>мки</a:t>
            </a:r>
            <a:endParaRPr sz="1100" dirty="0">
              <a:latin typeface="Times New Roman"/>
              <a:cs typeface="Times New Roman"/>
            </a:endParaRPr>
          </a:p>
          <a:p>
            <a:pPr marL="12700" marR="233045">
              <a:lnSpc>
                <a:spcPct val="95600"/>
              </a:lnSpc>
              <a:spcBef>
                <a:spcPts val="35"/>
              </a:spcBef>
            </a:pP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футболках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платьях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особенно шнурки,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продетые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капюшоны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кофт,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так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как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они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могут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зацепиться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за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игровое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>
                <a:solidFill>
                  <a:srgbClr val="006FC0"/>
                </a:solidFill>
                <a:latin typeface="Times New Roman"/>
                <a:cs typeface="Times New Roman"/>
              </a:rPr>
              <a:t>оборудование</a:t>
            </a:r>
            <a:r>
              <a:rPr sz="1100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lang="ru-RU" sz="1100" spc="-5" dirty="0" smtClean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2700" marR="233045">
              <a:lnSpc>
                <a:spcPct val="956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06095" marR="5080" indent="-463550">
              <a:lnSpc>
                <a:spcPct val="95900"/>
              </a:lnSpc>
              <a:spcBef>
                <a:spcPts val="10"/>
              </a:spcBef>
            </a:pPr>
            <a:r>
              <a:rPr lang="ru-RU" sz="1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Чтоб весь день играть на пляже,</a:t>
            </a:r>
          </a:p>
          <a:p>
            <a:pPr marL="506095" marR="5080" indent="-463550">
              <a:lnSpc>
                <a:spcPct val="95900"/>
              </a:lnSpc>
              <a:spcBef>
                <a:spcPts val="10"/>
              </a:spcBef>
            </a:pPr>
            <a:r>
              <a:rPr lang="ru-RU" sz="16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Детям кожу кремом мажут.</a:t>
            </a:r>
          </a:p>
          <a:p>
            <a:pPr marL="506095" marR="5080" indent="-463550">
              <a:lnSpc>
                <a:spcPct val="95900"/>
              </a:lnSpc>
              <a:spcBef>
                <a:spcPts val="10"/>
              </a:spcBef>
            </a:pPr>
            <a:r>
              <a:rPr lang="ru-RU" sz="16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Кто помазаться не смог, </a:t>
            </a:r>
          </a:p>
          <a:p>
            <a:pPr marL="506095" marR="5080" indent="-463550">
              <a:lnSpc>
                <a:spcPct val="95900"/>
              </a:lnSpc>
              <a:spcBef>
                <a:spcPts val="10"/>
              </a:spcBef>
            </a:pPr>
            <a:r>
              <a:rPr lang="ru-RU" sz="16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Заработает ОЖОГ!</a:t>
            </a:r>
            <a:endParaRPr lang="ru-RU" sz="1600" b="1" i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06095" marR="5080" indent="-463550">
              <a:lnSpc>
                <a:spcPct val="95900"/>
              </a:lnSpc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90170">
              <a:lnSpc>
                <a:spcPct val="95700"/>
              </a:lnSpc>
              <a:spcBef>
                <a:spcPts val="5"/>
              </a:spcBef>
            </a:pP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Стоит,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как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можно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раньше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познакомить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ребенка</a:t>
            </a:r>
            <a:r>
              <a:rPr sz="11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с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солнцезащитным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кремом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и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объяснить,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для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чего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как часто им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пользоваться.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 даже с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учетом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 нанесенного крема нужно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не забывать про 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головной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убор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зонт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для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пляжных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игр,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также</a:t>
            </a:r>
            <a:r>
              <a:rPr sz="11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о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том,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что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необходимо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чередовать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время</a:t>
            </a:r>
            <a:endParaRPr sz="1100" dirty="0">
              <a:latin typeface="Times New Roman"/>
              <a:cs typeface="Times New Roman"/>
            </a:endParaRPr>
          </a:p>
          <a:p>
            <a:pPr marL="12700" marR="128270">
              <a:lnSpc>
                <a:spcPct val="95900"/>
              </a:lnSpc>
              <a:spcBef>
                <a:spcPts val="10"/>
              </a:spcBef>
            </a:pP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пребывания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солнце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с играми в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тени.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Расскажите</a:t>
            </a:r>
            <a:r>
              <a:rPr sz="11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периодах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самого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активного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солнца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(с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10-00</a:t>
            </a:r>
            <a:r>
              <a:rPr sz="11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до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17-00) и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объясните,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что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если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ребенок </a:t>
            </a:r>
            <a:r>
              <a:rPr sz="1100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чувствует,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как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ему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6FC0"/>
                </a:solidFill>
                <a:latin typeface="Times New Roman"/>
                <a:cs typeface="Times New Roman"/>
              </a:rPr>
              <a:t>начало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щипать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6FC0"/>
                </a:solidFill>
                <a:latin typeface="Times New Roman"/>
                <a:cs typeface="Times New Roman"/>
              </a:rPr>
              <a:t>кожу,</a:t>
            </a:r>
            <a:r>
              <a:rPr sz="11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нужно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сразу</a:t>
            </a:r>
            <a:r>
              <a:rPr sz="11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же</a:t>
            </a:r>
            <a:r>
              <a:rPr sz="11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6FC0"/>
                </a:solidFill>
                <a:latin typeface="Times New Roman"/>
                <a:cs typeface="Times New Roman"/>
              </a:rPr>
              <a:t>уйти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6FC0"/>
                </a:solidFill>
                <a:latin typeface="Times New Roman"/>
                <a:cs typeface="Times New Roman"/>
              </a:rPr>
              <a:t>тень.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70" name="object 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2481" y="5660900"/>
            <a:ext cx="1684020" cy="150622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153312" y="240515"/>
            <a:ext cx="3451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знакомым людям доверять не надо!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с собою в гости позовут, или Вам конфетку вкусную дадут,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отбегайте прочь от них скорей,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предупреждайте всех своих друзей!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53312" y="2312862"/>
            <a:ext cx="34432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подозреваете, что кто-то преследует вас, перейдите улицу и направьтесь в ближайший хорошо освещенный район. Быстро дойдите или добегите до какого-нибудь дома или магазина, чтобы вызвать милицию. Если вы напуганы, кричите о помощи.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путешествуйте, пользуясь попутными автомобилями, отходите дальше от остановившегося около вас транспорта.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сообщать родителям с кем и куда Вы пошли, когда вернетесь, если задерживаетесь, то позвоните и предупредите.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взрослые пытаются увести тебя силой, сопротивляйся, кричи, зови на помощь: «Помогите! Меня уводит незнакомый человек!»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соглашайся ни на какие предложения незнакомых взрослых.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 с незнакомыми взрослыми и не садись с ними в машину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6346" y="14231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55113" y="113407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солнечно и жарко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надеть панамку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иначе солнце – Хлоп!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засветит прямо в лоб!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51" y="940435"/>
            <a:ext cx="3060457" cy="8047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624" y="145192"/>
            <a:ext cx="9740265" cy="71944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264" y="5457824"/>
            <a:ext cx="3173110" cy="1960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8335" y="2941384"/>
            <a:ext cx="2897566" cy="16020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1964" y="189940"/>
            <a:ext cx="2536190" cy="13694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Скачет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белочка </a:t>
            </a: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по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веткам, </a:t>
            </a:r>
            <a:r>
              <a:rPr sz="1600" b="1" i="1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Говорит</a:t>
            </a:r>
            <a:r>
              <a:rPr sz="1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прыгунья</a:t>
            </a:r>
            <a:r>
              <a:rPr sz="16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деткам:</a:t>
            </a:r>
            <a:endParaRPr sz="1600" b="1" i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Осторожно!</a:t>
            </a:r>
            <a:r>
              <a:rPr sz="16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1600" b="1" i="1" spc="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i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спешите!</a:t>
            </a:r>
            <a:endParaRPr sz="1600" b="1" i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6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высоты</a:t>
            </a:r>
            <a:r>
              <a:rPr sz="1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упадите!</a:t>
            </a:r>
            <a:endParaRPr sz="1600" b="1" i="1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494" y="1627320"/>
            <a:ext cx="3026410" cy="36690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3020">
              <a:lnSpc>
                <a:spcPct val="110600"/>
              </a:lnSpc>
              <a:spcBef>
                <a:spcPts val="85"/>
              </a:spcBef>
            </a:pP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Прежде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чем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посадить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ребенка</a:t>
            </a:r>
            <a:r>
              <a:rPr sz="12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качели,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взрослому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необходимо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убедиться,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что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крепления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прочные,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сиденье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гладкое,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без </a:t>
            </a:r>
            <a:r>
              <a:rPr sz="1200" spc="-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зазубрин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торчащих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гвоздей.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Аттракционы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парках</a:t>
            </a:r>
            <a:r>
              <a:rPr sz="12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необходимо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выбирать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соответствии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с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рекомендованным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правилами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возрастом,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напоминать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детям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пристегивании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аккуратном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поведении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во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время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катания.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Во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время прыжков маленького ребенка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батуте,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взрослому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нужно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находиться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рядом</a:t>
            </a:r>
            <a:endParaRPr sz="1200" dirty="0">
              <a:latin typeface="Times New Roman"/>
              <a:cs typeface="Times New Roman"/>
            </a:endParaRPr>
          </a:p>
          <a:p>
            <a:pPr marL="12700" marR="48895">
              <a:lnSpc>
                <a:spcPct val="110300"/>
              </a:lnSpc>
              <a:spcBef>
                <a:spcPts val="20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не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разрешать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кувырки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или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прыжки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нескольких детей на батуте одновременно. </a:t>
            </a:r>
            <a:r>
              <a:rPr sz="1200" spc="-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Также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нужно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объяснить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ребенку,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что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солнце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металлические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части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игровых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конструкций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могут</a:t>
            </a:r>
            <a:r>
              <a:rPr sz="12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сильно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нагреваться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и,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прежде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чем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съезжать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с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горки,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нужно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убедиться,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не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горяча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ли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ее</a:t>
            </a:r>
            <a:r>
              <a:rPr sz="12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6FC0"/>
                </a:solidFill>
                <a:latin typeface="Times New Roman"/>
                <a:cs typeface="Times New Roman"/>
              </a:rPr>
              <a:t>поверхность</a:t>
            </a:r>
            <a:r>
              <a:rPr sz="1200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9905" y="210057"/>
            <a:ext cx="2835275" cy="14442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ct val="95600"/>
              </a:lnSpc>
              <a:spcBef>
                <a:spcPts val="190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Настежь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распахнуть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окошко, </a:t>
            </a:r>
            <a:r>
              <a:rPr sz="16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Чтоб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проветрилось немножко, </a:t>
            </a:r>
            <a:r>
              <a:rPr sz="1600" b="1" i="1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Летом</a:t>
            </a:r>
            <a:r>
              <a:rPr sz="1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хочется</a:t>
            </a:r>
            <a:r>
              <a:rPr sz="1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порой.</a:t>
            </a:r>
            <a:endParaRPr sz="1600" i="1" dirty="0">
              <a:latin typeface="Times New Roman"/>
              <a:cs typeface="Times New Roman"/>
            </a:endParaRPr>
          </a:p>
          <a:p>
            <a:pPr marL="12700" marR="328295">
              <a:lnSpc>
                <a:spcPts val="1820"/>
              </a:lnSpc>
              <a:spcBef>
                <a:spcPts val="75"/>
              </a:spcBef>
            </a:pP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выглядывай </a:t>
            </a:r>
            <a:r>
              <a:rPr sz="16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окошко, </a:t>
            </a:r>
            <a:r>
              <a:rPr sz="1600" b="1" i="1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Свалишься</a:t>
            </a:r>
            <a:r>
              <a:rPr sz="16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понарошку!</a:t>
            </a:r>
            <a:endParaRPr sz="1600" i="1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4385" y="1677894"/>
            <a:ext cx="2912745" cy="145680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700"/>
              </a:lnSpc>
              <a:spcBef>
                <a:spcPts val="165"/>
              </a:spcBef>
            </a:pP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Случаи,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когда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дети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выпадают из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окон,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опершись</a:t>
            </a:r>
            <a:r>
              <a:rPr sz="12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москитные сетки,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нередки.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Пик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подобных происшествий приходится </a:t>
            </a:r>
            <a:r>
              <a:rPr sz="1200" spc="-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 теплое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время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года.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Чтобы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избежать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трагедии,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необходимо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ставить</a:t>
            </a:r>
            <a:r>
              <a:rPr sz="12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на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окна </a:t>
            </a:r>
            <a:r>
              <a:rPr sz="12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специальные замки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при</a:t>
            </a:r>
            <a:r>
              <a:rPr sz="12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их</a:t>
            </a:r>
            <a:endParaRPr sz="1200" dirty="0">
              <a:latin typeface="Times New Roman"/>
              <a:cs typeface="Times New Roman"/>
            </a:endParaRPr>
          </a:p>
          <a:p>
            <a:pPr marL="12700" marR="344170">
              <a:lnSpc>
                <a:spcPts val="1370"/>
              </a:lnSpc>
              <a:spcBef>
                <a:spcPts val="55"/>
              </a:spcBef>
            </a:pP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использовании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ребенок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не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сможет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6FC0"/>
                </a:solidFill>
                <a:latin typeface="Times New Roman"/>
                <a:cs typeface="Times New Roman"/>
              </a:rPr>
              <a:t>самостоятельно</a:t>
            </a:r>
            <a:r>
              <a:rPr sz="12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Times New Roman"/>
                <a:cs typeface="Times New Roman"/>
              </a:rPr>
              <a:t>распахнуть </a:t>
            </a:r>
            <a:r>
              <a:rPr sz="1200" spc="-10" dirty="0">
                <a:solidFill>
                  <a:srgbClr val="006FC0"/>
                </a:solidFill>
                <a:latin typeface="Times New Roman"/>
                <a:cs typeface="Times New Roman"/>
              </a:rPr>
              <a:t>створку.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3037" y="4233991"/>
            <a:ext cx="2804160" cy="9721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8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Много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правил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есть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свете,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Их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должны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запомнить дети!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Взрослых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слушать обещайте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16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Правила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нарушайте!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7317" y="210057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дорогу перейти ,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светофор найти.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язык простой: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красным глазом – СТОЙ!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зажёг зелёный глаз – Значит, пропускает нас.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2892" y="2068136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Планируйте безопасный маршрут до места назначения и используйте его. Выбирайте хорошо освещенные улицы и избегайте прохождения мимо пустынных участков земли, аллей и строительных площадок. Идите длинным путем, если он безопасный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Идите навстречу движению транспорта, если нет пешеходного тротуара, так вы сможете видеть приближающиеся машины.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9092" y="6632424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Карачаевска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8335" y="4835920"/>
            <a:ext cx="3195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служб помощи: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101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Скорая помощь 103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 102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спасения 112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771</Words>
  <Application>Microsoft Office PowerPoint</Application>
  <PresentationFormat>Произвольный</PresentationFormat>
  <Paragraphs>59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Calibri</vt:lpstr>
      <vt:lpstr>Times New Roman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Желудев</dc:creator>
  <cp:lastModifiedBy>Lenovo</cp:lastModifiedBy>
  <cp:revision>5</cp:revision>
  <dcterms:created xsi:type="dcterms:W3CDTF">2023-07-09T14:25:37Z</dcterms:created>
  <dcterms:modified xsi:type="dcterms:W3CDTF">2023-07-09T15:11:09Z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2023-05-21T00:00:00Z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2023-07-09T00:00:00Z</vt:filetime>
  </property>
</Properties>
</file>