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66C75-220D-47AF-A3AA-E7277859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5681DA-BBC8-4B2A-9AD2-7C389824B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9B9DA-636B-4607-9D6D-44EBCBCE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FED-5FB9-47DC-AF9A-494E2A301D92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D51322-EFB1-400D-BD6E-8B6CD2824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C5018-2EE3-41AF-B9F0-296B81A1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EA00-E972-4820-B897-CA71C603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71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E78FE-A0BF-494A-91E0-05223C96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31038F-D5F8-4505-9DEB-B248EDA8A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CEDBCC-782F-4D14-B94C-7C71B9451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FED-5FB9-47DC-AF9A-494E2A301D92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B1987-B5C3-4C80-B6CE-3BDC51DC5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A2DC04-0CD5-4CFB-891C-0AFA8351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EA00-E972-4820-B897-CA71C603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3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4CD92C-8870-4155-98DA-73012B281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A2F950-6A01-4061-A2FD-AFE1531F9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C667B1-C4AD-429F-AFF6-BB0A2880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FED-5FB9-47DC-AF9A-494E2A301D92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B14F8-2DA7-4292-9DA5-08863B73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E94522-49EC-4A59-8B52-334C25B2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EA00-E972-4820-B897-CA71C603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65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2C0B8-2F06-4BF9-A977-B49ED310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448455-BD98-4B91-B4CD-A83F64BCB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909C4F-2902-4538-9156-CDF26DD3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FED-5FB9-47DC-AF9A-494E2A301D92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AA7E01-7266-48D2-A1E5-90910811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305FA8-CBBD-43EE-BD9E-E4BE3FC5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EA00-E972-4820-B897-CA71C603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53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19919-06D5-4270-9013-51E43C4E5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9ACEBF-DDB4-4F2C-8478-F3459582F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90276-71CC-4CC0-80C9-62AE0ACE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FED-5FB9-47DC-AF9A-494E2A301D92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C38E01-6BBC-4FD5-A977-EE4B0361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D6187-5BC5-4C68-99B4-45193807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EA00-E972-4820-B897-CA71C603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1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58347-E302-43DB-9532-7E211407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376CC5-3BEE-422E-8409-0A1D26F33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E91B7D-CCE8-41D3-B383-350E86413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543DEA-4465-4BAF-9581-0BBBEBEF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FED-5FB9-47DC-AF9A-494E2A301D92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02862E-A901-4CD8-BE8D-3C8920220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F4FB5-4C21-412D-9CF4-09DFA118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EA00-E972-4820-B897-CA71C603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6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C4B3B-8340-406C-A0F5-1DE89120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FD20E7-FB11-4637-AD11-5CB482E9A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6EE960-1EE9-4A8B-B686-48BB3B6CE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D86E17-0E8E-4197-9175-A1FAF776C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AD0A37-1799-4592-9EF3-87E868C604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FA7B20-BB6D-4D2D-B904-BDCD705D7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FED-5FB9-47DC-AF9A-494E2A301D92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F71C89-F6EF-48F9-A420-3CB0FF6D2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CB63E1-5415-4D94-9E6D-1B1FACC1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EA00-E972-4820-B897-CA71C603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2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82614-9C6C-40F2-B56F-A5FDED51E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D57D0A-D53F-4636-A0AA-7F8C51CA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FED-5FB9-47DC-AF9A-494E2A301D92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10F008-B2E7-4A16-A4CB-D1ACC2CB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90D2BD-02FF-4E76-BC0A-C141EDDF3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EA00-E972-4820-B897-CA71C603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44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7F1F65-0BBB-494E-BD91-B4C19A311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FED-5FB9-47DC-AF9A-494E2A301D92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202D34-437B-426C-B774-BC4619F6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D2735F-30F8-4387-8F6B-8E7BAE74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EA00-E972-4820-B897-CA71C603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6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690E8-39C5-41C0-B4E8-EDB0F2D8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6BB306-D584-4FF6-8BAF-765414498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207A27-6469-48AC-A78E-0B074F1B5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EEE320-7A1A-49D6-8D49-C499B029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FED-5FB9-47DC-AF9A-494E2A301D92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6B04B8-3B27-4579-818E-80BD35C3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F09F77-5DC9-4BEA-ADC3-CC40DDCB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EA00-E972-4820-B897-CA71C603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5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81E3F-CA6D-4EAD-A9AD-5D6F3D74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73B539-6036-4C40-A588-55BCE0784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5643AF-4429-49E5-86EA-BC3C05D8D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D68B9C-1478-4E46-B604-13D95251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CFED-5FB9-47DC-AF9A-494E2A301D92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A789D8-3364-4923-A5E1-48FAC87F5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6A0AD4-AB4F-46C0-9792-B00571C5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EA00-E972-4820-B897-CA71C603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9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44B56-DCCA-4BE8-BA6D-D75C8C78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A23F14-7C03-4C88-8996-4F8EC1312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FD0E02-6372-40EE-9534-FC3854023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CFED-5FB9-47DC-AF9A-494E2A301D92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DE6D0C-46A5-41FE-9D58-00DE13163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24D474-A0B3-453D-9B9D-06CCEA1E6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9EA00-E972-4820-B897-CA71C603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8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ECEF59-BCC6-4B7E-9E70-175BD954F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6"/>
            <a:ext cx="12200740" cy="686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39E8231-7D91-4BC5-90C2-5534F55D5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753134"/>
              </p:ext>
            </p:extLst>
          </p:nvPr>
        </p:nvGraphicFramePr>
        <p:xfrm>
          <a:off x="1" y="0"/>
          <a:ext cx="1220074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254">
                  <a:extLst>
                    <a:ext uri="{9D8B030D-6E8A-4147-A177-3AD203B41FA5}">
                      <a16:colId xmlns:a16="http://schemas.microsoft.com/office/drawing/2014/main" val="459172161"/>
                    </a:ext>
                  </a:extLst>
                </a:gridCol>
                <a:gridCol w="4052743">
                  <a:extLst>
                    <a:ext uri="{9D8B030D-6E8A-4147-A177-3AD203B41FA5}">
                      <a16:colId xmlns:a16="http://schemas.microsoft.com/office/drawing/2014/main" val="3451137184"/>
                    </a:ext>
                  </a:extLst>
                </a:gridCol>
                <a:gridCol w="4052743">
                  <a:extLst>
                    <a:ext uri="{9D8B030D-6E8A-4147-A177-3AD203B41FA5}">
                      <a16:colId xmlns:a16="http://schemas.microsoft.com/office/drawing/2014/main" val="274999752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fontAlgn="base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573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17938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ТАКОЕ ТЕРРОРИЗМ ?</a:t>
                      </a:r>
                    </a:p>
                    <a:p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Терроризм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идеология насилия и практика воздействия на решение власти с помощью насилия и устрашения населения.</a:t>
                      </a:r>
                    </a:p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Террористам важно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напугать людей, распространить в обществе страх и посеять панику. Жертвами террора могут стать обычные люди, которые случайно оказались рядом с местом преступления.</a:t>
                      </a:r>
                    </a:p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Угроза терроризма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один из главных вызовов современности.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Кодекс Российской Федерации об административных правонарушениях предусматривает ответственность за такие противоправные действия террористического характера, как: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неисполнение требований законодательства, а противодействии легализации (отмывании) доходов, полученных преступным путём (ст. 15.27 КоАП РФ) – административный штраф от 10.000 до 100.000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финансовой поддержки терроризму, распространению оружию массового уничтожения (ст. 15.27.1 КоАП РФ) – административный штраф на юр. лиц в размере от 10 млн до 60 млн рублей;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распространение владельцем аудиовизуального сервиса информации, содержащей публичные призывы к осуществлению террористической деятельности, материалов, публично оправдывающих терроризм, или других материалов, призывающих к осуществлению экстремистской деятельности либо обосновывающих или оправдывающих необходимость осуществления такой деятельности, за исключением случаев, предусмотренных статьями 20.3, 20.3.1, 20.3.2 (ст. 13.37 КоАП РФ) - штраф на граждан в размере от 50.000 до 100.000 рублей; на должностных лиц - от 200.000 до 400.000 рублей; на юридических лиц - от 600.000 до 1 млн. рублей.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и преступления, имеющие террористический характер, влекут для виновных лиц наступление исключительно уголовной ответственности, например, предусмотренной ст. 205 УК РФ (максимальный срок наказания – 20 лет) за совершение террористический акт, то есть взрыва, поджога или иных действий, создающих опасность гибели людей, причинения значительного имущественного ущерба либо наступления иных общественно опасных последствий, если эти действия совершены в целях нарушения общественной безопасности, устрашения населения либо оказания воздействия на принятие решений органами власти, а также угроза совершения указанных действий в тех же целях.</a:t>
                      </a:r>
                    </a:p>
                    <a:p>
                      <a:pPr fontAlgn="base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 преступлениям террористического характера, помимо собственно террористического акта, закон относит: </a:t>
                      </a:r>
                    </a:p>
                    <a:p>
                      <a:pPr marL="179388" indent="-179388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террористической деятельности (ст. 205.1 УК РФ) -(максимальный срок наказания – 15 лет);</a:t>
                      </a:r>
                    </a:p>
                    <a:p>
                      <a:pPr marL="179388" indent="-179388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публичные призывы к осуществлению террористической деятельности или публичное оправдание терроризма (ст. 205.2 УК РФ) -максимальный срок наказания-лишение свободы до 7 лет;</a:t>
                      </a:r>
                    </a:p>
                    <a:p>
                      <a:pPr marL="179388" indent="-179388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захват заложника (ст. 206 УК РФ) - максимальный срок наказания до 10 лет;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заведомо ложное сообщение об акте терроризма (ст. 207 УК РФ) - ограничение свободы до 3-х лет;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организацию незаконного вооруженного формирования или участие в нем (ст. 208 УК РФ) - максимальный срок наказания – 20 лет;</a:t>
                      </a:r>
                    </a:p>
                    <a:p>
                      <a:pPr marL="179388" indent="-179388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посягательство на жизнь государственного или общественного деятеля (ст. 277 УК РФ) - максимальный срок наказания пожизненное лишение свободы;</a:t>
                      </a:r>
                    </a:p>
                    <a:p>
                      <a:pPr marL="179388" indent="-179388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нападение на лиц или учреждения, которые пользуются международной защитой (ст. 360 УК РФ) – максимальный срок наказания 10 лет.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440981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0612A9-84E1-472E-A21A-63F81D3D42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0409" y="1976569"/>
            <a:ext cx="3754804" cy="47246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4A1191-3FF8-4D4A-8382-49EE505DF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09" y="277037"/>
            <a:ext cx="3754804" cy="175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3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12A9D3-FA13-4368-A8B8-1B65BF906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6"/>
            <a:ext cx="12200740" cy="686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D794461D-3E7C-4BE2-A22B-59F380F03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97667"/>
              </p:ext>
            </p:extLst>
          </p:nvPr>
        </p:nvGraphicFramePr>
        <p:xfrm>
          <a:off x="8740" y="-4916"/>
          <a:ext cx="12192000" cy="720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320">
                  <a:extLst>
                    <a:ext uri="{9D8B030D-6E8A-4147-A177-3AD203B41FA5}">
                      <a16:colId xmlns:a16="http://schemas.microsoft.com/office/drawing/2014/main" val="459172161"/>
                    </a:ext>
                  </a:extLst>
                </a:gridCol>
                <a:gridCol w="4049840">
                  <a:extLst>
                    <a:ext uri="{9D8B030D-6E8A-4147-A177-3AD203B41FA5}">
                      <a16:colId xmlns:a16="http://schemas.microsoft.com/office/drawing/2014/main" val="3451137184"/>
                    </a:ext>
                  </a:extLst>
                </a:gridCol>
                <a:gridCol w="4049840">
                  <a:extLst>
                    <a:ext uri="{9D8B030D-6E8A-4147-A177-3AD203B41FA5}">
                      <a16:colId xmlns:a16="http://schemas.microsoft.com/office/drawing/2014/main" val="274999752"/>
                    </a:ext>
                  </a:extLst>
                </a:gridCol>
              </a:tblGrid>
              <a:tr h="7075705">
                <a:tc>
                  <a:txBody>
                    <a:bodyPr/>
                    <a:lstStyle/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358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358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358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358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358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358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358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358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ТАКОЕ ЭКСТРЕМИЗМ?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Экстремизм – сложная и неоднородная форма выражения ненависти и вражды.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экстремизма: 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политический – движение против существующего строя;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– проявление против представителей других национальностей, проживающих на этой же территории;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религиозный – против инакомыслящих.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Кодекс Российской Федерации об административных правонарушениях предусматривает ответственность за такие противоправные действия экстремистского характера, как: 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законодательства о свободе совести, свободе вероисповедания и о религиозных объединениях (ст. 5.26 КоАП РФ) - штраф в размере от 30.000 до 50.000;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пропаганда и публичное демонстрирование нацистской атрибутики или символики (ст. 20.3 КоАП РФ) – штраф до 2.000 либо административный арест на срок до 15 суток;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и распространение экстремистских материалов (ст. 20.29 КоАП РФ) – штраф до 3.000 либо административный арест до 15 суток.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1668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Уголовный кодекс Российской Федерации РФ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предусматривает ответственность за совершение преступлений экстремистского характера, таких как: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публичные призывы к осуществлению экстремистской деятельности (ст. 280 ч. 1 УК РФ) – максимальный срок наказания лишение свободы до 4 лет;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публичные призывы к осуществлению экстремистской деятельности совершенные с использованием СМИ либо ИТС и сити интернет (ст. 280 ч. 2 УК РФ) – максимальный срок наказания до 5 лет;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возбуждение ненависти либо вражды, а равно унижение человеческого достоинства (ст. 282 УК РФ) – лишение свободы до 6 лет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экстремистского сообщества (ст. 282.1 УК РФ) – лишение свободы до 10 лет;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экстремистской организации (ст. 282.2 УК РФ) – лишение свободы на срок до 10 лет.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Вам стало известно о готовящемся или совершенном преступлении, немедленно сообщите об этом по телефонам: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714375">
                        <a:buFont typeface="Arial" panose="020B0604020202020204" pitchFamily="34" charset="0"/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714375">
                        <a:buFont typeface="Arial" panose="020B0604020202020204" pitchFamily="34" charset="0"/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714375">
                        <a:buFont typeface="Arial" panose="020B0604020202020204" pitchFamily="34" charset="0"/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714375">
                        <a:buFont typeface="Arial" panose="020B0604020202020204" pitchFamily="34" charset="0"/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714375">
                        <a:buFont typeface="Arial" panose="020B0604020202020204" pitchFamily="34" charset="0"/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714375">
                        <a:buFont typeface="Arial" panose="020B0604020202020204" pitchFamily="34" charset="0"/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714375">
                        <a:buFont typeface="Arial" panose="020B0604020202020204" pitchFamily="34" charset="0"/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714375">
                        <a:buFont typeface="Arial" panose="020B0604020202020204" pitchFamily="34" charset="0"/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714375">
                        <a:buFont typeface="Arial" panose="020B0604020202020204" pitchFamily="34" charset="0"/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714375">
                        <a:buFont typeface="Arial" panose="020B0604020202020204" pitchFamily="34" charset="0"/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714375">
                        <a:buFont typeface="Arial" panose="020B0604020202020204" pitchFamily="34" charset="0"/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714375">
                        <a:buFont typeface="Arial" panose="020B0604020202020204" pitchFamily="34" charset="0"/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714375">
                        <a:buFont typeface="Arial" panose="020B0604020202020204" pitchFamily="34" charset="0"/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714375">
                        <a:buFont typeface="Arial" panose="020B0604020202020204" pitchFamily="34" charset="0"/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714375">
                        <a:buFont typeface="Arial" panose="020B0604020202020204" pitchFamily="34" charset="0"/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4492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4492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Прокуратура города Карачаевска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440981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AEE733-3884-467F-8072-295BCD094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93" y="99828"/>
            <a:ext cx="3549535" cy="19528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586828-276B-4BA4-9CA7-237E13186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506" y="99828"/>
            <a:ext cx="3668655" cy="19911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D96171-1B8A-4F4C-A7AF-7BB66F5EE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6739" y="4700494"/>
            <a:ext cx="1129688" cy="1232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23381C-286B-4CA1-AF0A-87DA26E759F5}"/>
              </a:ext>
            </a:extLst>
          </p:cNvPr>
          <p:cNvSpPr txBox="1"/>
          <p:nvPr/>
        </p:nvSpPr>
        <p:spPr>
          <a:xfrm>
            <a:off x="5679170" y="5230309"/>
            <a:ext cx="1297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 02   102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B91D976-5D62-4148-B276-F024B3D9C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91" y="5478856"/>
            <a:ext cx="703233" cy="70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97194F-387C-440C-8731-A4E0725A94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8506" y="2090961"/>
            <a:ext cx="3668655" cy="23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92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271</Words>
  <Application>Microsoft Office PowerPoint</Application>
  <PresentationFormat>Широкоэкранный</PresentationFormat>
  <Paragraphs>97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Боташева Татьяна Магометовна (СПЕЦИАЛИСТ)</dc:creator>
  <cp:lastModifiedBy>Боташева Татьяна Магометовна (СПЕЦИАЛИСТ)</cp:lastModifiedBy>
  <cp:revision>23</cp:revision>
  <dcterms:created xsi:type="dcterms:W3CDTF">2023-08-23T17:37:45Z</dcterms:created>
  <dcterms:modified xsi:type="dcterms:W3CDTF">2023-08-28T13:45:59Z</dcterms:modified>
</cp:coreProperties>
</file>