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39BAA-89FE-4972-9854-7F11BEE585B4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E2F6B-0875-4D90-9079-E5FE71E0C3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2F6B-0875-4D90-9079-E5FE71E0C3C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27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6393160" y="0"/>
            <a:ext cx="3512840" cy="13407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71000" y="0"/>
            <a:ext cx="3564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3512840" cy="1268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Picture 12" descr="ÐÐ°ÑÑÐ¸Ð½ÐºÐ¸ Ð¿Ð¾ Ð·Ð°Ð¿ÑÐ¾ÑÑ Ð³ÐµÑÐ± Ð¿ÑÐ¾ÐºÑÑÐ°ÑÑÑÑ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1304" y="332656"/>
            <a:ext cx="2736304" cy="29141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25208" y="1310086"/>
            <a:ext cx="2952328" cy="221028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100" dirty="0" smtClean="0"/>
              <a:t>В </a:t>
            </a:r>
            <a:r>
              <a:rPr lang="ru-RU" sz="1100" dirty="0" smtClean="0"/>
              <a:t>соответствии с Федеральным законом «О свободе совести и о религиозных объединениях» в Российской Федерации гарантируются свобода совести и свобода вероисповедания, в том числе право исповедовать индивидуально или совместно с другими любую религию или не </a:t>
            </a:r>
            <a:r>
              <a:rPr lang="ru-RU" sz="1100" dirty="0" err="1" smtClean="0"/>
              <a:t>исповедо-вать</a:t>
            </a:r>
            <a:r>
              <a:rPr lang="ru-RU" sz="1100" dirty="0" smtClean="0"/>
              <a:t> никакой, совершать богослужения, другие религиозные обряды и церемонии, осуществлять обучение религии и </a:t>
            </a:r>
            <a:r>
              <a:rPr lang="ru-RU" sz="1100" dirty="0" err="1" smtClean="0"/>
              <a:t>религиоз-ное</a:t>
            </a:r>
            <a:r>
              <a:rPr lang="ru-RU" sz="1100" dirty="0" smtClean="0"/>
              <a:t> воспитание, свободно выбирать и менять, иметь и распространять религиозные и иные убеждения и действовать в соответствии с ними, в том числе создавая религиозные объединения.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897216" y="119534"/>
            <a:ext cx="29523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Федеральный закон от 26.09.1997 № 125-ФЗ «О свободе совести и о религиозных объединениях»</a:t>
            </a:r>
            <a:endParaRPr lang="ru-RU" sz="1600" b="1" dirty="0">
              <a:solidFill>
                <a:schemeClr val="bg1"/>
              </a:solidFill>
              <a:ea typeface="Batang" pitchFamily="18" charset="-127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93160" y="3573016"/>
            <a:ext cx="3512840" cy="18722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25208" y="3717032"/>
            <a:ext cx="2952328" cy="164602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100" dirty="0" smtClean="0">
                <a:solidFill>
                  <a:schemeClr val="bg1"/>
                </a:solidFill>
              </a:rPr>
              <a:t>Воспрепятствование осуществлению права на свободу совести и свободу вероисповедания, в том числе сопряженное с насилием над личностью, с умышленным оскорблением чувств граждан в связи с их отношением к религии, с пропагандой религиозного превосходства, с уничтожением или с повреждением имущества либо с угрозой совершения таких действий, запрещается и преследуется в соответствии с федеральным законом.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825208" y="5518226"/>
            <a:ext cx="2952328" cy="122084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100" dirty="0" smtClean="0"/>
              <a:t>Осуществление </a:t>
            </a:r>
            <a:r>
              <a:rPr lang="ru-RU" sz="1100" dirty="0" smtClean="0"/>
              <a:t>миссионерской деятельности с нарушением требований законодательства о свободе совести, свободе вероисповедания и о религиозных объединениях, совершенное иностранным гражданином или лицом без гражданства, может повлечь </a:t>
            </a:r>
            <a:r>
              <a:rPr lang="ru-RU" sz="1100" dirty="0" err="1" smtClean="0"/>
              <a:t>административ-ное</a:t>
            </a:r>
            <a:r>
              <a:rPr lang="ru-RU" sz="1100" dirty="0" smtClean="0"/>
              <a:t> выдворение за пределы Российской Федерации.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28464" y="1385212"/>
            <a:ext cx="2952328" cy="531171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100" dirty="0" smtClean="0"/>
              <a:t>За </a:t>
            </a:r>
            <a:r>
              <a:rPr lang="ru-RU" sz="1100" dirty="0" smtClean="0"/>
              <a:t>нарушение права на свободу совести и вероисповеданий статьей 148 УК РФ </a:t>
            </a:r>
            <a:r>
              <a:rPr lang="ru-RU" sz="1100" dirty="0" err="1" smtClean="0"/>
              <a:t>преду</a:t>
            </a:r>
            <a:r>
              <a:rPr lang="ru-RU" sz="1100" dirty="0" smtClean="0"/>
              <a:t>-смотрена уголовная ответственность. Установлено наказание в виде штрафа до 500</a:t>
            </a:r>
          </a:p>
          <a:p>
            <a:pPr algn="just">
              <a:lnSpc>
                <a:spcPts val="1100"/>
              </a:lnSpc>
            </a:pPr>
            <a:r>
              <a:rPr lang="ru-RU" sz="1100" dirty="0" smtClean="0"/>
              <a:t>тыс. руб., либо обязательные работы на срок до 480 часов, либо лишение свободы до 3 лет.</a:t>
            </a:r>
          </a:p>
          <a:p>
            <a:pPr algn="just">
              <a:lnSpc>
                <a:spcPts val="1100"/>
              </a:lnSpc>
            </a:pPr>
            <a:endParaRPr lang="ru-RU" sz="1100" dirty="0" smtClean="0"/>
          </a:p>
          <a:p>
            <a:pPr algn="just">
              <a:lnSpc>
                <a:spcPts val="1100"/>
              </a:lnSpc>
            </a:pPr>
            <a:r>
              <a:rPr lang="ru-RU" sz="1100" dirty="0" smtClean="0"/>
              <a:t>Также с</a:t>
            </a:r>
            <a:r>
              <a:rPr lang="ru-RU" sz="1100" dirty="0" smtClean="0"/>
              <a:t>татьей </a:t>
            </a:r>
            <a:r>
              <a:rPr lang="ru-RU" sz="1100" dirty="0" smtClean="0"/>
              <a:t>5.26 </a:t>
            </a:r>
            <a:r>
              <a:rPr lang="ru-RU" sz="1100" dirty="0" smtClean="0"/>
              <a:t>Кодекса </a:t>
            </a:r>
            <a:r>
              <a:rPr lang="ru-RU" sz="1100" dirty="0"/>
              <a:t>Российской Федерации об административных </a:t>
            </a:r>
            <a:r>
              <a:rPr lang="ru-RU" sz="1100" dirty="0" smtClean="0"/>
              <a:t>право-нарушениях п</a:t>
            </a:r>
            <a:r>
              <a:rPr lang="ru-RU" sz="1100" dirty="0" smtClean="0"/>
              <a:t>редусмотрена ответственность </a:t>
            </a:r>
            <a:r>
              <a:rPr lang="ru-RU" sz="1100" dirty="0" smtClean="0"/>
              <a:t>за воспрепятствование осуществлению права на свободу совести и свободу вероисповедания, в том числе принятию религиозных или иных убеждений или отказу от них, вступлению в религиозное объединение или выходу из него; за умышленное публичное осквернение религиозной или богослужебной литературы, предметов религиозного почитания, знаков или эмблем мировоззренческой символики и атрибутики либо их порча или уничтожение; за осуществление религиозной организацией деятельности без указания своего официального полного наименования, в том числе выпуск или распространение в рамках миссионерской деятельности литературы, печатных, аудио- и видеоматериалов без маркировки с указанным наименованием или с неполной либо заведомо ложной маркировкой; за осуществление миссионерской деятельности с нарушением  требований законодательства о свободе совести, свободе вероисповедания и о религиозных объединениях в виде административного штрафа от </a:t>
            </a:r>
            <a:r>
              <a:rPr lang="ru-RU" sz="1100" dirty="0" smtClean="0"/>
              <a:t>5 тыс. руб</a:t>
            </a:r>
            <a:r>
              <a:rPr lang="ru-RU" sz="1100" dirty="0" smtClean="0"/>
              <a:t>. до 1 млн. руб.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224808" y="5517232"/>
            <a:ext cx="351284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+mj-lt"/>
                <a:ea typeface="Batang" pitchFamily="18" charset="-127"/>
              </a:rPr>
              <a:t>Прокуратура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+mj-lt"/>
                <a:ea typeface="Batang" pitchFamily="18" charset="-127"/>
              </a:rPr>
              <a:t>Кабардино-Балкарской Республики</a:t>
            </a:r>
          </a:p>
          <a:p>
            <a:pPr algn="ctr"/>
            <a:r>
              <a:rPr lang="ru-RU" sz="1500" b="1" smtClean="0">
                <a:solidFill>
                  <a:schemeClr val="bg1"/>
                </a:solidFill>
                <a:latin typeface="+mj-lt"/>
                <a:ea typeface="Batang" pitchFamily="18" charset="-127"/>
              </a:rPr>
              <a:t>360000</a:t>
            </a:r>
            <a:r>
              <a:rPr lang="ru-RU" sz="1500" b="1" dirty="0" smtClean="0">
                <a:solidFill>
                  <a:schemeClr val="bg1"/>
                </a:solidFill>
                <a:latin typeface="+mj-lt"/>
                <a:ea typeface="Batang" pitchFamily="18" charset="-127"/>
              </a:rPr>
              <a:t>, КБР, г.Нальчик, пр.Кулиева, 16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(8662) 40-46-13</a:t>
            </a:r>
            <a:endParaRPr lang="ru-RU" sz="1500" b="1" dirty="0">
              <a:solidFill>
                <a:schemeClr val="bg1"/>
              </a:solidFill>
              <a:latin typeface="+mj-lt"/>
              <a:ea typeface="Batang" pitchFamily="18" charset="-127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8464" y="24310"/>
            <a:ext cx="2952328" cy="126502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200" dirty="0">
                <a:solidFill>
                  <a:schemeClr val="bg1"/>
                </a:solidFill>
              </a:rPr>
              <a:t>В Российской Федерации запрещаются создание и деятельность общественных и религиозных объединений, иных организаций, цели или действия которых направлены на осуществление экстремистской </a:t>
            </a:r>
            <a:r>
              <a:rPr lang="ru-RU" sz="1200" dirty="0" smtClean="0">
                <a:solidFill>
                  <a:schemeClr val="bg1"/>
                </a:solidFill>
              </a:rPr>
              <a:t>деятельности</a:t>
            </a:r>
            <a:endParaRPr lang="ru-RU" sz="1200" dirty="0">
              <a:solidFill>
                <a:schemeClr val="bg1"/>
              </a:solidFill>
            </a:endParaRPr>
          </a:p>
          <a:p>
            <a:pPr algn="ctr">
              <a:lnSpc>
                <a:spcPts val="1300"/>
              </a:lnSpc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422</Words>
  <Application>Microsoft Office PowerPoint</Application>
  <PresentationFormat>Лист A4 (210x297 мм)</PresentationFormat>
  <Paragraphs>14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Batang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erzhibov.h.a</cp:lastModifiedBy>
  <cp:revision>12</cp:revision>
  <cp:lastPrinted>2019-05-08T07:34:27Z</cp:lastPrinted>
  <dcterms:created xsi:type="dcterms:W3CDTF">2019-05-06T10:35:11Z</dcterms:created>
  <dcterms:modified xsi:type="dcterms:W3CDTF">2019-05-08T07:39:11Z</dcterms:modified>
</cp:coreProperties>
</file>