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68" r:id="rId3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67487" autoAdjust="0"/>
  </p:normalViewPr>
  <p:slideViewPr>
    <p:cSldViewPr snapToGrid="0">
      <p:cViewPr varScale="1">
        <p:scale>
          <a:sx n="90" d="100"/>
          <a:sy n="90" d="100"/>
        </p:scale>
        <p:origin x="42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295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A2E547D-1406-4A6F-8F93-E441204CE6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6667F8A-B889-49B3-AC77-5DDF11A08AF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8102390-0FE4-43E6-A701-C0B6E42FB3CC}" type="datetime1">
              <a:rPr lang="ru-RU" smtClean="0"/>
              <a:t>16.06.2025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67AFD4F-C0E7-421C-AF77-6F9CC963C9C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74AB9F-6726-4FB1-8769-82E23336CE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D529299-61FF-4B93-ADA6-2FD5975D62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2700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5F16D-08CA-4A89-AF84-2376B01481BC}" type="datetime1">
              <a:rPr lang="ru-RU" smtClean="0"/>
              <a:pPr/>
              <a:t>16.06.2025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C849E9A-41F7-4779-A581-48A7C374A227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1555188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849E9A-41F7-4779-A581-48A7C374A22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561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C849E9A-41F7-4779-A581-48A7C374A22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2102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9718B7-7F68-4CC9-8291-332587FA31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181D6BB-0446-49E8-8677-EADF274E95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35AEE24-534A-40F1-99E4-00B7D5FD9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56E68BC-99F5-4C75-8DB2-0F525DB73349}" type="datetime1">
              <a:rPr lang="ru-RU" noProof="0" smtClean="0"/>
              <a:t>16.06.2025</a:t>
            </a:fld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594011-48FF-493D-8286-F62D34552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80EFCD-7E72-4882-86DC-2F371D7D9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6AF1B4E-90EC-4A51-B6E5-B702C054ECB0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152813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A47D73-EDDA-49A6-BA12-1CA980DA9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189B82E-4CA1-47A5-B133-FBD4D8A839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8A267F-D142-4D04-9F03-6CB099E6F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C3300F9-F3FF-4123-880F-938097F97806}" type="datetime1">
              <a:rPr lang="ru-RU" noProof="0" smtClean="0"/>
              <a:t>16.06.2025</a:t>
            </a:fld>
            <a:endParaRPr lang="ru-RU" noProof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05127CA-154D-4E90-B776-A2EE71F78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D5F0BA5-F4EE-4282-B111-76B869BE2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6AF1B4E-90EC-4A51-B6E5-B702C054ECB0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067408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256E92A-52E0-4710-BDEF-0A15346854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7A240E1-5EB0-47FD-AA37-BF945D136C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A14243-F1E4-487A-ABEC-30516A01D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FD3DBA-67C6-4609-B2F6-13844D98BBEC}" type="datetime1">
              <a:rPr lang="ru-RU" noProof="0" smtClean="0"/>
              <a:t>16.06.2025</a:t>
            </a:fld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C358244-98FD-472D-AB8C-075F71C1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4998D5A-820D-4519-967F-33320971C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6AF1B4E-90EC-4A51-B6E5-B702C054ECB0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4024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6334F3-0709-471B-A734-C4B404F5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795016-AF78-4708-9C5F-21110C197B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AAEA2D1-B124-4454-AFDC-EA60A14BA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EBA6C93-9A3A-40AB-B173-88F67C7CD746}" type="datetime1">
              <a:rPr lang="ru-RU" noProof="0" smtClean="0"/>
              <a:t>16.06.2025</a:t>
            </a:fld>
            <a:endParaRPr lang="ru-RU" noProof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F58000-F9D7-4A53-A6C5-E5E815422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0D22AAD-0D08-4F47-8D5A-EFE29017E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6AF1B4E-90EC-4A51-B6E5-B702C054ECB0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213046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36159-1280-4EE9-96D3-A56BD5826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BA27A78-1874-488A-B215-7D763D3381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4BB3D1-3138-4B69-BF5D-4B1A21345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0F6733D-09A8-468B-A2F5-368EB7DF471D}" type="datetime1">
              <a:rPr lang="ru-RU" noProof="0" smtClean="0"/>
              <a:t>16.06.2025</a:t>
            </a:fld>
            <a:endParaRPr lang="ru-RU" noProof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EFF90C5-31F4-4A22-AC00-3FB5ED291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51F787E-B946-4091-ABC6-F9DB06BBE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6AF1B4E-90EC-4A51-B6E5-B702C054ECB0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089272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0CAA11-CC97-44E5-AE4D-808FD741A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3AB6CB-9460-4BCA-86C5-5F26357AB8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9FAB0F6-401D-4BAF-A300-65AD684DF9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4561BBA-B185-4B45-B152-3D320E15F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0B0CD2-7973-467E-B4EC-52F0F9777B49}" type="datetime1">
              <a:rPr lang="ru-RU" noProof="0" smtClean="0"/>
              <a:t>16.06.2025</a:t>
            </a:fld>
            <a:endParaRPr lang="ru-RU" noProof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61CD760-96AC-4821-A56B-0B805F2FA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F750665-D5B5-4D0B-B2F0-CB6B027CD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6AF1B4E-90EC-4A51-B6E5-B702C054ECB0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138061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EA47C3-C498-415A-A057-E19BCEB5F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BF6677F-2712-4810-A3AA-56FA75386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871B54A-6775-4978-8E19-32694C9B5E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DBA1303-B245-476D-BD02-A4E4A359F6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E8E898F-5B79-46F1-89C1-F827997CC4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B417A4D-2EC9-4294-BFF4-EAE22EE10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D4B1586-B019-4DAD-ABCB-545ABB43208F}" type="datetime1">
              <a:rPr lang="ru-RU" noProof="0" smtClean="0"/>
              <a:t>16.06.2025</a:t>
            </a:fld>
            <a:endParaRPr lang="ru-RU" noProof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150E317-3602-42A1-BB7F-0184072E8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0CE2C97-E26C-4A8B-93A0-B01E2C7F4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6AF1B4E-90EC-4A51-B6E5-B702C054ECB0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258698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9F68FC-5755-447A-8D7F-9ADED3E99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AB50287-81AA-46CA-8CB3-53A7F8313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7EF6A20-57C0-4A8C-8BFF-B497C7A15619}" type="datetime1">
              <a:rPr lang="ru-RU" noProof="0" smtClean="0"/>
              <a:t>16.06.2025</a:t>
            </a:fld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F1BA4AA-02C9-459E-9362-3DA60E3B5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B2A2C8F-DBB4-4235-A67E-FB4039D9A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6AF1B4E-90EC-4A51-B6E5-B702C054ECB0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06839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46ACAA5-F8E7-46E9-8BA7-A510948B6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8DAE915-6A3C-4DC3-B50A-20282B4A4EBD}" type="datetime1">
              <a:rPr lang="ru-RU" noProof="0" smtClean="0"/>
              <a:t>16.06.2025</a:t>
            </a:fld>
            <a:endParaRPr lang="ru-RU" noProof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1F2DEE8-5654-4DCA-A8D0-D883E52B6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0B179A5-4329-4057-9DEB-5B6E3AD11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6AF1B4E-90EC-4A51-B6E5-B702C054ECB0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621790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91DA80-336B-4DBB-91A1-6E3E4B3C2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40D456-F0A3-4789-A310-A23F01B2EC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B8A8B05-7071-44D4-80F7-3E8191C9A4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5D8562E-E6F1-449B-909C-98426BA86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85DDB2B-DAA3-4D05-873A-C50EDC6723C0}" type="datetime1">
              <a:rPr lang="ru-RU" noProof="0" smtClean="0"/>
              <a:t>16.06.2025</a:t>
            </a:fld>
            <a:endParaRPr lang="ru-RU" noProof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EB47A9A-FB08-407B-A73A-0AC513F0F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BFF841F-796A-4FE6-B5E0-C8A498679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6AF1B4E-90EC-4A51-B6E5-B702C054ECB0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08984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AD474D-6779-4C23-BD3C-82F5DC3E3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A21096C-E430-49C7-A801-21C0BD95DC42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024828F-334F-4A50-850D-10684F2452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3293F4-2B70-4BB5-A982-219E4133E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14B2242-F71C-4E50-AC3D-7024FCADD523}" type="datetime1">
              <a:rPr lang="ru-RU" noProof="0" smtClean="0"/>
              <a:t>16.06.2025</a:t>
            </a:fld>
            <a:endParaRPr lang="ru-RU" noProof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4F9A86F-B378-4759-B50E-2E0BFAE62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0A95BDC-FC58-4638-AA59-A3DA9931F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6AF1B4E-90EC-4A51-B6E5-B702C054ECB0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790833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80BC3B-525F-4038-9330-0729879F9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9629186-93D7-46FA-AE02-36D9426043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BF1CEB-0530-4996-BAEF-2E6A04DAD6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BBE2DD8-BF61-4FF4-B70E-A8654E9A01EE}" type="datetime1">
              <a:rPr lang="ru-RU" noProof="0" smtClean="0"/>
              <a:t>16.06.2025</a:t>
            </a:fld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DCFF3D-7353-4B4D-9E75-FA835E06E7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ru-RU" noProof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82C8D6-8B0B-4982-9EE4-AA823C69C3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A6AF1B4E-90EC-4A51-B6E5-B702C054ECB0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010604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61AC0E-7195-4ACF-AA0A-5E2923A987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4295" y="4522156"/>
            <a:ext cx="5609222" cy="1363215"/>
          </a:xfrm>
        </p:spPr>
        <p:txBody>
          <a:bodyPr rtlCol="0" anchor="t">
            <a:normAutofit/>
          </a:bodyPr>
          <a:lstStyle/>
          <a:p>
            <a:pPr rtl="0"/>
            <a:r>
              <a:rPr lang="ru-RU" sz="44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Franklin Gothic Book" panose="020B0503020102020204" pitchFamily="34" charset="0"/>
                <a:cs typeface="Segoe UI" panose="020B0502040204020203" pitchFamily="34" charset="0"/>
              </a:rPr>
              <a:t>Защита персональных</a:t>
            </a:r>
            <a:br>
              <a:rPr lang="ru-RU" sz="44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Franklin Gothic Book" panose="020B0503020102020204" pitchFamily="34" charset="0"/>
                <a:cs typeface="Segoe UI" panose="020B0502040204020203" pitchFamily="34" charset="0"/>
              </a:rPr>
            </a:br>
            <a:r>
              <a:rPr lang="ru-RU" sz="44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Franklin Gothic Book" panose="020B0503020102020204" pitchFamily="34" charset="0"/>
                <a:cs typeface="Segoe UI" panose="020B0502040204020203" pitchFamily="34" charset="0"/>
              </a:rPr>
              <a:t>данных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14253EE-4FA2-4843-BE27-C7D5B08FFB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54296" y="3945418"/>
            <a:ext cx="5609219" cy="576738"/>
          </a:xfrm>
        </p:spPr>
        <p:txBody>
          <a:bodyPr rtlCol="0" anchor="b">
            <a:normAutofit fontScale="92500"/>
          </a:bodyPr>
          <a:lstStyle/>
          <a:p>
            <a:pPr rtl="0"/>
            <a:r>
              <a:rPr lang="ru-RU" sz="2000" dirty="0">
                <a:latin typeface="Franklin Gothic Book" panose="020B0503020102020204" pitchFamily="34" charset="0"/>
              </a:rPr>
              <a:t>Памятка Минусинской межрайонной прокуратуры </a:t>
            </a:r>
          </a:p>
        </p:txBody>
      </p:sp>
      <p:sp>
        <p:nvSpPr>
          <p:cNvPr id="29" name="Полилиния: Фигура 28">
            <a:extLst>
              <a:ext uri="{FF2B5EF4-FFF2-40B4-BE49-F238E27FC236}">
                <a16:creationId xmlns:a16="http://schemas.microsoft.com/office/drawing/2014/main" id="{F6E384F5-137A-40B1-97F0-694CC6ECD5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122218"/>
            <a:ext cx="3730752" cy="4735782"/>
          </a:xfrm>
          <a:custGeom>
            <a:avLst/>
            <a:gdLst>
              <a:gd name="connsiteX0" fmla="*/ 640080 w 3730752"/>
              <a:gd name="connsiteY0" fmla="*/ 0 h 4735782"/>
              <a:gd name="connsiteX1" fmla="*/ 3730752 w 3730752"/>
              <a:gd name="connsiteY1" fmla="*/ 3090672 h 4735782"/>
              <a:gd name="connsiteX2" fmla="*/ 3357725 w 3730752"/>
              <a:gd name="connsiteY2" fmla="*/ 4563870 h 4735782"/>
              <a:gd name="connsiteX3" fmla="*/ 3253285 w 3730752"/>
              <a:gd name="connsiteY3" fmla="*/ 4735782 h 4735782"/>
              <a:gd name="connsiteX4" fmla="*/ 0 w 3730752"/>
              <a:gd name="connsiteY4" fmla="*/ 4735782 h 4735782"/>
              <a:gd name="connsiteX5" fmla="*/ 0 w 3730752"/>
              <a:gd name="connsiteY5" fmla="*/ 67215 h 4735782"/>
              <a:gd name="connsiteX6" fmla="*/ 17202 w 3730752"/>
              <a:gd name="connsiteY6" fmla="*/ 62792 h 4735782"/>
              <a:gd name="connsiteX7" fmla="*/ 640080 w 3730752"/>
              <a:gd name="connsiteY7" fmla="*/ 0 h 4735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30752" h="4735782">
                <a:moveTo>
                  <a:pt x="640080" y="0"/>
                </a:moveTo>
                <a:cubicBezTo>
                  <a:pt x="2347011" y="0"/>
                  <a:pt x="3730752" y="1383741"/>
                  <a:pt x="3730752" y="3090672"/>
                </a:cubicBezTo>
                <a:cubicBezTo>
                  <a:pt x="3730752" y="3624088"/>
                  <a:pt x="3595621" y="4125943"/>
                  <a:pt x="3357725" y="4563870"/>
                </a:cubicBezTo>
                <a:lnTo>
                  <a:pt x="3253285" y="4735782"/>
                </a:lnTo>
                <a:lnTo>
                  <a:pt x="0" y="4735782"/>
                </a:lnTo>
                <a:lnTo>
                  <a:pt x="0" y="67215"/>
                </a:lnTo>
                <a:lnTo>
                  <a:pt x="17202" y="62792"/>
                </a:lnTo>
                <a:cubicBezTo>
                  <a:pt x="218397" y="21621"/>
                  <a:pt x="426714" y="0"/>
                  <a:pt x="640080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Полилиния: Фигура 30">
            <a:extLst>
              <a:ext uri="{FF2B5EF4-FFF2-40B4-BE49-F238E27FC236}">
                <a16:creationId xmlns:a16="http://schemas.microsoft.com/office/drawing/2014/main" id="{EBA87361-6D30-46E4-834B-719CF5905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88332"/>
            <a:ext cx="3564638" cy="4569668"/>
          </a:xfrm>
          <a:custGeom>
            <a:avLst/>
            <a:gdLst>
              <a:gd name="connsiteX0" fmla="*/ 640080 w 3564638"/>
              <a:gd name="connsiteY0" fmla="*/ 0 h 4569668"/>
              <a:gd name="connsiteX1" fmla="*/ 3564638 w 3564638"/>
              <a:gd name="connsiteY1" fmla="*/ 2924558 h 4569668"/>
              <a:gd name="connsiteX2" fmla="*/ 3065170 w 3564638"/>
              <a:gd name="connsiteY2" fmla="*/ 4559707 h 4569668"/>
              <a:gd name="connsiteX3" fmla="*/ 3057720 w 3564638"/>
              <a:gd name="connsiteY3" fmla="*/ 4569668 h 4569668"/>
              <a:gd name="connsiteX4" fmla="*/ 0 w 3564638"/>
              <a:gd name="connsiteY4" fmla="*/ 4569668 h 4569668"/>
              <a:gd name="connsiteX5" fmla="*/ 0 w 3564638"/>
              <a:gd name="connsiteY5" fmla="*/ 72448 h 4569668"/>
              <a:gd name="connsiteX6" fmla="*/ 50679 w 3564638"/>
              <a:gd name="connsiteY6" fmla="*/ 59417 h 4569668"/>
              <a:gd name="connsiteX7" fmla="*/ 640080 w 3564638"/>
              <a:gd name="connsiteY7" fmla="*/ 0 h 4569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64638" h="4569668">
                <a:moveTo>
                  <a:pt x="640080" y="0"/>
                </a:moveTo>
                <a:cubicBezTo>
                  <a:pt x="2255269" y="0"/>
                  <a:pt x="3564638" y="1309369"/>
                  <a:pt x="3564638" y="2924558"/>
                </a:cubicBezTo>
                <a:cubicBezTo>
                  <a:pt x="3564638" y="3530254"/>
                  <a:pt x="3380508" y="4092944"/>
                  <a:pt x="3065170" y="4559707"/>
                </a:cubicBezTo>
                <a:lnTo>
                  <a:pt x="3057720" y="4569668"/>
                </a:lnTo>
                <a:lnTo>
                  <a:pt x="0" y="4569668"/>
                </a:lnTo>
                <a:lnTo>
                  <a:pt x="0" y="72448"/>
                </a:lnTo>
                <a:lnTo>
                  <a:pt x="50679" y="59417"/>
                </a:lnTo>
                <a:cubicBezTo>
                  <a:pt x="241061" y="20459"/>
                  <a:pt x="438181" y="0"/>
                  <a:pt x="64008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Полилиния: фигура 32">
            <a:extLst>
              <a:ext uri="{FF2B5EF4-FFF2-40B4-BE49-F238E27FC236}">
                <a16:creationId xmlns:a16="http://schemas.microsoft.com/office/drawing/2014/main" id="{9DBC4630-03DA-474F-BBCB-BA3AE6B317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1982" y="-4332"/>
            <a:ext cx="4242816" cy="2454158"/>
          </a:xfrm>
          <a:custGeom>
            <a:avLst/>
            <a:gdLst>
              <a:gd name="connsiteX0" fmla="*/ 28633 w 4242816"/>
              <a:gd name="connsiteY0" fmla="*/ 0 h 2454158"/>
              <a:gd name="connsiteX1" fmla="*/ 4214183 w 4242816"/>
              <a:gd name="connsiteY1" fmla="*/ 0 h 2454158"/>
              <a:gd name="connsiteX2" fmla="*/ 4231864 w 4242816"/>
              <a:gd name="connsiteY2" fmla="*/ 115848 h 2454158"/>
              <a:gd name="connsiteX3" fmla="*/ 4242816 w 4242816"/>
              <a:gd name="connsiteY3" fmla="*/ 332750 h 2454158"/>
              <a:gd name="connsiteX4" fmla="*/ 2121408 w 4242816"/>
              <a:gd name="connsiteY4" fmla="*/ 2454158 h 2454158"/>
              <a:gd name="connsiteX5" fmla="*/ 0 w 4242816"/>
              <a:gd name="connsiteY5" fmla="*/ 332750 h 2454158"/>
              <a:gd name="connsiteX6" fmla="*/ 10953 w 4242816"/>
              <a:gd name="connsiteY6" fmla="*/ 115848 h 24541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42816" h="2454158">
                <a:moveTo>
                  <a:pt x="28633" y="0"/>
                </a:moveTo>
                <a:lnTo>
                  <a:pt x="4214183" y="0"/>
                </a:lnTo>
                <a:lnTo>
                  <a:pt x="4231864" y="115848"/>
                </a:lnTo>
                <a:cubicBezTo>
                  <a:pt x="4239106" y="187164"/>
                  <a:pt x="4242816" y="259524"/>
                  <a:pt x="4242816" y="332750"/>
                </a:cubicBezTo>
                <a:cubicBezTo>
                  <a:pt x="4242816" y="1504371"/>
                  <a:pt x="3293029" y="2454158"/>
                  <a:pt x="2121408" y="2454158"/>
                </a:cubicBezTo>
                <a:cubicBezTo>
                  <a:pt x="949787" y="2454158"/>
                  <a:pt x="0" y="1504371"/>
                  <a:pt x="0" y="332750"/>
                </a:cubicBezTo>
                <a:cubicBezTo>
                  <a:pt x="0" y="259524"/>
                  <a:pt x="3710" y="187164"/>
                  <a:pt x="10953" y="115848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Полилиния: Фигура 34">
            <a:extLst>
              <a:ext uri="{FF2B5EF4-FFF2-40B4-BE49-F238E27FC236}">
                <a16:creationId xmlns:a16="http://schemas.microsoft.com/office/drawing/2014/main" id="{D89DB1C0-FEEC-4CB6-88B2-F9C5562E0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6574" y="0"/>
            <a:ext cx="3913632" cy="2285234"/>
          </a:xfrm>
          <a:custGeom>
            <a:avLst/>
            <a:gdLst>
              <a:gd name="connsiteX0" fmla="*/ 29691 w 3913632"/>
              <a:gd name="connsiteY0" fmla="*/ 0 h 2285234"/>
              <a:gd name="connsiteX1" fmla="*/ 3883942 w 3913632"/>
              <a:gd name="connsiteY1" fmla="*/ 0 h 2285234"/>
              <a:gd name="connsiteX2" fmla="*/ 3903529 w 3913632"/>
              <a:gd name="connsiteY2" fmla="*/ 128345 h 2285234"/>
              <a:gd name="connsiteX3" fmla="*/ 3913632 w 3913632"/>
              <a:gd name="connsiteY3" fmla="*/ 328418 h 2285234"/>
              <a:gd name="connsiteX4" fmla="*/ 1956816 w 3913632"/>
              <a:gd name="connsiteY4" fmla="*/ 2285234 h 2285234"/>
              <a:gd name="connsiteX5" fmla="*/ 0 w 3913632"/>
              <a:gd name="connsiteY5" fmla="*/ 328418 h 2285234"/>
              <a:gd name="connsiteX6" fmla="*/ 10103 w 3913632"/>
              <a:gd name="connsiteY6" fmla="*/ 128345 h 22852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13632" h="2285234">
                <a:moveTo>
                  <a:pt x="29691" y="0"/>
                </a:moveTo>
                <a:lnTo>
                  <a:pt x="3883942" y="0"/>
                </a:lnTo>
                <a:lnTo>
                  <a:pt x="3903529" y="128345"/>
                </a:lnTo>
                <a:cubicBezTo>
                  <a:pt x="3910210" y="194127"/>
                  <a:pt x="3913632" y="260873"/>
                  <a:pt x="3913632" y="328418"/>
                </a:cubicBezTo>
                <a:cubicBezTo>
                  <a:pt x="3913632" y="1409138"/>
                  <a:pt x="3037536" y="2285234"/>
                  <a:pt x="1956816" y="2285234"/>
                </a:cubicBezTo>
                <a:cubicBezTo>
                  <a:pt x="876096" y="2285234"/>
                  <a:pt x="0" y="1409138"/>
                  <a:pt x="0" y="328418"/>
                </a:cubicBezTo>
                <a:cubicBezTo>
                  <a:pt x="0" y="260873"/>
                  <a:pt x="3422" y="194127"/>
                  <a:pt x="10103" y="12834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Овал 36">
            <a:extLst>
              <a:ext uri="{FF2B5EF4-FFF2-40B4-BE49-F238E27FC236}">
                <a16:creationId xmlns:a16="http://schemas.microsoft.com/office/drawing/2014/main" id="{78418A25-6EAC-4140-BFE6-284E1925B5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3117" y="615908"/>
            <a:ext cx="3182112" cy="3182112"/>
          </a:xfrm>
          <a:prstGeom prst="ellipse">
            <a:avLst/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Овал 38">
            <a:extLst>
              <a:ext uri="{FF2B5EF4-FFF2-40B4-BE49-F238E27FC236}">
                <a16:creationId xmlns:a16="http://schemas.microsoft.com/office/drawing/2014/main" id="{08163D1C-ED91-4D5F-A33B-CF1256B27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67709" y="780500"/>
            <a:ext cx="2852928" cy="285292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Полилиния: Фигура 40">
            <a:extLst>
              <a:ext uri="{FF2B5EF4-FFF2-40B4-BE49-F238E27FC236}">
                <a16:creationId xmlns:a16="http://schemas.microsoft.com/office/drawing/2014/main" id="{31103AB2-C090-458F-B752-294F23AFA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2568" y="-4331"/>
            <a:ext cx="3439432" cy="3785157"/>
          </a:xfrm>
          <a:custGeom>
            <a:avLst/>
            <a:gdLst>
              <a:gd name="connsiteX0" fmla="*/ 198262 w 3439432"/>
              <a:gd name="connsiteY0" fmla="*/ 0 h 3785157"/>
              <a:gd name="connsiteX1" fmla="*/ 3439432 w 3439432"/>
              <a:gd name="connsiteY1" fmla="*/ 0 h 3785157"/>
              <a:gd name="connsiteX2" fmla="*/ 3439432 w 3439432"/>
              <a:gd name="connsiteY2" fmla="*/ 3697836 h 3785157"/>
              <a:gd name="connsiteX3" fmla="*/ 3318024 w 3439432"/>
              <a:gd name="connsiteY3" fmla="*/ 3729054 h 3785157"/>
              <a:gd name="connsiteX4" fmla="*/ 2761488 w 3439432"/>
              <a:gd name="connsiteY4" fmla="*/ 3785157 h 3785157"/>
              <a:gd name="connsiteX5" fmla="*/ 0 w 3439432"/>
              <a:gd name="connsiteY5" fmla="*/ 1023669 h 3785157"/>
              <a:gd name="connsiteX6" fmla="*/ 124151 w 3439432"/>
              <a:gd name="connsiteY6" fmla="*/ 202487 h 3785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39432" h="3785157">
                <a:moveTo>
                  <a:pt x="198262" y="0"/>
                </a:moveTo>
                <a:lnTo>
                  <a:pt x="3439432" y="0"/>
                </a:lnTo>
                <a:lnTo>
                  <a:pt x="3439432" y="3697836"/>
                </a:lnTo>
                <a:lnTo>
                  <a:pt x="3318024" y="3729054"/>
                </a:lnTo>
                <a:cubicBezTo>
                  <a:pt x="3138258" y="3765839"/>
                  <a:pt x="2952129" y="3785157"/>
                  <a:pt x="2761488" y="3785157"/>
                </a:cubicBezTo>
                <a:cubicBezTo>
                  <a:pt x="1236360" y="3785157"/>
                  <a:pt x="0" y="2548797"/>
                  <a:pt x="0" y="1023669"/>
                </a:cubicBezTo>
                <a:cubicBezTo>
                  <a:pt x="0" y="737708"/>
                  <a:pt x="43466" y="461898"/>
                  <a:pt x="124151" y="202487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Полилиния: Фигура 42">
            <a:extLst>
              <a:ext uri="{FF2B5EF4-FFF2-40B4-BE49-F238E27FC236}">
                <a16:creationId xmlns:a16="http://schemas.microsoft.com/office/drawing/2014/main" id="{83D471F3-782A-4BA1-9CAB-FF5CDF0A75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8761" y="-4332"/>
            <a:ext cx="3273238" cy="3618965"/>
          </a:xfrm>
          <a:custGeom>
            <a:avLst/>
            <a:gdLst>
              <a:gd name="connsiteX0" fmla="*/ 210437 w 3273238"/>
              <a:gd name="connsiteY0" fmla="*/ 0 h 3618965"/>
              <a:gd name="connsiteX1" fmla="*/ 3273238 w 3273238"/>
              <a:gd name="connsiteY1" fmla="*/ 0 h 3618965"/>
              <a:gd name="connsiteX2" fmla="*/ 3273238 w 3273238"/>
              <a:gd name="connsiteY2" fmla="*/ 3526409 h 3618965"/>
              <a:gd name="connsiteX3" fmla="*/ 3118338 w 3273238"/>
              <a:gd name="connsiteY3" fmla="*/ 3566238 h 3618965"/>
              <a:gd name="connsiteX4" fmla="*/ 2595295 w 3273238"/>
              <a:gd name="connsiteY4" fmla="*/ 3618965 h 3618965"/>
              <a:gd name="connsiteX5" fmla="*/ 0 w 3273238"/>
              <a:gd name="connsiteY5" fmla="*/ 1023670 h 3618965"/>
              <a:gd name="connsiteX6" fmla="*/ 203951 w 3273238"/>
              <a:gd name="connsiteY6" fmla="*/ 13464 h 3618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73238" h="3618965">
                <a:moveTo>
                  <a:pt x="210437" y="0"/>
                </a:moveTo>
                <a:lnTo>
                  <a:pt x="3273238" y="0"/>
                </a:lnTo>
                <a:lnTo>
                  <a:pt x="3273238" y="3526409"/>
                </a:lnTo>
                <a:lnTo>
                  <a:pt x="3118338" y="3566238"/>
                </a:lnTo>
                <a:cubicBezTo>
                  <a:pt x="2949390" y="3600810"/>
                  <a:pt x="2774463" y="3618965"/>
                  <a:pt x="2595295" y="3618965"/>
                </a:cubicBezTo>
                <a:cubicBezTo>
                  <a:pt x="1161953" y="3618965"/>
                  <a:pt x="0" y="2457012"/>
                  <a:pt x="0" y="1023670"/>
                </a:cubicBezTo>
                <a:cubicBezTo>
                  <a:pt x="0" y="665335"/>
                  <a:pt x="72622" y="323961"/>
                  <a:pt x="203951" y="13464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2F8A4D1-31DB-462E-9F4A-FA8230E001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4999" y="2959636"/>
            <a:ext cx="7099691" cy="3965944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80708A7-5540-4821-92F7-BD24503474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9560" y="1720083"/>
            <a:ext cx="214127" cy="299778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527E7321-0D61-4A21-A704-486F379CF44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42204" y="2315081"/>
            <a:ext cx="339181" cy="369331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6EEC799F-9611-4D2E-B680-3EE764B62F25}"/>
              </a:ext>
            </a:extLst>
          </p:cNvPr>
          <p:cNvSpPr/>
          <p:nvPr/>
        </p:nvSpPr>
        <p:spPr>
          <a:xfrm>
            <a:off x="6222578" y="1664519"/>
            <a:ext cx="18069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8(39132) 2-31-20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D330AFD7-3C4D-4C0E-B96C-E905ECDA13D0}"/>
              </a:ext>
            </a:extLst>
          </p:cNvPr>
          <p:cNvSpPr/>
          <p:nvPr/>
        </p:nvSpPr>
        <p:spPr>
          <a:xfrm>
            <a:off x="6237702" y="2176580"/>
            <a:ext cx="16837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Минусинск, ул.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ru-RU" b="1" dirty="0">
                <a:solidFill>
                  <a:schemeClr val="bg1"/>
                </a:solidFill>
              </a:rPr>
              <a:t>Ленина,71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1B5043AA-1682-400D-93FD-7E48C0A7AEB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60773" y="-205999"/>
            <a:ext cx="2285234" cy="2285234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67AF77E2-8483-46FB-8322-CB5FD3525C2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775348" y="615908"/>
            <a:ext cx="2114765" cy="2114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989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  <a:alpha val="9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2C824B-4279-4D47-92DD-71F5353FA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308" y="169573"/>
            <a:ext cx="10515600" cy="1325563"/>
          </a:xfrm>
        </p:spPr>
        <p:txBody>
          <a:bodyPr rtlCol="0"/>
          <a:lstStyle/>
          <a:p>
            <a:pPr algn="ctr" rtl="0"/>
            <a:r>
              <a:rPr lang="ru-RU" dirty="0">
                <a:latin typeface="Century Gothic" panose="020B0502020202020204" pitchFamily="34" charset="0"/>
                <a:cs typeface="Segoe UI" panose="020B0502040204020203" pitchFamily="34" charset="0"/>
              </a:rPr>
              <a:t>    </a:t>
            </a:r>
            <a:r>
              <a:rPr lang="ru-RU" dirty="0">
                <a:solidFill>
                  <a:schemeClr val="bg1"/>
                </a:solidFill>
                <a:latin typeface="Century Gothic" panose="020B0502020202020204" pitchFamily="34" charset="0"/>
                <a:cs typeface="Segoe UI" panose="020B0502040204020203" pitchFamily="34" charset="0"/>
              </a:rPr>
              <a:t>Персональные данные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8D661D-F62A-4C8D-9C4A-B3290892EA86}"/>
              </a:ext>
            </a:extLst>
          </p:cNvPr>
          <p:cNvSpPr txBox="1"/>
          <p:nvPr/>
        </p:nvSpPr>
        <p:spPr>
          <a:xfrm>
            <a:off x="402336" y="1495136"/>
            <a:ext cx="110733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>
                <a:solidFill>
                  <a:schemeClr val="bg2">
                    <a:lumMod val="75000"/>
                  </a:schemeClr>
                </a:solidFill>
                <a:latin typeface="Bookman Old Style" panose="02050604050505020204" pitchFamily="18" charset="0"/>
              </a:rPr>
              <a:t>Персональные данные </a:t>
            </a:r>
            <a:r>
              <a:rPr lang="ru-RU" sz="2400" dirty="0">
                <a:solidFill>
                  <a:schemeClr val="bg2">
                    <a:lumMod val="75000"/>
                  </a:schemeClr>
                </a:solidFill>
                <a:latin typeface="Bookman Old Style" panose="02050604050505020204" pitchFamily="18" charset="0"/>
              </a:rPr>
              <a:t>-  это любая информация, которая прямо или косвенно относится к определённому физическому лицу. (Федеральный закон </a:t>
            </a:r>
            <a:r>
              <a:rPr lang="ru-RU" sz="2400">
                <a:solidFill>
                  <a:schemeClr val="bg2">
                    <a:lumMod val="75000"/>
                  </a:schemeClr>
                </a:solidFill>
                <a:latin typeface="Bookman Old Style" panose="02050604050505020204" pitchFamily="18" charset="0"/>
              </a:rPr>
              <a:t>№ 152-ФЗ)</a:t>
            </a:r>
            <a:r>
              <a:rPr lang="ru-RU" sz="2400">
                <a:solidFill>
                  <a:schemeClr val="bg2">
                    <a:lumMod val="75000"/>
                  </a:schemeClr>
                </a:solidFill>
              </a:rPr>
              <a:t> </a:t>
            </a:r>
            <a:endParaRPr lang="ru-RU" sz="24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D2C28FC-0F93-41BF-9D02-4A45B4BC1059}"/>
              </a:ext>
            </a:extLst>
          </p:cNvPr>
          <p:cNvSpPr txBox="1"/>
          <p:nvPr/>
        </p:nvSpPr>
        <p:spPr>
          <a:xfrm>
            <a:off x="402336" y="2670048"/>
            <a:ext cx="1107338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Как защитить свои персональные данные?</a:t>
            </a:r>
            <a:endParaRPr lang="en-US" sz="24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algn="ctr"/>
            <a:endParaRPr lang="ru-RU" sz="2400" b="1" dirty="0">
              <a:solidFill>
                <a:schemeClr val="bg2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ru-RU" sz="24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Ⅰ</a:t>
            </a:r>
            <a:r>
              <a:rPr lang="ru-RU" sz="2400" b="1" dirty="0">
                <a:solidFill>
                  <a:schemeClr val="bg2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2400" dirty="0">
                <a:solidFill>
                  <a:schemeClr val="bg2">
                    <a:lumMod val="75000"/>
                  </a:schemeClr>
                </a:solidFill>
                <a:latin typeface="Bookman Old Style" panose="02050604050505020204" pitchFamily="18" charset="0"/>
              </a:rPr>
              <a:t>Ограничьте объем информации о себе в социальных сетях</a:t>
            </a:r>
          </a:p>
          <a:p>
            <a:pPr algn="just"/>
            <a:r>
              <a:rPr lang="ru-RU" sz="24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Ⅱ</a:t>
            </a:r>
            <a:r>
              <a:rPr lang="ru-RU" sz="2400" b="1" dirty="0">
                <a:solidFill>
                  <a:schemeClr val="bg2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2400" dirty="0">
                <a:solidFill>
                  <a:schemeClr val="bg2">
                    <a:lumMod val="75000"/>
                  </a:schemeClr>
                </a:solidFill>
                <a:latin typeface="Bookman Old Style" panose="02050604050505020204" pitchFamily="18" charset="0"/>
              </a:rPr>
              <a:t>Включите двухфакторную аутентификацию на всех возможных сайтах </a:t>
            </a:r>
          </a:p>
          <a:p>
            <a:pPr algn="just"/>
            <a:r>
              <a:rPr lang="ru-RU" sz="24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Ⅲ</a:t>
            </a:r>
            <a:r>
              <a:rPr lang="ru-RU" sz="2400" b="1" dirty="0">
                <a:solidFill>
                  <a:schemeClr val="bg2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2400" dirty="0">
                <a:solidFill>
                  <a:schemeClr val="bg2">
                    <a:lumMod val="75000"/>
                  </a:schemeClr>
                </a:solidFill>
                <a:latin typeface="Bookman Old Style" panose="02050604050505020204" pitchFamily="18" charset="0"/>
              </a:rPr>
              <a:t>Следите за обновлениями </a:t>
            </a:r>
            <a:r>
              <a:rPr lang="en-US" sz="2400" dirty="0">
                <a:solidFill>
                  <a:schemeClr val="bg2">
                    <a:lumMod val="75000"/>
                  </a:schemeClr>
                </a:solidFill>
                <a:latin typeface="Bookman Old Style" panose="02050604050505020204" pitchFamily="18" charset="0"/>
              </a:rPr>
              <a:t>Windows </a:t>
            </a:r>
            <a:r>
              <a:rPr lang="ru-RU" sz="2400" dirty="0">
                <a:solidFill>
                  <a:schemeClr val="bg2">
                    <a:lumMod val="75000"/>
                  </a:schemeClr>
                </a:solidFill>
                <a:latin typeface="Bookman Old Style" panose="02050604050505020204" pitchFamily="18" charset="0"/>
              </a:rPr>
              <a:t>и антивирусного ПО</a:t>
            </a:r>
          </a:p>
          <a:p>
            <a:pPr algn="just"/>
            <a:r>
              <a:rPr lang="ru-RU" sz="24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Ⅳ</a:t>
            </a:r>
            <a:r>
              <a:rPr lang="ru-RU" sz="2400" b="1" dirty="0">
                <a:solidFill>
                  <a:schemeClr val="bg2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2400" dirty="0">
                <a:solidFill>
                  <a:schemeClr val="bg2">
                    <a:lumMod val="75000"/>
                  </a:schemeClr>
                </a:solidFill>
                <a:latin typeface="Bookman Old Style" panose="02050604050505020204" pitchFamily="18" charset="0"/>
              </a:rPr>
              <a:t>Используйте разные почтовые адреса для частного общения и публичного </a:t>
            </a:r>
          </a:p>
          <a:p>
            <a:pPr algn="just"/>
            <a:r>
              <a:rPr lang="ru-RU" sz="24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Ⅴ</a:t>
            </a:r>
            <a:r>
              <a:rPr lang="ru-RU" sz="2400" b="1" dirty="0">
                <a:solidFill>
                  <a:schemeClr val="bg2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2400" dirty="0">
                <a:solidFill>
                  <a:schemeClr val="bg2">
                    <a:lumMod val="75000"/>
                  </a:schemeClr>
                </a:solidFill>
                <a:latin typeface="Bookman Old Style" panose="02050604050505020204" pitchFamily="18" charset="0"/>
              </a:rPr>
              <a:t>Не открывайте сомнительные файлы и почтовые сообщения </a:t>
            </a:r>
            <a:endParaRPr lang="ru-RU" sz="2400" b="1" dirty="0">
              <a:solidFill>
                <a:schemeClr val="bg2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endParaRPr lang="ru-RU" sz="2400" b="1" dirty="0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1687E1E1-F4A6-479E-B51E-D6F9112B90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9020" y="4593354"/>
            <a:ext cx="3418840" cy="341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910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0958491_TF44781794_Win32" id="{413B8175-5016-44DB-B01C-6B7457E2296B}" vid="{60D2EA32-761A-4738-83F1-00C5B5FBD7D2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исследования</Template>
  <TotalTime>96</TotalTime>
  <Words>95</Words>
  <Application>Microsoft Office PowerPoint</Application>
  <PresentationFormat>Широкоэкранный</PresentationFormat>
  <Paragraphs>15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Bookman Old Style</vt:lpstr>
      <vt:lpstr>Calibri</vt:lpstr>
      <vt:lpstr>Calibri Light</vt:lpstr>
      <vt:lpstr>Century Gothic</vt:lpstr>
      <vt:lpstr>Franklin Gothic Book</vt:lpstr>
      <vt:lpstr>Тема Office</vt:lpstr>
      <vt:lpstr>Защита персональных данных </vt:lpstr>
      <vt:lpstr>    Персональные данные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Защита персональных данных </dc:title>
  <dc:creator>etotpc888@outlook.com</dc:creator>
  <cp:lastModifiedBy>Лабынцева Мария Сергеевна</cp:lastModifiedBy>
  <cp:revision>9</cp:revision>
  <dcterms:created xsi:type="dcterms:W3CDTF">2025-05-14T02:55:38Z</dcterms:created>
  <dcterms:modified xsi:type="dcterms:W3CDTF">2025-06-16T08:37:27Z</dcterms:modified>
</cp:coreProperties>
</file>