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9" r:id="rId4"/>
    <p:sldId id="293" r:id="rId5"/>
    <p:sldId id="292" r:id="rId6"/>
    <p:sldId id="294" r:id="rId7"/>
    <p:sldId id="295" r:id="rId8"/>
    <p:sldId id="296" r:id="rId9"/>
    <p:sldId id="297" r:id="rId10"/>
    <p:sldId id="29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99FF"/>
    <a:srgbClr val="FCA902"/>
    <a:srgbClr val="74942C"/>
    <a:srgbClr val="5A6366"/>
    <a:srgbClr val="FED27A"/>
    <a:srgbClr val="734D01"/>
    <a:srgbClr val="9D6901"/>
    <a:srgbClr val="00FF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4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 smtClean="0"/>
              <a:t>Из них</a:t>
            </a:r>
            <a:r>
              <a:rPr lang="en-US" sz="1400" dirty="0" smtClean="0"/>
              <a:t>:</a:t>
            </a:r>
            <a:endParaRPr lang="ru-RU" sz="1400" dirty="0"/>
          </a:p>
        </c:rich>
      </c:tx>
      <c:layout>
        <c:manualLayout>
          <c:xMode val="edge"/>
          <c:yMode val="edge"/>
          <c:x val="0.66359722222222262"/>
          <c:y val="0.10126554465978869"/>
        </c:manualLayout>
      </c:layout>
    </c:title>
    <c:view3D>
      <c:rotX val="5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2017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Pt>
            <c:idx val="0"/>
            <c:spPr>
              <a:solidFill>
                <a:srgbClr val="74942C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solidFill>
                <a:srgbClr val="FF99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solidFill>
                <a:srgbClr val="7030A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solidFill>
                <a:srgbClr val="FFFF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spPr>
              <a:solidFill>
                <a:srgbClr val="FF00F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7"/>
            <c:spPr>
              <a:solidFill>
                <a:srgbClr val="00FFF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972222222222219E-2"/>
                  <c:y val="-1.8002763495073518E-2"/>
                </c:manualLayout>
              </c:layout>
              <c:dLblPos val="bestFit"/>
              <c:showPercent val="1"/>
            </c:dLbl>
            <c:dLbl>
              <c:idx val="1"/>
              <c:layout>
                <c:manualLayout>
                  <c:x val="-2.6388888888888889E-2"/>
                  <c:y val="-7.6511744854062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4.1666666666666683E-3"/>
                  <c:y val="9.0013817475367575E-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3"/>
              <c:layout>
                <c:manualLayout>
                  <c:x val="5.5555555555555558E-3"/>
                  <c:y val="2.250345436884189E-2"/>
                </c:manualLayout>
              </c:layout>
              <c:dLblPos val="bestFit"/>
              <c:showPercent val="1"/>
            </c:dLbl>
            <c:dLbl>
              <c:idx val="4"/>
              <c:layout>
                <c:manualLayout>
                  <c:x val="2.3611111111111117E-2"/>
                  <c:y val="-1.5752418058189329E-2"/>
                </c:manualLayout>
              </c:layout>
              <c:dLblPos val="bestFit"/>
              <c:showPercent val="1"/>
            </c:dLbl>
            <c:dLbl>
              <c:idx val="5"/>
              <c:layout>
                <c:manualLayout>
                  <c:x val="5.9722222222222232E-2"/>
                  <c:y val="6.30096722327573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6"/>
              <c:layout>
                <c:manualLayout>
                  <c:x val="-4.4444444444444446E-2"/>
                  <c:y val="-4.27567404933537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2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bestFit"/>
              <c:showPercent val="1"/>
            </c:dLbl>
            <c:txPr>
              <a:bodyPr/>
              <a:lstStyle/>
              <a:p>
                <a:pPr>
                  <a:defRPr sz="2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Тяжкие и особо тяжкие</c:v>
                </c:pt>
                <c:pt idx="1">
                  <c:v>Умышленные убийства</c:v>
                </c:pt>
                <c:pt idx="2">
                  <c:v>Умышленное прич. тяжк. вреда здоровью</c:v>
                </c:pt>
                <c:pt idx="3">
                  <c:v>Преступления связанные с накротиками</c:v>
                </c:pt>
                <c:pt idx="4">
                  <c:v>Кражи </c:v>
                </c:pt>
                <c:pt idx="5">
                  <c:v>Грабежи </c:v>
                </c:pt>
                <c:pt idx="6">
                  <c:v>Экономические преступления</c:v>
                </c:pt>
                <c:pt idx="7">
                  <c:v>Иные престулпения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10017</c:v>
                </c:pt>
                <c:pt idx="1">
                  <c:v>288</c:v>
                </c:pt>
                <c:pt idx="2">
                  <c:v>947</c:v>
                </c:pt>
                <c:pt idx="3">
                  <c:v>4368</c:v>
                </c:pt>
                <c:pt idx="4">
                  <c:v>21508</c:v>
                </c:pt>
                <c:pt idx="5">
                  <c:v>1396</c:v>
                </c:pt>
                <c:pt idx="6">
                  <c:v>1650</c:v>
                </c:pt>
                <c:pt idx="7">
                  <c:v>22578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plotArea>
      <c:layout>
        <c:manualLayout>
          <c:layoutTarget val="inner"/>
          <c:xMode val="edge"/>
          <c:yMode val="edge"/>
          <c:x val="0.33599540682414825"/>
          <c:y val="2.4753799805726086E-2"/>
          <c:w val="0.62022681539807545"/>
          <c:h val="0.941070895095274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Несовершенолетними</c:v>
                </c:pt>
                <c:pt idx="1">
                  <c:v>Лицами, не имеющими постоянного дохода</c:v>
                </c:pt>
                <c:pt idx="2">
                  <c:v>Ранее совершавшими преступления</c:v>
                </c:pt>
                <c:pt idx="3">
                  <c:v>В состоянии алкогольного опьянения</c:v>
                </c:pt>
                <c:pt idx="4">
                  <c:v>В группе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5.8000000000000003E-2</c:v>
                </c:pt>
                <c:pt idx="1">
                  <c:v>0.58899999999999997</c:v>
                </c:pt>
                <c:pt idx="2">
                  <c:v>0.6140000000000001</c:v>
                </c:pt>
                <c:pt idx="3">
                  <c:v>0.45500000000000002</c:v>
                </c:pt>
                <c:pt idx="4">
                  <c:v>0.13700000000000001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Pos val="outEnd"/>
            <c:showVal val="1"/>
          </c:dLbls>
          <c:cat>
            <c:strRef>
              <c:f>Лист1!$A$2:$A$6</c:f>
              <c:strCache>
                <c:ptCount val="5"/>
                <c:pt idx="0">
                  <c:v>Несовершенолетними</c:v>
                </c:pt>
                <c:pt idx="1">
                  <c:v>Лицами, не имеющими постоянного дохода</c:v>
                </c:pt>
                <c:pt idx="2">
                  <c:v>Ранее совершавшими преступления</c:v>
                </c:pt>
                <c:pt idx="3">
                  <c:v>В состоянии алкогольного опьянения</c:v>
                </c:pt>
                <c:pt idx="4">
                  <c:v>В группе</c:v>
                </c:pt>
              </c:strCache>
            </c:strRef>
          </c:cat>
          <c:val>
            <c:numRef>
              <c:f>Лист1!$C$2:$C$6</c:f>
              <c:numCache>
                <c:formatCode>0.0%</c:formatCode>
                <c:ptCount val="5"/>
                <c:pt idx="0">
                  <c:v>0.05</c:v>
                </c:pt>
                <c:pt idx="1">
                  <c:v>0.6080000000000001</c:v>
                </c:pt>
                <c:pt idx="2">
                  <c:v>0.64300000000000013</c:v>
                </c:pt>
                <c:pt idx="3">
                  <c:v>0.44500000000000001</c:v>
                </c:pt>
                <c:pt idx="4">
                  <c:v>0.13</c:v>
                </c:pt>
              </c:numCache>
            </c:numRef>
          </c:val>
        </c:ser>
        <c:axId val="66626688"/>
        <c:axId val="66628224"/>
      </c:barChart>
      <c:catAx>
        <c:axId val="66626688"/>
        <c:scaling>
          <c:orientation val="minMax"/>
        </c:scaling>
        <c:axPos val="l"/>
        <c:tickLblPos val="nextTo"/>
        <c:crossAx val="66628224"/>
        <c:crosses val="autoZero"/>
        <c:auto val="1"/>
        <c:lblAlgn val="ctr"/>
        <c:lblOffset val="100"/>
      </c:catAx>
      <c:valAx>
        <c:axId val="66628224"/>
        <c:scaling>
          <c:orientation val="minMax"/>
        </c:scaling>
        <c:axPos val="b"/>
        <c:majorGridlines>
          <c:spPr>
            <a:ln>
              <a:solidFill>
                <a:srgbClr val="25B1B1">
                  <a:alpha val="11000"/>
                </a:srgbClr>
              </a:solidFill>
            </a:ln>
          </c:spPr>
        </c:majorGridlines>
        <c:numFmt formatCode="0.0%" sourceLinked="1"/>
        <c:tickLblPos val="none"/>
        <c:crossAx val="66626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087631233595864"/>
          <c:y val="5.238626984512347E-2"/>
          <c:w val="0.23523479877515321"/>
          <c:h val="0.11660793914782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dLbls>
            <c:txPr>
              <a:bodyPr/>
              <a:lstStyle/>
              <a:p>
                <a:pPr>
                  <a:defRPr sz="20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Женщинами</c:v>
                </c:pt>
                <c:pt idx="2">
                  <c:v>Несовершеннолетними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28185</c:v>
                </c:pt>
                <c:pt idx="1">
                  <c:v>4310</c:v>
                </c:pt>
                <c:pt idx="2">
                  <c:v>1621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99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20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Женщинами</c:v>
                </c:pt>
                <c:pt idx="2">
                  <c:v>Несовершеннолетними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26316</c:v>
                </c:pt>
                <c:pt idx="1">
                  <c:v>3851</c:v>
                </c:pt>
                <c:pt idx="2">
                  <c:v>1316</c:v>
                </c:pt>
              </c:numCache>
            </c:numRef>
          </c:val>
        </c:ser>
        <c:dLbls>
          <c:showVal val="1"/>
        </c:dLbls>
        <c:gapWidth val="75"/>
        <c:axId val="71127808"/>
        <c:axId val="71129344"/>
      </c:barChart>
      <c:catAx>
        <c:axId val="71127808"/>
        <c:scaling>
          <c:orientation val="minMax"/>
        </c:scaling>
        <c:axPos val="b"/>
        <c:majorTickMark val="none"/>
        <c:tickLblPos val="nextTo"/>
        <c:crossAx val="71129344"/>
        <c:crosses val="autoZero"/>
        <c:auto val="1"/>
        <c:lblAlgn val="ctr"/>
        <c:lblOffset val="100"/>
      </c:catAx>
      <c:valAx>
        <c:axId val="71129344"/>
        <c:scaling>
          <c:orientation val="minMax"/>
        </c:scaling>
        <c:axPos val="l"/>
        <c:numFmt formatCode="General" sourceLinked="1"/>
        <c:majorTickMark val="none"/>
        <c:tickLblPos val="none"/>
        <c:txPr>
          <a:bodyPr/>
          <a:lstStyle/>
          <a:p>
            <a:pPr>
              <a:defRPr sz="1400" b="0"/>
            </a:pPr>
            <a:endParaRPr lang="ru-RU"/>
          </a:p>
        </c:txPr>
        <c:crossAx val="7112780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dLbls>
            <c:txPr>
              <a:bodyPr/>
              <a:lstStyle/>
              <a:p>
                <a:pPr>
                  <a:defRPr sz="20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Иностранными гражданами и лицами без гражданства</c:v>
                </c:pt>
                <c:pt idx="1">
                  <c:v>Гражданами гос-участ. СНГ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470</c:v>
                </c:pt>
                <c:pt idx="1">
                  <c:v>377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dLbls>
            <c:txPr>
              <a:bodyPr/>
              <a:lstStyle/>
              <a:p>
                <a:pPr>
                  <a:defRPr sz="20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Иностранными гражданами и лицами без гражданства</c:v>
                </c:pt>
                <c:pt idx="1">
                  <c:v>Гражданами гос-участ. СНГ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447</c:v>
                </c:pt>
                <c:pt idx="1">
                  <c:v>349</c:v>
                </c:pt>
              </c:numCache>
            </c:numRef>
          </c:val>
        </c:ser>
        <c:dLbls>
          <c:showVal val="1"/>
        </c:dLbls>
        <c:overlap val="-25"/>
        <c:axId val="80989568"/>
        <c:axId val="80991360"/>
      </c:barChart>
      <c:catAx>
        <c:axId val="80989568"/>
        <c:scaling>
          <c:orientation val="minMax"/>
        </c:scaling>
        <c:axPos val="b"/>
        <c:majorTickMark val="none"/>
        <c:tickLblPos val="nextTo"/>
        <c:crossAx val="80991360"/>
        <c:crosses val="autoZero"/>
        <c:auto val="1"/>
        <c:lblAlgn val="ctr"/>
        <c:lblOffset val="100"/>
      </c:catAx>
      <c:valAx>
        <c:axId val="8099136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0989568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0175962379702539E-2"/>
          <c:y val="3.9953936336259675E-2"/>
          <c:w val="0.96454625984251974"/>
          <c:h val="0.8338616523444526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Выявлено нарушений</c:v>
                </c:pt>
                <c:pt idx="1">
                  <c:v>Внесено представлений</c:v>
                </c:pt>
                <c:pt idx="2">
                  <c:v>Принесено протестов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18990</c:v>
                </c:pt>
                <c:pt idx="1">
                  <c:v>2335</c:v>
                </c:pt>
                <c:pt idx="2">
                  <c:v>801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Выявлено нарушений</c:v>
                </c:pt>
                <c:pt idx="1">
                  <c:v>Внесено представлений</c:v>
                </c:pt>
                <c:pt idx="2">
                  <c:v>Принесено протестов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16093</c:v>
                </c:pt>
                <c:pt idx="1">
                  <c:v>2453</c:v>
                </c:pt>
                <c:pt idx="2">
                  <c:v>796</c:v>
                </c:pt>
              </c:numCache>
            </c:numRef>
          </c:val>
        </c:ser>
        <c:dLbls>
          <c:showVal val="1"/>
        </c:dLbls>
        <c:gapWidth val="75"/>
        <c:axId val="96983680"/>
        <c:axId val="97145216"/>
      </c:barChart>
      <c:catAx>
        <c:axId val="969836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7145216"/>
        <c:crosses val="autoZero"/>
        <c:auto val="1"/>
        <c:lblAlgn val="ctr"/>
        <c:lblOffset val="100"/>
      </c:catAx>
      <c:valAx>
        <c:axId val="97145216"/>
        <c:scaling>
          <c:orientation val="minMax"/>
        </c:scaling>
        <c:axPos val="l"/>
        <c:numFmt formatCode="General" sourceLinked="1"/>
        <c:majorTickMark val="none"/>
        <c:tickLblPos val="none"/>
        <c:crossAx val="969836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59832677165355"/>
          <c:y val="4.0778599943136665E-2"/>
          <c:w val="0.54456342957130233"/>
          <c:h val="5.9663541600181093E-2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/>
              <a:ahLst/>
              <a:cxnLst>
                <a:cxn ang="0">
                  <a:pos x="6" y="454"/>
                </a:cxn>
                <a:cxn ang="0">
                  <a:pos x="355" y="454"/>
                </a:cxn>
                <a:cxn ang="0">
                  <a:pos x="757" y="1"/>
                </a:cxn>
                <a:cxn ang="0">
                  <a:pos x="2511" y="0"/>
                </a:cxn>
                <a:cxn ang="0">
                  <a:pos x="2646" y="144"/>
                </a:cxn>
                <a:cxn ang="0">
                  <a:pos x="5779" y="137"/>
                </a:cxn>
                <a:cxn ang="0">
                  <a:pos x="5779" y="772"/>
                </a:cxn>
                <a:cxn ang="0">
                  <a:pos x="2899" y="765"/>
                </a:cxn>
                <a:cxn ang="0">
                  <a:pos x="2757" y="946"/>
                </a:cxn>
                <a:cxn ang="0">
                  <a:pos x="1883" y="946"/>
                </a:cxn>
                <a:cxn ang="0">
                  <a:pos x="1663" y="687"/>
                </a:cxn>
                <a:cxn ang="0">
                  <a:pos x="0" y="687"/>
                </a:cxn>
                <a:cxn ang="0">
                  <a:pos x="35" y="480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369" y="454"/>
                </a:cxn>
                <a:cxn ang="0">
                  <a:pos x="776" y="0"/>
                </a:cxn>
                <a:cxn ang="0">
                  <a:pos x="2496" y="0"/>
                </a:cxn>
                <a:cxn ang="0">
                  <a:pos x="2632" y="136"/>
                </a:cxn>
                <a:cxn ang="0">
                  <a:pos x="5799" y="136"/>
                </a:cxn>
                <a:cxn ang="0">
                  <a:pos x="5788" y="727"/>
                </a:cxn>
                <a:cxn ang="0">
                  <a:pos x="2883" y="708"/>
                </a:cxn>
                <a:cxn ang="0">
                  <a:pos x="2747" y="895"/>
                </a:cxn>
                <a:cxn ang="0">
                  <a:pos x="1899" y="895"/>
                </a:cxn>
                <a:cxn ang="0">
                  <a:pos x="1681" y="635"/>
                </a:cxn>
                <a:cxn ang="0">
                  <a:pos x="7" y="635"/>
                </a:cxn>
                <a:cxn ang="0">
                  <a:pos x="7" y="454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E7542-A08A-42EA-ADE4-8219C83D7E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704C0-7E02-4628-8BDF-962B35820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146A362-2ED1-4AE8-8395-2C36C1C9F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ADDEF-DC23-4D93-8238-A1D30AEBD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D4A91-DBC9-4AFC-AAE0-23AAA6E96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BDE5F-1A0F-4359-8F13-7573A532A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986D4-8FE5-4146-A33B-3AB18CEE5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5C806-4412-481E-8954-45BABA722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508C-167E-43B4-98F6-B372E219A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D5EFA-1470-4C87-BD38-86026A41E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FCCE-A825-4342-BA6E-1383C729A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440" y="368"/>
              </a:cxn>
              <a:cxn ang="0">
                <a:pos x="777" y="0"/>
              </a:cxn>
              <a:cxn ang="0">
                <a:pos x="2162" y="0"/>
              </a:cxn>
              <a:cxn ang="0">
                <a:pos x="2265" y="116"/>
              </a:cxn>
              <a:cxn ang="0">
                <a:pos x="5756" y="112"/>
              </a:cxn>
              <a:cxn ang="0">
                <a:pos x="5763" y="567"/>
              </a:cxn>
              <a:cxn ang="0">
                <a:pos x="6" y="556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/>
            <a:ahLst/>
            <a:cxnLst>
              <a:cxn ang="0">
                <a:pos x="449" y="370"/>
              </a:cxn>
              <a:cxn ang="0">
                <a:pos x="768" y="1"/>
              </a:cxn>
              <a:cxn ang="0">
                <a:pos x="2158" y="0"/>
              </a:cxn>
              <a:cxn ang="0">
                <a:pos x="2258" y="115"/>
              </a:cxn>
              <a:cxn ang="0">
                <a:pos x="5784" y="115"/>
              </a:cxn>
              <a:cxn ang="0">
                <a:pos x="5779" y="528"/>
              </a:cxn>
              <a:cxn ang="0">
                <a:pos x="0" y="519"/>
              </a:cxn>
              <a:cxn ang="0">
                <a:pos x="0" y="371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70E268EA-0EF1-40F1-A332-ECFD4DDB3E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357158" y="214290"/>
            <a:ext cx="8501122" cy="1500198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 smtClean="0"/>
              <a:t>Основные показатели </a:t>
            </a:r>
            <a:br>
              <a:rPr lang="ru-RU" sz="2800" dirty="0" smtClean="0"/>
            </a:br>
            <a:r>
              <a:rPr lang="ru-RU" sz="2800" dirty="0" smtClean="0"/>
              <a:t>в сфере правовой статистики </a:t>
            </a:r>
            <a:br>
              <a:rPr lang="ru-RU" sz="2800" dirty="0" smtClean="0"/>
            </a:br>
            <a:r>
              <a:rPr lang="ru-RU" sz="2800" dirty="0" smtClean="0"/>
              <a:t>на территории Красноярского края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Состояние законности в сфере соблюдения прав несовершеннолетних</a:t>
            </a:r>
            <a:endParaRPr lang="ru-RU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343024"/>
          <a:ext cx="9144000" cy="5514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071538" y="50004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 ЗАРЕГИСТРИРОВАНО ПРЕСТУПЛЕНИЙ НА ТЕРРИТОРИИ 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КРАСНОЯРСКОГО КРАЯ ЗА 2017 ГОД </a:t>
            </a:r>
            <a:r>
              <a:rPr 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51085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571480"/>
            <a:ext cx="8072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УДЕЛЬНЫЙ ВЕС КАТЕГОРИЙ ЛИЦ СОВЕРШИВШИХ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ПРЕСТУПЛЕНИЯ ОТ ЧИСЛА РАССЛЕДОВАННЫХ  ПО ДАННЫМ ИЦ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 МВД РОССИИ ПО КРАЮ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571480"/>
            <a:ext cx="8143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ЖЕНЩИН И НЕСОВЕРШЕННОЛЕТНИХ СОВЕРШИВШИХ ПРЕСТУПЛЕНИЯ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571480"/>
            <a:ext cx="8215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ОБЩЕЕ КОЛИЧЕСТВО ПРЕСТУПЛЕНИЙ, СОВЕРШЕННЫХ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ИНОСТРАННЫМИ ГРАЖДАНАМИ И ЛИЦАМИ БЕЗ ГРАЖДАНСТВА 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87463" y="2366184"/>
            <a:ext cx="359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Выявлено нарушений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571736" y="3068422"/>
            <a:ext cx="370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Принесено протестов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3786190"/>
            <a:ext cx="4214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исков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00298" y="4509324"/>
            <a:ext cx="38990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Внесено представлений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202808"/>
            <a:ext cx="46434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Привлечено к дисц. ответственности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21455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148629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292893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10437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368141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16944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2016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28662" y="439578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17644</a:t>
            </a:r>
            <a:endParaRPr lang="ru-RU" b="1" dirty="0"/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28662" y="510541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15009</a:t>
            </a:r>
            <a:endParaRPr lang="ru-RU" b="1" dirty="0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28599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129131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0003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10974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375284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17426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357298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2017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16" y="446722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18397</a:t>
            </a:r>
            <a:endParaRPr lang="ru-RU" b="1" dirty="0"/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58016" y="517685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15442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151870"/>
            <a:ext cx="35990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По удовлетворенным протестам отменено и изменено незаконных правовых актов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gray">
          <a:xfrm>
            <a:off x="2536017" y="2788204"/>
            <a:ext cx="3857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Удовлетворено исков и прекращено дел ввиду добровольного удовлетворения требований прокурора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609204"/>
            <a:ext cx="370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По постановлению прокурора привлечено лиц к административной ответственности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245538"/>
            <a:ext cx="4214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Предостережено лиц о недопустимости нарушения закона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15338" y="4881872"/>
            <a:ext cx="38990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материалов для решения вопроса об уголовном преследовании в порядке п. 2 ч. 2 ст. 37 УПК РФ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702874"/>
            <a:ext cx="46434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Возбуждено уголовных дел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00024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5583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272128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12723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344233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4988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416338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827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2016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28662" y="488443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126</a:t>
            </a:r>
            <a:endParaRPr lang="ru-RU" b="1" dirty="0"/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28662" y="560548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77</a:t>
            </a:r>
            <a:endParaRPr lang="ru-RU" b="1" dirty="0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07167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6388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279272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12507</a:t>
            </a:r>
            <a:endParaRPr lang="ru-RU" b="1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51377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4649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423482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1022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2017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16" y="495587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129</a:t>
            </a:r>
            <a:endParaRPr lang="ru-RU" b="1" dirty="0"/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58016" y="567692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103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335405"/>
            <a:ext cx="35990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Выявлено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000372"/>
            <a:ext cx="37072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требований об устранении нарушений законодательства в порядке п.3 ч.2 ст. 37 УПК РФ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000504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Внесено представлений и информаций об устранении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4977482"/>
            <a:ext cx="46434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Привлечено к дисциплинарной </a:t>
            </a:r>
          </a:p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ответственности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06692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113519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2997203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2495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392748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1633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485776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2224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2016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07167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101655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30003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2813</a:t>
            </a:r>
            <a:endParaRPr lang="ru-RU" b="1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92906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1649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485776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2223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2017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261708"/>
            <a:ext cx="359904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постановлений следователей и дознавателей о возбуждении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286124"/>
            <a:ext cx="37072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об отказе в возбуждении уголовного дела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476286"/>
            <a:ext cx="42148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 прекращении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500702"/>
            <a:ext cx="46434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 приостановлении предварительного расследования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20980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211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3306767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77784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440373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1598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550070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6969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2016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28123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265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3378205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70787</a:t>
            </a:r>
            <a:endParaRPr lang="ru-RU" b="1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44751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1265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557214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6277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2017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vetlAbstr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SvetlAbstrl</Template>
  <TotalTime>896</TotalTime>
  <Words>310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SvetlAbstrl</vt:lpstr>
      <vt:lpstr>Основные показатели  в сфере правовой статистики  на территории Красноярского края</vt:lpstr>
      <vt:lpstr>Слайд 2</vt:lpstr>
      <vt:lpstr>Слайд 3</vt:lpstr>
      <vt:lpstr>Слайд 4</vt:lpstr>
      <vt:lpstr>Слайд 5</vt:lpstr>
      <vt:lpstr>НАДЗОР ЗА ИСПОЛНЕНИЕМ ЗАКОНОВ, СОБЛЮДЕНИЕМ ПРАВ И СВОБОД ЧЕЛОВЕКА И ГРАЖДАНИНА ЧАСТЬ 1</vt:lpstr>
      <vt:lpstr>НАДЗОР ЗА ИСПОЛНЕНИЕМ ЗАКОНОВ, СОБЛЮДЕНИЕМ ПРАВ И СВОБОД ЧЕЛОВЕКА И ГРАЖДАНИНА ЧАСТЬ 2</vt:lpstr>
      <vt:lpstr>НАДЗОР ЗА ИСПОЛНЕНИЕМ ЗАКОНОВ НА ДОСУДЕБНОЙ СТАДИИ УГОЛОВНОГО СУДОПРОИЗВОДСТВА ЧАСТЬ 1</vt:lpstr>
      <vt:lpstr>НАДЗОР ЗА ИСПОЛНЕНИЕМ ЗАКОНОВ НА ДОСУДЕБНОЙ СТАДИИ УГОЛОВНОГО СУДОПРОИЗВОДСТВА ЧАСТЬ 2</vt:lpstr>
      <vt:lpstr>Состояние законности в сфере соблюдения прав несовершеннолетних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Статистические показатели Прокуратуры Красноярского Края</dc:title>
  <dc:creator>ws_635</dc:creator>
  <dc:description>http://propowerpoint.ru - Áåñïëàòíûå øàáëîíû äëÿ ïðåçåíòàöèé. Ïîëåçíûå ñîâåòû è óðîêè PowerPoint .</dc:description>
  <cp:lastModifiedBy>ws_635</cp:lastModifiedBy>
  <cp:revision>86</cp:revision>
  <dcterms:created xsi:type="dcterms:W3CDTF">2016-07-26T03:58:44Z</dcterms:created>
  <dcterms:modified xsi:type="dcterms:W3CDTF">2018-01-22T10:26:39Z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000800240a0000000000010243100207f9000400038000</vt:lpwstr>
  </property>
</Properties>
</file>