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9" r:id="rId4"/>
    <p:sldId id="293" r:id="rId5"/>
    <p:sldId id="292" r:id="rId6"/>
    <p:sldId id="294" r:id="rId7"/>
    <p:sldId id="295" r:id="rId8"/>
    <p:sldId id="296" r:id="rId9"/>
    <p:sldId id="297" r:id="rId10"/>
    <p:sldId id="29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99FF"/>
    <a:srgbClr val="FCA902"/>
    <a:srgbClr val="74942C"/>
    <a:srgbClr val="5A6366"/>
    <a:srgbClr val="FED27A"/>
    <a:srgbClr val="734D01"/>
    <a:srgbClr val="9D690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31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5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/>
              <a:ahLst/>
              <a:cxnLst>
                <a:cxn ang="0">
                  <a:pos x="6" y="454"/>
                </a:cxn>
                <a:cxn ang="0">
                  <a:pos x="355" y="454"/>
                </a:cxn>
                <a:cxn ang="0">
                  <a:pos x="757" y="1"/>
                </a:cxn>
                <a:cxn ang="0">
                  <a:pos x="2511" y="0"/>
                </a:cxn>
                <a:cxn ang="0">
                  <a:pos x="2646" y="144"/>
                </a:cxn>
                <a:cxn ang="0">
                  <a:pos x="5779" y="137"/>
                </a:cxn>
                <a:cxn ang="0">
                  <a:pos x="5779" y="772"/>
                </a:cxn>
                <a:cxn ang="0">
                  <a:pos x="2899" y="765"/>
                </a:cxn>
                <a:cxn ang="0">
                  <a:pos x="2757" y="946"/>
                </a:cxn>
                <a:cxn ang="0">
                  <a:pos x="1883" y="946"/>
                </a:cxn>
                <a:cxn ang="0">
                  <a:pos x="1663" y="687"/>
                </a:cxn>
                <a:cxn ang="0">
                  <a:pos x="0" y="687"/>
                </a:cxn>
                <a:cxn ang="0">
                  <a:pos x="35" y="480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/>
              <a:ahLst/>
              <a:cxnLst>
                <a:cxn ang="0">
                  <a:pos x="0" y="455"/>
                </a:cxn>
                <a:cxn ang="0">
                  <a:pos x="369" y="454"/>
                </a:cxn>
                <a:cxn ang="0">
                  <a:pos x="776" y="0"/>
                </a:cxn>
                <a:cxn ang="0">
                  <a:pos x="2496" y="0"/>
                </a:cxn>
                <a:cxn ang="0">
                  <a:pos x="2632" y="136"/>
                </a:cxn>
                <a:cxn ang="0">
                  <a:pos x="5799" y="136"/>
                </a:cxn>
                <a:cxn ang="0">
                  <a:pos x="5788" y="727"/>
                </a:cxn>
                <a:cxn ang="0">
                  <a:pos x="2883" y="708"/>
                </a:cxn>
                <a:cxn ang="0">
                  <a:pos x="2747" y="895"/>
                </a:cxn>
                <a:cxn ang="0">
                  <a:pos x="1899" y="895"/>
                </a:cxn>
                <a:cxn ang="0">
                  <a:pos x="1681" y="635"/>
                </a:cxn>
                <a:cxn ang="0">
                  <a:pos x="7" y="635"/>
                </a:cxn>
                <a:cxn ang="0">
                  <a:pos x="7" y="454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latin typeface="Verdana" pitchFamily="34" charset="0"/>
                <a:cs typeface="+mn-cs"/>
              </a:rPr>
              <a:t>LOGO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9188B-4E68-4A73-BE61-C63D6B95C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70A2-23C9-48B5-B695-596F5EB15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74DB0-E295-42E1-8058-AC57240D7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8A5B-646F-492A-BA0E-CD35F39A3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102AF-5CDF-4717-BCDF-C9968C9F0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77CA8-9B87-4B7C-B55F-7E414F227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4CDC4-512C-4258-825D-0C7F6B8A0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C949C-CC42-4723-8CD1-EAD1826A6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1F00C-0687-48CE-8DA6-914664A87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5414-4C29-4B16-A985-56F870616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A258B-5463-4150-8615-AD789D3E6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440" y="368"/>
              </a:cxn>
              <a:cxn ang="0">
                <a:pos x="777" y="0"/>
              </a:cxn>
              <a:cxn ang="0">
                <a:pos x="2162" y="0"/>
              </a:cxn>
              <a:cxn ang="0">
                <a:pos x="2265" y="116"/>
              </a:cxn>
              <a:cxn ang="0">
                <a:pos x="5756" y="112"/>
              </a:cxn>
              <a:cxn ang="0">
                <a:pos x="5763" y="567"/>
              </a:cxn>
              <a:cxn ang="0">
                <a:pos x="6" y="556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/>
            <a:ahLst/>
            <a:cxnLst>
              <a:cxn ang="0">
                <a:pos x="449" y="370"/>
              </a:cxn>
              <a:cxn ang="0">
                <a:pos x="768" y="1"/>
              </a:cxn>
              <a:cxn ang="0">
                <a:pos x="2158" y="0"/>
              </a:cxn>
              <a:cxn ang="0">
                <a:pos x="2258" y="115"/>
              </a:cxn>
              <a:cxn ang="0">
                <a:pos x="5784" y="115"/>
              </a:cxn>
              <a:cxn ang="0">
                <a:pos x="5779" y="528"/>
              </a:cxn>
              <a:cxn ang="0">
                <a:pos x="0" y="519"/>
              </a:cxn>
              <a:cxn ang="0">
                <a:pos x="0" y="371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___ ____________ ___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  <a:cs typeface="+mn-cs"/>
              </a:defRPr>
            </a:lvl1pPr>
          </a:lstStyle>
          <a:p>
            <a:pPr>
              <a:defRPr/>
            </a:pPr>
            <a:fld id="{9FF21295-66BC-401C-8612-A7EC1DE8B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357188" y="214313"/>
            <a:ext cx="8501062" cy="1500187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Основные показатели </a:t>
            </a:r>
            <a:br>
              <a:rPr lang="ru-RU" sz="2800" dirty="0" smtClean="0"/>
            </a:br>
            <a:r>
              <a:rPr lang="ru-RU" sz="2800" dirty="0" smtClean="0"/>
              <a:t>в сфере правовой статистики </a:t>
            </a:r>
            <a:br>
              <a:rPr lang="ru-RU" sz="2800" dirty="0" smtClean="0"/>
            </a:br>
            <a:r>
              <a:rPr lang="ru-RU" sz="2800" dirty="0" smtClean="0"/>
              <a:t>на территории Красноярского края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b="1" smtClean="0"/>
              <a:t>Состояние законности в сфере соблюдения прав несовершеннолетних</a:t>
            </a:r>
            <a:endParaRPr lang="ru-RU" sz="1800" smtClean="0"/>
          </a:p>
        </p:txBody>
      </p:sp>
      <p:graphicFrame>
        <p:nvGraphicFramePr>
          <p:cNvPr id="23554" name="Содержимое 5"/>
          <p:cNvGraphicFramePr>
            <a:graphicFrameLocks noGrp="1"/>
          </p:cNvGraphicFramePr>
          <p:nvPr>
            <p:ph idx="1"/>
          </p:nvPr>
        </p:nvGraphicFramePr>
        <p:xfrm>
          <a:off x="12700" y="1349375"/>
          <a:ext cx="8915400" cy="5454650"/>
        </p:xfrm>
        <a:graphic>
          <a:graphicData uri="http://schemas.openxmlformats.org/presentationml/2006/ole">
            <p:oleObj spid="_x0000_s23554" name="Диаграмма" r:id="rId3" imgW="8686800" imgH="531495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071563" y="500063"/>
            <a:ext cx="79295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ВСЕГО ЗАРЕГИСТРИРОВАНО ПРЕСТУПЛЕНИЙ НА ТЕРРИТОРИИ </a:t>
            </a:r>
          </a:p>
          <a:p>
            <a:pPr algn="ctr"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КРАСНОЯРСКОГО КРАЯ ЗА 2016 ГОД – </a:t>
            </a:r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57 248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362" name="Диаграмма 26"/>
          <p:cNvGraphicFramePr>
            <a:graphicFrameLocks/>
          </p:cNvGraphicFramePr>
          <p:nvPr/>
        </p:nvGraphicFramePr>
        <p:xfrm>
          <a:off x="0" y="1214438"/>
          <a:ext cx="9144000" cy="5643562"/>
        </p:xfrm>
        <a:graphic>
          <a:graphicData uri="http://schemas.openxmlformats.org/presentationml/2006/ole">
            <p:oleObj spid="_x0000_s15362" r:id="rId3" imgW="9144793" imgH="564538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63" y="500063"/>
            <a:ext cx="80724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УДЕЛЬНЫЙ ВЕС КАТЕГОРИЙ ЛИЦ, СОВЕРШИВШИХ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ПРЕСТУПЛЕНИЯ, ОТ ЧИСЛА РАССЛЕДОВАННЫХ  ПО ДАННЫМ ИЦ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 МВД РОССИИ ПО КРАЮ</a:t>
            </a:r>
          </a:p>
        </p:txBody>
      </p:sp>
      <p:graphicFrame>
        <p:nvGraphicFramePr>
          <p:cNvPr id="16386" name="Диаграмма 9"/>
          <p:cNvGraphicFramePr>
            <a:graphicFrameLocks/>
          </p:cNvGraphicFramePr>
          <p:nvPr/>
        </p:nvGraphicFramePr>
        <p:xfrm>
          <a:off x="0" y="1214438"/>
          <a:ext cx="9144000" cy="5643562"/>
        </p:xfrm>
        <a:graphic>
          <a:graphicData uri="http://schemas.openxmlformats.org/presentationml/2006/ole">
            <p:oleObj spid="_x0000_s16386" r:id="rId3" imgW="9144793" imgH="564538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25" y="571500"/>
            <a:ext cx="81438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ПРЕСТУПЛЕНИЙ, СОВЕРШЕННЫХ 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ЖЕНЩИНАМИ И НЕСОВЕРШЕННОЛЕТНИМИ</a:t>
            </a:r>
          </a:p>
        </p:txBody>
      </p:sp>
      <p:graphicFrame>
        <p:nvGraphicFramePr>
          <p:cNvPr id="17410" name="Диаграмма 2"/>
          <p:cNvGraphicFramePr>
            <a:graphicFrameLocks/>
          </p:cNvGraphicFramePr>
          <p:nvPr/>
        </p:nvGraphicFramePr>
        <p:xfrm>
          <a:off x="0" y="1214438"/>
          <a:ext cx="9144000" cy="5643562"/>
        </p:xfrm>
        <a:graphic>
          <a:graphicData uri="http://schemas.openxmlformats.org/presentationml/2006/ole">
            <p:oleObj spid="_x0000_s17410" r:id="rId3" imgW="9144793" imgH="564538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88" y="571500"/>
            <a:ext cx="821531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ОБЩЕЕ КОЛИЧЕСТВО ПРЕСТУПЛЕНИЙ, СОВЕРШЕННЫХ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ИНОСТРАННЫМИ ГРАЖДАНАМИ И ЛИЦАМИ БЕЗ ГРАЖДАНСТВА </a:t>
            </a:r>
          </a:p>
        </p:txBody>
      </p:sp>
      <p:graphicFrame>
        <p:nvGraphicFramePr>
          <p:cNvPr id="18434" name="Диаграмма 2"/>
          <p:cNvGraphicFramePr>
            <a:graphicFrameLocks/>
          </p:cNvGraphicFramePr>
          <p:nvPr/>
        </p:nvGraphicFramePr>
        <p:xfrm>
          <a:off x="0" y="1285875"/>
          <a:ext cx="9144000" cy="5572125"/>
        </p:xfrm>
        <a:graphic>
          <a:graphicData uri="http://schemas.openxmlformats.org/presentationml/2006/ole">
            <p:oleObj spid="_x0000_s18434" r:id="rId3" imgW="9144793" imgH="557222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571500"/>
            <a:ext cx="8534400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ЗАКОНОВ, СОБЛЮДЕНИЕМ ПРАВ И СВОБОД ЧЕЛОВЕКА И ГРАЖДАНИНА ЧАСТЬ 1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87638" y="2152650"/>
            <a:ext cx="3598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Выявлено нарушений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gray">
          <a:xfrm>
            <a:off x="2571750" y="285432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Выявлено незаконных актов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571750" y="3568700"/>
            <a:ext cx="3706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Принесено протестов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813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38" y="4286250"/>
            <a:ext cx="4214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Направлено исков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gray">
          <a:xfrm>
            <a:off x="2500313" y="5010150"/>
            <a:ext cx="3898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Внесено представлений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25" y="5702300"/>
            <a:ext cx="4643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Привлечено к дисц. ответственности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88" y="3429000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9 925</a:t>
            </a:r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88" y="4181475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21 747</a:t>
            </a:r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313" y="1214438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2015 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 </a:t>
            </a: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50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900113" y="4868863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17 775</a:t>
            </a:r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gray">
          <a:xfrm>
            <a:off x="900113" y="5589588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15 094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00" y="2752725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10 551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00" y="350043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10 437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00" y="4252913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16 944</a:t>
            </a:r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56325" y="1249363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2016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6858000" y="496728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17 644</a:t>
            </a:r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gray">
          <a:xfrm>
            <a:off x="6858000" y="5676900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15 009</a:t>
            </a:r>
          </a:p>
        </p:txBody>
      </p:sp>
      <p:sp>
        <p:nvSpPr>
          <p:cNvPr id="2" name="AutoShape 15"/>
          <p:cNvSpPr>
            <a:spLocks noChangeArrowheads="1"/>
          </p:cNvSpPr>
          <p:nvPr/>
        </p:nvSpPr>
        <p:spPr bwMode="gray">
          <a:xfrm>
            <a:off x="900113" y="2708275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10 070</a:t>
            </a:r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gray">
          <a:xfrm>
            <a:off x="900113" y="1989138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145 088</a:t>
            </a:r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gray">
          <a:xfrm>
            <a:off x="6877050" y="198913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148 629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571500"/>
            <a:ext cx="8534400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ЗАКОНОВ, СОБЛЮДЕНИЕМ ПРАВ И СВОБОД ЧЕЛОВЕКА И ГРАЖДАНИНА ЧАСТЬ 2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413" y="2152650"/>
            <a:ext cx="35988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По удовлетворенным протестам отменено и изменено незаконных правовых актов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gray">
          <a:xfrm>
            <a:off x="2555875" y="2781300"/>
            <a:ext cx="385921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Удовлетворено исков и прекращено дел ввиду добровольного удовлетворения требований прокурора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438" y="3609975"/>
            <a:ext cx="37068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По постановлению прокурора привлечено лиц к административной ответственности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08175" y="2060575"/>
            <a:ext cx="533400" cy="435768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38" y="4244975"/>
            <a:ext cx="4214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Предостережено лиц о недопустимости нарушения закона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gray">
          <a:xfrm>
            <a:off x="2514600" y="4881563"/>
            <a:ext cx="3900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Направлено материалов для решения вопроса об уголовном преследовании в порядке п. 2 ч. 2 ст. 37 УПК РФ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25" y="5702300"/>
            <a:ext cx="46434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Возбуждено уголовных дел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00113" y="3429000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8 053</a:t>
            </a:r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88" y="4164013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1 333</a:t>
            </a:r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313" y="1214438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2015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50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928688" y="4884738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434</a:t>
            </a:r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gray">
          <a:xfrm>
            <a:off x="928688" y="5605463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305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00" y="2792413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15 389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00" y="351313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7 891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00" y="4235450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1 352</a:t>
            </a:r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70613" y="1209675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2016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6858000" y="4956175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442</a:t>
            </a:r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gray">
          <a:xfrm>
            <a:off x="6877050" y="5661025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311</a:t>
            </a:r>
          </a:p>
        </p:txBody>
      </p:sp>
      <p:sp>
        <p:nvSpPr>
          <p:cNvPr id="2" name="AutoShape 15"/>
          <p:cNvSpPr>
            <a:spLocks noChangeArrowheads="1"/>
          </p:cNvSpPr>
          <p:nvPr/>
        </p:nvSpPr>
        <p:spPr bwMode="gray">
          <a:xfrm>
            <a:off x="900113" y="1989138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8 930</a:t>
            </a:r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gray">
          <a:xfrm>
            <a:off x="900113" y="2743200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20 857</a:t>
            </a:r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gray">
          <a:xfrm>
            <a:off x="6877050" y="2060575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9 779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571500"/>
            <a:ext cx="8534400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 НА ДОСУДЕБНОЙ СТАДИИ УГОЛОВНОГО СУДОПРОИЗВОДСТВА ЧАСТЬ 1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413" y="2335213"/>
            <a:ext cx="3598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Выявлено нарушений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438" y="3000375"/>
            <a:ext cx="37068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Направлено требований об устранении нарушений законодательства в порядке п.3 ч.2 ст. 37 УПК РФ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813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38" y="4000500"/>
            <a:ext cx="4214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Внесено представлений и информаций об устранении нарушений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25" y="4976813"/>
            <a:ext cx="4643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Привлечено к дисциплинарной 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ответственности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88" y="3927475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1 613</a:t>
            </a:r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88" y="4857750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1 686</a:t>
            </a:r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313" y="1214438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2015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50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04025" y="2133600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113 519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00" y="3929063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1 633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00" y="4857750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2 224</a:t>
            </a:r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25" y="1285875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 2016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2" name="AutoShape 15"/>
          <p:cNvSpPr>
            <a:spLocks noChangeArrowheads="1"/>
          </p:cNvSpPr>
          <p:nvPr/>
        </p:nvSpPr>
        <p:spPr bwMode="gray">
          <a:xfrm>
            <a:off x="900113" y="2997200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1 777</a:t>
            </a:r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gray">
          <a:xfrm>
            <a:off x="900113" y="2060575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112 879</a:t>
            </a:r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gray">
          <a:xfrm>
            <a:off x="6804025" y="306863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2 495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571500"/>
            <a:ext cx="8534400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 НА ДОСУДЕБНОЙ СТАДИИ УГОЛОВНОГО СУДОПРОИЗВОДСТВА ЧАСТЬ 2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413" y="2262188"/>
            <a:ext cx="35988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Отменено постановлений следователей и дознавателей о возбуждении уголовного дела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438" y="3286125"/>
            <a:ext cx="37068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Отменено прокурором и по его инициативе постановлений об отказе в возбуждении уголовного дела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813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38" y="4476750"/>
            <a:ext cx="42148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Отменено прокурором и по его инициативе постановлений о прекращении уголовного дела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25" y="5500688"/>
            <a:ext cx="46434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accent4">
                    <a:lumMod val="90000"/>
                    <a:lumOff val="10000"/>
                  </a:schemeClr>
                </a:solidFill>
                <a:cs typeface="+mn-cs"/>
              </a:rPr>
              <a:t>Отменено прокурором и по его инициативе постановлений о приостановлении предварительного расследования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  <a:cs typeface="+mn-cs"/>
            </a:endParaRPr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88" y="5500688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7496</a:t>
            </a:r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313" y="1214438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2015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50" y="2071688"/>
            <a:ext cx="533400" cy="4357687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77050" y="220503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211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00" y="4475163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1598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00" y="5572125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6969</a:t>
            </a:r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25" y="1285875"/>
            <a:ext cx="2714625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>
                <a:solidFill>
                  <a:schemeClr val="bg1"/>
                </a:solidFill>
                <a:cs typeface="Arial" charset="0"/>
              </a:rPr>
              <a:t>2016 </a:t>
            </a:r>
            <a:r>
              <a:rPr lang="ru-RU" sz="1600" b="1" i="1">
                <a:solidFill>
                  <a:schemeClr val="bg1"/>
                </a:solidFill>
                <a:cs typeface="Arial" charset="0"/>
              </a:rPr>
              <a:t>год</a:t>
            </a: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00113" y="3357563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80 439</a:t>
            </a:r>
          </a:p>
        </p:txBody>
      </p:sp>
      <p:sp>
        <p:nvSpPr>
          <p:cNvPr id="2" name="AutoShape 15"/>
          <p:cNvSpPr>
            <a:spLocks noChangeArrowheads="1"/>
          </p:cNvSpPr>
          <p:nvPr/>
        </p:nvSpPr>
        <p:spPr bwMode="gray">
          <a:xfrm>
            <a:off x="900113" y="2205038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199</a:t>
            </a:r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gray">
          <a:xfrm>
            <a:off x="900113" y="4508500"/>
            <a:ext cx="1214437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1190</a:t>
            </a:r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gray">
          <a:xfrm>
            <a:off x="6877050" y="3284538"/>
            <a:ext cx="1214438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cs typeface="Arial" charset="0"/>
              </a:rPr>
              <a:t>77 784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vetlAbstr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SvetlAbstrl</Template>
  <TotalTime>583</TotalTime>
  <Words>336</Words>
  <Application>Microsoft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30" baseType="lpstr">
      <vt:lpstr>Arial</vt:lpstr>
      <vt:lpstr>Verdana</vt:lpstr>
      <vt:lpstr>Wingdings</vt:lpstr>
      <vt:lpstr>Calibri</vt:lpstr>
      <vt:lpstr>Times New Roman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SvetlAbstrl</vt:lpstr>
      <vt:lpstr>Диаграмма Microsoft Excel</vt:lpstr>
      <vt:lpstr>Диаграмма</vt:lpstr>
      <vt:lpstr>Основные показатели  в сфере правовой статистики  на территории Красноярского края</vt:lpstr>
      <vt:lpstr>Слайд 2</vt:lpstr>
      <vt:lpstr>Слайд 3</vt:lpstr>
      <vt:lpstr>Слайд 4</vt:lpstr>
      <vt:lpstr>Слайд 5</vt:lpstr>
      <vt:lpstr>НАДЗОР ЗА ИСПОЛНЕНИЕМ ЗАКОНОВ, СОБЛЮДЕНИЕМ ПРАВ И СВОБОД ЧЕЛОВЕКА И ГРАЖДАНИНА ЧАСТЬ 1</vt:lpstr>
      <vt:lpstr>НАДЗОР ЗА ИСПОЛНЕНИЕМ ЗАКОНОВ, СОБЛЮДЕНИЕМ ПРАВ И СВОБОД ЧЕЛОВЕКА И ГРАЖДАНИНА ЧАСТЬ 2</vt:lpstr>
      <vt:lpstr>НАДЗОР ЗА ИСПОЛНЕНИЕМ ЗАКОНОВ НА ДОСУДЕБНОЙ СТАДИИ УГОЛОВНОГО СУДОПРОИЗВОДСТВА ЧАСТЬ 1</vt:lpstr>
      <vt:lpstr>НАДЗОР ЗА ИСПОЛНЕНИЕМ ЗАКОНОВ НА ДОСУДЕБНОЙ СТАДИИ УГОЛОВНОГО СУДОПРОИЗВОДСТВА ЧАСТЬ 2</vt:lpstr>
      <vt:lpstr>Состояние законности в сфере соблюдения прав несовершеннолетних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Статистические показатели Прокуратуры Красноярского Края</dc:title>
  <dc:creator>ws_635</dc:creator>
  <dc:description>http://propowerpoint.ru - Áåñïëàòíûå øàáëîíû äëÿ ïðåçåíòàöèé. Ïîëåçíûå ñîâåòû è óðîêè PowerPoint .</dc:description>
  <cp:lastModifiedBy>ws_633</cp:lastModifiedBy>
  <cp:revision>75</cp:revision>
  <dcterms:created xsi:type="dcterms:W3CDTF">2016-07-26T03:58:44Z</dcterms:created>
  <dcterms:modified xsi:type="dcterms:W3CDTF">2017-02-10T05:46:32Z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000800240a0000000000010243100207f9000400038000</vt:lpwstr>
  </property>
</Properties>
</file>