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95" r:id="rId4"/>
    <p:sldId id="296" r:id="rId5"/>
    <p:sldId id="297" r:id="rId6"/>
    <p:sldId id="298" r:id="rId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99FF"/>
    <a:srgbClr val="FCA902"/>
    <a:srgbClr val="74942C"/>
    <a:srgbClr val="5A6366"/>
    <a:srgbClr val="FED27A"/>
    <a:srgbClr val="734D01"/>
    <a:srgbClr val="9D6901"/>
    <a:srgbClr val="00FF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4" autoAdjust="0"/>
    <p:restoredTop sz="94660" autoAdjust="0"/>
  </p:normalViewPr>
  <p:slideViewPr>
    <p:cSldViewPr>
      <p:cViewPr varScale="1">
        <p:scale>
          <a:sx n="62" d="100"/>
          <a:sy n="62" d="100"/>
        </p:scale>
        <p:origin x="-72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3.9953936336259682E-2"/>
          <c:w val="1"/>
          <c:h val="0.8338616523444545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2019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 algn="ctr">
                  <a:defRPr lang="ru-RU" sz="2400" b="1" i="0" u="none" strike="noStrike" kern="1200" cap="none" spc="0" baseline="0">
                    <a:ln w="1905"/>
                    <a:gradFill>
                      <a:gsLst>
                        <a:gs pos="0">
                          <a:srgbClr val="529BD3">
                            <a:shade val="20000"/>
                            <a:satMod val="200000"/>
                          </a:srgbClr>
                        </a:gs>
                        <a:gs pos="78000">
                          <a:srgbClr val="529BD3">
                            <a:tint val="90000"/>
                            <a:shade val="89000"/>
                            <a:satMod val="220000"/>
                          </a:srgbClr>
                        </a:gs>
                        <a:gs pos="100000">
                          <a:srgbClr val="529BD3">
                            <a:tint val="12000"/>
                            <a:satMod val="255000"/>
                          </a:srgb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Выявлено нарушений</c:v>
                </c:pt>
                <c:pt idx="1">
                  <c:v>Внесено представлений</c:v>
                </c:pt>
                <c:pt idx="2">
                  <c:v>Принесено протестов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9242</c:v>
                </c:pt>
                <c:pt idx="1">
                  <c:v>1656</c:v>
                </c:pt>
                <c:pt idx="2">
                  <c:v>689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2020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 algn="ctr">
                  <a:defRPr lang="ru-RU" sz="2400" b="1" i="0" u="none" strike="noStrike" kern="1200" cap="none" spc="0" baseline="0">
                    <a:ln w="1905"/>
                    <a:gradFill>
                      <a:gsLst>
                        <a:gs pos="0">
                          <a:srgbClr val="529BD3">
                            <a:shade val="20000"/>
                            <a:satMod val="200000"/>
                          </a:srgbClr>
                        </a:gs>
                        <a:gs pos="78000">
                          <a:srgbClr val="529BD3">
                            <a:tint val="90000"/>
                            <a:shade val="89000"/>
                            <a:satMod val="220000"/>
                          </a:srgbClr>
                        </a:gs>
                        <a:gs pos="100000">
                          <a:srgbClr val="529BD3">
                            <a:tint val="12000"/>
                            <a:satMod val="255000"/>
                          </a:srgb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Выявлено нарушений</c:v>
                </c:pt>
                <c:pt idx="1">
                  <c:v>Внесено представлений</c:v>
                </c:pt>
                <c:pt idx="2">
                  <c:v>Принесено протестов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7717</c:v>
                </c:pt>
                <c:pt idx="1">
                  <c:v>1561</c:v>
                </c:pt>
                <c:pt idx="2">
                  <c:v>843</c:v>
                </c:pt>
              </c:numCache>
            </c:numRef>
          </c:val>
        </c:ser>
        <c:dLbls>
          <c:showVal val="1"/>
        </c:dLbls>
        <c:gapWidth val="75"/>
        <c:axId val="93168768"/>
        <c:axId val="93170304"/>
      </c:barChart>
      <c:catAx>
        <c:axId val="9316876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93170304"/>
        <c:crosses val="autoZero"/>
        <c:auto val="1"/>
        <c:lblAlgn val="ctr"/>
        <c:lblOffset val="100"/>
      </c:catAx>
      <c:valAx>
        <c:axId val="93170304"/>
        <c:scaling>
          <c:orientation val="minMax"/>
        </c:scaling>
        <c:axPos val="l"/>
        <c:numFmt formatCode="General" sourceLinked="1"/>
        <c:majorTickMark val="none"/>
        <c:tickLblPos val="none"/>
        <c:crossAx val="931687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0348326771653578"/>
          <c:y val="4.0778599943136873E-2"/>
          <c:w val="0.69595231846019334"/>
          <c:h val="6.6572003214519879E-2"/>
        </c:manualLayout>
      </c:layout>
      <c:txPr>
        <a:bodyPr/>
        <a:lstStyle/>
        <a:p>
          <a:pPr>
            <a:defRPr sz="24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-9525" y="2708275"/>
            <a:ext cx="9183688" cy="1501775"/>
            <a:chOff x="-23" y="1319"/>
            <a:chExt cx="5799" cy="946"/>
          </a:xfrm>
        </p:grpSpPr>
        <p:sp>
          <p:nvSpPr>
            <p:cNvPr id="3090" name="Freeform 18"/>
            <p:cNvSpPr>
              <a:spLocks/>
            </p:cNvSpPr>
            <p:nvPr/>
          </p:nvSpPr>
          <p:spPr bwMode="gray">
            <a:xfrm>
              <a:off x="-20" y="1319"/>
              <a:ext cx="5779" cy="946"/>
            </a:xfrm>
            <a:custGeom>
              <a:avLst/>
              <a:gdLst/>
              <a:ahLst/>
              <a:cxnLst>
                <a:cxn ang="0">
                  <a:pos x="6" y="454"/>
                </a:cxn>
                <a:cxn ang="0">
                  <a:pos x="355" y="454"/>
                </a:cxn>
                <a:cxn ang="0">
                  <a:pos x="757" y="1"/>
                </a:cxn>
                <a:cxn ang="0">
                  <a:pos x="2511" y="0"/>
                </a:cxn>
                <a:cxn ang="0">
                  <a:pos x="2646" y="144"/>
                </a:cxn>
                <a:cxn ang="0">
                  <a:pos x="5779" y="137"/>
                </a:cxn>
                <a:cxn ang="0">
                  <a:pos x="5779" y="772"/>
                </a:cxn>
                <a:cxn ang="0">
                  <a:pos x="2899" y="765"/>
                </a:cxn>
                <a:cxn ang="0">
                  <a:pos x="2757" y="946"/>
                </a:cxn>
                <a:cxn ang="0">
                  <a:pos x="1883" y="946"/>
                </a:cxn>
                <a:cxn ang="0">
                  <a:pos x="1663" y="687"/>
                </a:cxn>
                <a:cxn ang="0">
                  <a:pos x="0" y="687"/>
                </a:cxn>
                <a:cxn ang="0">
                  <a:pos x="35" y="480"/>
                </a:cxn>
              </a:cxnLst>
              <a:rect l="0" t="0" r="r" b="b"/>
              <a:pathLst>
                <a:path w="5779" h="946">
                  <a:moveTo>
                    <a:pt x="6" y="454"/>
                  </a:moveTo>
                  <a:lnTo>
                    <a:pt x="355" y="454"/>
                  </a:lnTo>
                  <a:lnTo>
                    <a:pt x="757" y="1"/>
                  </a:lnTo>
                  <a:lnTo>
                    <a:pt x="2511" y="0"/>
                  </a:lnTo>
                  <a:lnTo>
                    <a:pt x="2646" y="144"/>
                  </a:lnTo>
                  <a:lnTo>
                    <a:pt x="5779" y="137"/>
                  </a:lnTo>
                  <a:lnTo>
                    <a:pt x="5779" y="772"/>
                  </a:lnTo>
                  <a:lnTo>
                    <a:pt x="2899" y="765"/>
                  </a:lnTo>
                  <a:lnTo>
                    <a:pt x="2757" y="946"/>
                  </a:lnTo>
                  <a:lnTo>
                    <a:pt x="1883" y="946"/>
                  </a:lnTo>
                  <a:lnTo>
                    <a:pt x="1663" y="687"/>
                  </a:lnTo>
                  <a:lnTo>
                    <a:pt x="0" y="687"/>
                  </a:lnTo>
                  <a:lnTo>
                    <a:pt x="35" y="48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dist="77251" dir="4832261" algn="ctr" rotWithShape="0">
                <a:srgbClr val="000066">
                  <a:alpha val="19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19" descr="01_img(Global Digtal Desigm(imageState)"/>
            <p:cNvSpPr>
              <a:spLocks/>
            </p:cNvSpPr>
            <p:nvPr/>
          </p:nvSpPr>
          <p:spPr bwMode="gray">
            <a:xfrm>
              <a:off x="-23" y="1344"/>
              <a:ext cx="5799" cy="895"/>
            </a:xfrm>
            <a:custGeom>
              <a:avLst/>
              <a:gdLst/>
              <a:ahLst/>
              <a:cxnLst>
                <a:cxn ang="0">
                  <a:pos x="0" y="455"/>
                </a:cxn>
                <a:cxn ang="0">
                  <a:pos x="369" y="454"/>
                </a:cxn>
                <a:cxn ang="0">
                  <a:pos x="776" y="0"/>
                </a:cxn>
                <a:cxn ang="0">
                  <a:pos x="2496" y="0"/>
                </a:cxn>
                <a:cxn ang="0">
                  <a:pos x="2632" y="136"/>
                </a:cxn>
                <a:cxn ang="0">
                  <a:pos x="5799" y="136"/>
                </a:cxn>
                <a:cxn ang="0">
                  <a:pos x="5788" y="727"/>
                </a:cxn>
                <a:cxn ang="0">
                  <a:pos x="2883" y="708"/>
                </a:cxn>
                <a:cxn ang="0">
                  <a:pos x="2747" y="895"/>
                </a:cxn>
                <a:cxn ang="0">
                  <a:pos x="1899" y="895"/>
                </a:cxn>
                <a:cxn ang="0">
                  <a:pos x="1681" y="635"/>
                </a:cxn>
                <a:cxn ang="0">
                  <a:pos x="7" y="635"/>
                </a:cxn>
                <a:cxn ang="0">
                  <a:pos x="7" y="454"/>
                </a:cxn>
              </a:cxnLst>
              <a:rect l="0" t="0" r="r" b="b"/>
              <a:pathLst>
                <a:path w="5799" h="895">
                  <a:moveTo>
                    <a:pt x="0" y="455"/>
                  </a:moveTo>
                  <a:lnTo>
                    <a:pt x="369" y="454"/>
                  </a:lnTo>
                  <a:lnTo>
                    <a:pt x="776" y="0"/>
                  </a:lnTo>
                  <a:lnTo>
                    <a:pt x="2496" y="0"/>
                  </a:lnTo>
                  <a:lnTo>
                    <a:pt x="2632" y="136"/>
                  </a:lnTo>
                  <a:lnTo>
                    <a:pt x="5799" y="136"/>
                  </a:lnTo>
                  <a:lnTo>
                    <a:pt x="5788" y="727"/>
                  </a:lnTo>
                  <a:lnTo>
                    <a:pt x="2883" y="708"/>
                  </a:lnTo>
                  <a:lnTo>
                    <a:pt x="2747" y="895"/>
                  </a:lnTo>
                  <a:lnTo>
                    <a:pt x="1899" y="895"/>
                  </a:lnTo>
                  <a:lnTo>
                    <a:pt x="1681" y="635"/>
                  </a:lnTo>
                  <a:lnTo>
                    <a:pt x="7" y="635"/>
                  </a:lnTo>
                  <a:lnTo>
                    <a:pt x="7" y="454"/>
                  </a:lnTo>
                </a:path>
              </a:pathLst>
            </a:custGeom>
            <a:blipFill dpi="0" rotWithShape="1">
              <a:blip r:embed="rId2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latin typeface="Verdana" pitchFamily="34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04800" y="228600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latin typeface="Verdana" pitchFamily="34" charset="0"/>
              </a:rPr>
              <a:t>LOGO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611188" y="1700213"/>
            <a:ext cx="8137525" cy="792162"/>
          </a:xfrm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E7542-A08A-42EA-ADE4-8219C83D7E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704C0-7E02-4628-8BDF-962B358206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43025"/>
            <a:ext cx="8229600" cy="513715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10400" y="2889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A146A362-2ED1-4AE8-8395-2C36C1C9FA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ADDEF-DC23-4D93-8238-A1D30AEBD9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4D4A91-DBC9-4AFC-AAE0-23AAA6E964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BDE5F-1A0F-4359-8F13-7573A532AC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986D4-8FE5-4146-A33B-3AB18CEE57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5C806-4412-481E-8954-45BABA722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8508C-167E-43B4-98F6-B372E219AC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D5EFA-1470-4C87-BD38-86026A41E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2FCCE-A825-4342-BA6E-1383C729AB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Freeform 16"/>
          <p:cNvSpPr>
            <a:spLocks/>
          </p:cNvSpPr>
          <p:nvPr/>
        </p:nvSpPr>
        <p:spPr bwMode="gray">
          <a:xfrm>
            <a:off x="0" y="360363"/>
            <a:ext cx="9148763" cy="900112"/>
          </a:xfrm>
          <a:custGeom>
            <a:avLst/>
            <a:gdLst/>
            <a:ahLst/>
            <a:cxnLst>
              <a:cxn ang="0">
                <a:pos x="0" y="368"/>
              </a:cxn>
              <a:cxn ang="0">
                <a:pos x="440" y="368"/>
              </a:cxn>
              <a:cxn ang="0">
                <a:pos x="777" y="0"/>
              </a:cxn>
              <a:cxn ang="0">
                <a:pos x="2162" y="0"/>
              </a:cxn>
              <a:cxn ang="0">
                <a:pos x="2265" y="116"/>
              </a:cxn>
              <a:cxn ang="0">
                <a:pos x="5756" y="112"/>
              </a:cxn>
              <a:cxn ang="0">
                <a:pos x="5763" y="567"/>
              </a:cxn>
              <a:cxn ang="0">
                <a:pos x="6" y="556"/>
              </a:cxn>
            </a:cxnLst>
            <a:rect l="0" t="0" r="r" b="b"/>
            <a:pathLst>
              <a:path w="5763" h="567">
                <a:moveTo>
                  <a:pt x="0" y="368"/>
                </a:moveTo>
                <a:lnTo>
                  <a:pt x="440" y="368"/>
                </a:lnTo>
                <a:lnTo>
                  <a:pt x="777" y="0"/>
                </a:lnTo>
                <a:lnTo>
                  <a:pt x="2162" y="0"/>
                </a:lnTo>
                <a:lnTo>
                  <a:pt x="2265" y="116"/>
                </a:lnTo>
                <a:lnTo>
                  <a:pt x="5756" y="112"/>
                </a:lnTo>
                <a:lnTo>
                  <a:pt x="5763" y="567"/>
                </a:lnTo>
                <a:lnTo>
                  <a:pt x="6" y="556"/>
                </a:ln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9" name="Freeform 15" descr="01b_img(Global Digtal Desigm(imageState)"/>
          <p:cNvSpPr>
            <a:spLocks/>
          </p:cNvSpPr>
          <p:nvPr/>
        </p:nvSpPr>
        <p:spPr bwMode="gray">
          <a:xfrm>
            <a:off x="-9525" y="336550"/>
            <a:ext cx="9182100" cy="838200"/>
          </a:xfrm>
          <a:custGeom>
            <a:avLst/>
            <a:gdLst/>
            <a:ahLst/>
            <a:cxnLst>
              <a:cxn ang="0">
                <a:pos x="449" y="370"/>
              </a:cxn>
              <a:cxn ang="0">
                <a:pos x="768" y="1"/>
              </a:cxn>
              <a:cxn ang="0">
                <a:pos x="2158" y="0"/>
              </a:cxn>
              <a:cxn ang="0">
                <a:pos x="2258" y="115"/>
              </a:cxn>
              <a:cxn ang="0">
                <a:pos x="5784" y="115"/>
              </a:cxn>
              <a:cxn ang="0">
                <a:pos x="5779" y="528"/>
              </a:cxn>
              <a:cxn ang="0">
                <a:pos x="0" y="519"/>
              </a:cxn>
              <a:cxn ang="0">
                <a:pos x="0" y="371"/>
              </a:cxn>
            </a:cxnLst>
            <a:rect l="0" t="0" r="r" b="b"/>
            <a:pathLst>
              <a:path w="5784" h="528">
                <a:moveTo>
                  <a:pt x="449" y="370"/>
                </a:moveTo>
                <a:lnTo>
                  <a:pt x="768" y="1"/>
                </a:lnTo>
                <a:lnTo>
                  <a:pt x="2158" y="0"/>
                </a:lnTo>
                <a:lnTo>
                  <a:pt x="2258" y="115"/>
                </a:lnTo>
                <a:lnTo>
                  <a:pt x="5784" y="115"/>
                </a:lnTo>
                <a:lnTo>
                  <a:pt x="5779" y="528"/>
                </a:lnTo>
                <a:lnTo>
                  <a:pt x="0" y="519"/>
                </a:lnTo>
                <a:lnTo>
                  <a:pt x="0" y="371"/>
                </a:lnTo>
              </a:path>
            </a:pathLst>
          </a:cu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3025"/>
            <a:ext cx="82296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2889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5373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j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71888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j-lt"/>
              </a:defRPr>
            </a:lvl1pPr>
          </a:lstStyle>
          <a:p>
            <a:fld id="{70E268EA-0EF1-40F1-A332-ECFD4DDB3ED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579438"/>
            <a:ext cx="7848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sz="quarter"/>
          </p:nvPr>
        </p:nvSpPr>
        <p:spPr>
          <a:xfrm>
            <a:off x="357158" y="214290"/>
            <a:ext cx="8501122" cy="1500198"/>
          </a:xfrm>
          <a:solidFill>
            <a:schemeClr val="bg1"/>
          </a:solidFill>
        </p:spPr>
        <p:txBody>
          <a:bodyPr/>
          <a:lstStyle/>
          <a:p>
            <a:r>
              <a:rPr lang="ru-RU" sz="2800" dirty="0" smtClean="0"/>
              <a:t>Основные результаты прокурорской деятельности за </a:t>
            </a:r>
            <a:r>
              <a:rPr lang="ru-RU" sz="2800" smtClean="0"/>
              <a:t>1 полугодие 2020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71480"/>
            <a:ext cx="8534400" cy="563562"/>
          </a:xfrm>
        </p:spPr>
        <p:txBody>
          <a:bodyPr/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ЗАКОНОВ, СОБЛЮДЕНИЕМ ПРАВ И СВОБОД ЧЕЛОВЕКА И ГРАЖДАНИНА ЧАСТЬ 1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87463" y="2366184"/>
            <a:ext cx="3599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Выявлено нарушений</a:t>
            </a:r>
            <a:endParaRPr lang="en-US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571736" y="3068422"/>
            <a:ext cx="3707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Принесено протестов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28794" y="2071679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22" y="3786190"/>
            <a:ext cx="42148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Направлено исков</a:t>
            </a:r>
            <a:endParaRPr lang="en-US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gray">
          <a:xfrm>
            <a:off x="2500298" y="4509324"/>
            <a:ext cx="38990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Внесено представлений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08" y="5202808"/>
            <a:ext cx="46434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Привлечено к дисц. ответственности</a:t>
            </a:r>
            <a:endParaRPr lang="en-US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gray">
          <a:xfrm>
            <a:off x="928662" y="221455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68546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28662" y="292893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7723</a:t>
            </a:r>
            <a:endParaRPr lang="ru-RU" b="1" dirty="0"/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62" y="368141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9972</a:t>
            </a:r>
            <a:endParaRPr lang="ru-RU" b="1" dirty="0"/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282" y="1285860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000" b="1" i="1" dirty="0" smtClean="0">
                <a:solidFill>
                  <a:schemeClr val="bg1"/>
                </a:solidFill>
              </a:rPr>
              <a:t>1 </a:t>
            </a:r>
            <a:r>
              <a:rPr lang="ru-RU" sz="2000" b="1" i="1" dirty="0" smtClean="0">
                <a:solidFill>
                  <a:schemeClr val="bg1"/>
                </a:solidFill>
              </a:rPr>
              <a:t>полугодие 2019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68" y="2071678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gray">
          <a:xfrm>
            <a:off x="928662" y="439578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10160</a:t>
            </a:r>
            <a:endParaRPr lang="ru-RU" b="1" dirty="0"/>
          </a:p>
        </p:txBody>
      </p:sp>
      <p:sp>
        <p:nvSpPr>
          <p:cNvPr id="27" name="AutoShape 15"/>
          <p:cNvSpPr>
            <a:spLocks noChangeArrowheads="1"/>
          </p:cNvSpPr>
          <p:nvPr/>
        </p:nvSpPr>
        <p:spPr bwMode="gray">
          <a:xfrm>
            <a:off x="928662" y="5105416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7558</a:t>
            </a:r>
            <a:endParaRPr lang="ru-RU" b="1" dirty="0"/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gray">
          <a:xfrm>
            <a:off x="6858016" y="228599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56026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16" y="300037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7574</a:t>
            </a:r>
            <a:endParaRPr lang="ru-RU" b="1" dirty="0"/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16" y="375284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5081</a:t>
            </a:r>
            <a:endParaRPr lang="ru-RU" b="1" dirty="0"/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43636" y="1357298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000" b="1" i="1" dirty="0" smtClean="0">
                <a:solidFill>
                  <a:schemeClr val="bg1"/>
                </a:solidFill>
              </a:rPr>
              <a:t>1 </a:t>
            </a:r>
            <a:r>
              <a:rPr lang="ru-RU" sz="2000" b="1" i="1" dirty="0" smtClean="0">
                <a:solidFill>
                  <a:schemeClr val="bg1"/>
                </a:solidFill>
              </a:rPr>
              <a:t>полугодие 2020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7" name="AutoShape 15"/>
          <p:cNvSpPr>
            <a:spLocks noChangeArrowheads="1"/>
          </p:cNvSpPr>
          <p:nvPr/>
        </p:nvSpPr>
        <p:spPr bwMode="gray">
          <a:xfrm>
            <a:off x="6858016" y="4467226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9633</a:t>
            </a:r>
            <a:endParaRPr lang="ru-RU" b="1" dirty="0"/>
          </a:p>
        </p:txBody>
      </p:sp>
      <p:sp>
        <p:nvSpPr>
          <p:cNvPr id="38" name="AutoShape 15"/>
          <p:cNvSpPr>
            <a:spLocks noChangeArrowheads="1"/>
          </p:cNvSpPr>
          <p:nvPr/>
        </p:nvSpPr>
        <p:spPr bwMode="gray">
          <a:xfrm>
            <a:off x="6858016" y="517685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7041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71480"/>
            <a:ext cx="8534400" cy="563562"/>
          </a:xfrm>
        </p:spPr>
        <p:txBody>
          <a:bodyPr/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ЗАКОНОВ, СОБЛЮДЕНИЕМ ПРАВ И СВОБОД ЧЕЛОВЕКА И ГРАЖДАНИНА ЧАСТЬ 2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65319" y="2151870"/>
            <a:ext cx="35990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По удовлетворенным протестам отменено и изменено незаконных правовых актов</a:t>
            </a:r>
            <a:endParaRPr lang="en-US" sz="12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gray">
          <a:xfrm>
            <a:off x="2536017" y="2788204"/>
            <a:ext cx="38576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Удовлетворено исков и прекращено дел ввиду добровольного удовлетворения требований прокурора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611215" y="3609204"/>
            <a:ext cx="3707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По постановлению прокурора привлечено лиц к административной ответственности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28794" y="2071678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22" y="4245538"/>
            <a:ext cx="42148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Предостережено лиц о недопустимости нарушения закона</a:t>
            </a:r>
            <a:endParaRPr lang="en-US" sz="12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gray">
          <a:xfrm>
            <a:off x="2515338" y="4881872"/>
            <a:ext cx="38990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Направлено материалов для решения вопроса об уголовном преследовании в порядке п. 2 ч. 2 ст. 37 УПК РФ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08" y="5702874"/>
            <a:ext cx="46434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Возбуждено уголовных дел</a:t>
            </a:r>
            <a:endParaRPr lang="en-US" sz="12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gray">
          <a:xfrm>
            <a:off x="928662" y="200024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5627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6" name="AutoShape 15"/>
          <p:cNvSpPr>
            <a:spLocks noChangeArrowheads="1"/>
          </p:cNvSpPr>
          <p:nvPr/>
        </p:nvSpPr>
        <p:spPr bwMode="gray">
          <a:xfrm>
            <a:off x="928662" y="272128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8094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28662" y="3442336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3841</a:t>
            </a:r>
            <a:endParaRPr lang="ru-RU" b="1" dirty="0"/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62" y="416338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1446</a:t>
            </a:r>
            <a:endParaRPr lang="ru-RU" b="1" dirty="0"/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282" y="1214422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1 полугодие 2019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68" y="2071678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gray">
          <a:xfrm>
            <a:off x="928662" y="488443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221</a:t>
            </a:r>
            <a:endParaRPr lang="ru-RU" b="1" dirty="0"/>
          </a:p>
        </p:txBody>
      </p:sp>
      <p:sp>
        <p:nvSpPr>
          <p:cNvPr id="27" name="AutoShape 15"/>
          <p:cNvSpPr>
            <a:spLocks noChangeArrowheads="1"/>
          </p:cNvSpPr>
          <p:nvPr/>
        </p:nvSpPr>
        <p:spPr bwMode="gray">
          <a:xfrm>
            <a:off x="928662" y="560548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168</a:t>
            </a:r>
            <a:endParaRPr lang="ru-RU" b="1" dirty="0"/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gray">
          <a:xfrm>
            <a:off x="6858016" y="207167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6041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gray">
          <a:xfrm>
            <a:off x="6858016" y="2792726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3162</a:t>
            </a:r>
            <a:endParaRPr lang="ru-RU" b="1" dirty="0"/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16" y="351377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3197</a:t>
            </a:r>
            <a:endParaRPr lang="ru-RU" b="1" dirty="0"/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16" y="423482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1463</a:t>
            </a:r>
            <a:endParaRPr lang="ru-RU" b="1" dirty="0"/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43636" y="1285860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1 полугодие 2020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7" name="AutoShape 15"/>
          <p:cNvSpPr>
            <a:spLocks noChangeArrowheads="1"/>
          </p:cNvSpPr>
          <p:nvPr/>
        </p:nvSpPr>
        <p:spPr bwMode="gray">
          <a:xfrm>
            <a:off x="6858016" y="495587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211</a:t>
            </a:r>
            <a:endParaRPr lang="ru-RU" b="1" dirty="0"/>
          </a:p>
        </p:txBody>
      </p:sp>
      <p:sp>
        <p:nvSpPr>
          <p:cNvPr id="38" name="AutoShape 15"/>
          <p:cNvSpPr>
            <a:spLocks noChangeArrowheads="1"/>
          </p:cNvSpPr>
          <p:nvPr/>
        </p:nvSpPr>
        <p:spPr bwMode="gray">
          <a:xfrm>
            <a:off x="6858016" y="567692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148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71480"/>
            <a:ext cx="8534400" cy="563562"/>
          </a:xfrm>
        </p:spPr>
        <p:txBody>
          <a:bodyPr/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 НА ДОСУДЕБНОЙ СТАДИИ УГОЛОВНОГО СУДОПРОИЗВОДСТВА ЧАСТЬ 1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65319" y="2335405"/>
            <a:ext cx="35990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Выявлено нарушений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611215" y="3000372"/>
            <a:ext cx="37072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Направлено требований об устранении нарушений законодательства в порядке п.3 ч.2 ст. 37 УПК РФ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28794" y="2071679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22" y="4000504"/>
            <a:ext cx="42148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Внесено представлений и информаций об устранении нарушений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08" y="4977482"/>
            <a:ext cx="46434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Привлечено к дисциплинарной </a:t>
            </a:r>
          </a:p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ответственности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gray">
          <a:xfrm>
            <a:off x="928662" y="206692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60167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6" name="AutoShape 15"/>
          <p:cNvSpPr>
            <a:spLocks noChangeArrowheads="1"/>
          </p:cNvSpPr>
          <p:nvPr/>
        </p:nvSpPr>
        <p:spPr bwMode="gray">
          <a:xfrm>
            <a:off x="928662" y="2997203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2141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28662" y="392748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1124</a:t>
            </a:r>
            <a:endParaRPr lang="ru-RU" b="1" dirty="0"/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62" y="485776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1600</a:t>
            </a:r>
            <a:endParaRPr lang="ru-RU" b="1" dirty="0"/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282" y="1214422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1 полугодие 2019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68" y="2071678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gray">
          <a:xfrm>
            <a:off x="6858016" y="207167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78380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gray">
          <a:xfrm>
            <a:off x="6858016" y="300037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2610</a:t>
            </a:r>
            <a:endParaRPr lang="ru-RU" b="1" dirty="0"/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16" y="3929066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1127</a:t>
            </a:r>
            <a:endParaRPr lang="ru-RU" b="1" dirty="0"/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16" y="485776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1983</a:t>
            </a:r>
            <a:endParaRPr lang="ru-RU" b="1" dirty="0"/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43636" y="1285860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1 полугодие 2020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71480"/>
            <a:ext cx="8534400" cy="563562"/>
          </a:xfrm>
        </p:spPr>
        <p:txBody>
          <a:bodyPr/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 ЗА ИСПОЛНЕНИЕМ ЗАКОНОВ НА ДОСУДЕБНОЙ СТАДИИ УГОЛОВНОГО СУДОПРОИЗВОДСТВА ЧАСТЬ 2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665319" y="2261708"/>
            <a:ext cx="359904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Отменено постановлений следователей и дознавателей о возбуждении уголовного дела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2611215" y="3286124"/>
            <a:ext cx="37072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Отменено прокурором и по его инициативе постановлений об отказе в возбуждении уголовного дела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>
            <a:off x="1928794" y="2071679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gray">
          <a:xfrm>
            <a:off x="2357422" y="4476286"/>
            <a:ext cx="421484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Отменено прокурором и по его инициативе постановлений о прекращении уголовного дела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gray">
          <a:xfrm>
            <a:off x="2143108" y="5500702"/>
            <a:ext cx="464347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Отменено прокурором и по его инициативе постановлений о приостановлении предварительного расследования</a:t>
            </a:r>
            <a:endParaRPr lang="en-US" sz="14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gray">
          <a:xfrm>
            <a:off x="928662" y="220980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128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6" name="AutoShape 15"/>
          <p:cNvSpPr>
            <a:spLocks noChangeArrowheads="1"/>
          </p:cNvSpPr>
          <p:nvPr/>
        </p:nvSpPr>
        <p:spPr bwMode="gray">
          <a:xfrm>
            <a:off x="928662" y="3306767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37326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7" name="AutoShape 15"/>
          <p:cNvSpPr>
            <a:spLocks noChangeArrowheads="1"/>
          </p:cNvSpPr>
          <p:nvPr/>
        </p:nvSpPr>
        <p:spPr bwMode="gray">
          <a:xfrm>
            <a:off x="928662" y="4403734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656</a:t>
            </a:r>
            <a:endParaRPr lang="ru-RU" b="1" dirty="0"/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gray">
          <a:xfrm>
            <a:off x="928662" y="550070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4143</a:t>
            </a:r>
            <a:endParaRPr lang="ru-RU" b="1" dirty="0"/>
          </a:p>
        </p:txBody>
      </p:sp>
      <p:sp>
        <p:nvSpPr>
          <p:cNvPr id="54" name="AutoShape 15"/>
          <p:cNvSpPr>
            <a:spLocks noChangeArrowheads="1"/>
          </p:cNvSpPr>
          <p:nvPr/>
        </p:nvSpPr>
        <p:spPr bwMode="gray">
          <a:xfrm>
            <a:off x="214282" y="1214422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1 полугодие 2019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gray">
          <a:xfrm rot="10800000">
            <a:off x="6610368" y="2071678"/>
            <a:ext cx="533400" cy="4357718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gray">
          <a:xfrm>
            <a:off x="6858016" y="2281238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68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gray">
          <a:xfrm>
            <a:off x="6858016" y="3378205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51192</a:t>
            </a: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gray">
          <a:xfrm>
            <a:off x="6858016" y="4475172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622</a:t>
            </a:r>
            <a:endParaRPr lang="ru-RU" b="1" dirty="0"/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gray">
          <a:xfrm>
            <a:off x="6858016" y="5572140"/>
            <a:ext cx="1214446" cy="609600"/>
          </a:xfrm>
          <a:prstGeom prst="can">
            <a:avLst>
              <a:gd name="adj" fmla="val 27866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b="1" dirty="0" smtClean="0"/>
              <a:t>5396</a:t>
            </a:r>
            <a:endParaRPr lang="ru-RU" b="1" dirty="0"/>
          </a:p>
        </p:txBody>
      </p:sp>
      <p:sp>
        <p:nvSpPr>
          <p:cNvPr id="36" name="AutoShape 15"/>
          <p:cNvSpPr>
            <a:spLocks noChangeArrowheads="1"/>
          </p:cNvSpPr>
          <p:nvPr/>
        </p:nvSpPr>
        <p:spPr bwMode="gray">
          <a:xfrm>
            <a:off x="6143636" y="1285860"/>
            <a:ext cx="2714644" cy="6096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1 полугодие 2020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 smtClean="0"/>
              <a:t>Состояние законности в сфере соблюдения прав несовершеннолетних</a:t>
            </a:r>
            <a:endParaRPr lang="ru-RU" sz="1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343024"/>
          <a:ext cx="9144000" cy="5514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vetlAbstrl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5B1B1"/>
      </a:accent1>
      <a:accent2>
        <a:srgbClr val="5BACE9"/>
      </a:accent2>
      <a:accent3>
        <a:srgbClr val="FFFFFF"/>
      </a:accent3>
      <a:accent4>
        <a:srgbClr val="174578"/>
      </a:accent4>
      <a:accent5>
        <a:srgbClr val="ACD5D5"/>
      </a:accent5>
      <a:accent6>
        <a:srgbClr val="529BD3"/>
      </a:accent6>
      <a:hlink>
        <a:srgbClr val="6E71F0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4EA693"/>
        </a:accent1>
        <a:accent2>
          <a:srgbClr val="ABA755"/>
        </a:accent2>
        <a:accent3>
          <a:srgbClr val="FFFFFF"/>
        </a:accent3>
        <a:accent4>
          <a:srgbClr val="174578"/>
        </a:accent4>
        <a:accent5>
          <a:srgbClr val="B2D0C8"/>
        </a:accent5>
        <a:accent6>
          <a:srgbClr val="9B974C"/>
        </a:accent6>
        <a:hlink>
          <a:srgbClr val="3981B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DDDDDD"/>
        </a:lt2>
        <a:accent1>
          <a:srgbClr val="4976D1"/>
        </a:accent1>
        <a:accent2>
          <a:srgbClr val="4CB494"/>
        </a:accent2>
        <a:accent3>
          <a:srgbClr val="FFFFFF"/>
        </a:accent3>
        <a:accent4>
          <a:srgbClr val="0E3F81"/>
        </a:accent4>
        <a:accent5>
          <a:srgbClr val="B1BDE5"/>
        </a:accent5>
        <a:accent6>
          <a:srgbClr val="44A386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5B1B1"/>
        </a:accent1>
        <a:accent2>
          <a:srgbClr val="5BACE9"/>
        </a:accent2>
        <a:accent3>
          <a:srgbClr val="FFFFFF"/>
        </a:accent3>
        <a:accent4>
          <a:srgbClr val="174578"/>
        </a:accent4>
        <a:accent5>
          <a:srgbClr val="ACD5D5"/>
        </a:accent5>
        <a:accent6>
          <a:srgbClr val="529BD3"/>
        </a:accent6>
        <a:hlink>
          <a:srgbClr val="6E71F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SvetlAbstrl</Template>
  <TotalTime>1094</TotalTime>
  <Words>269</Words>
  <Application>Microsoft Office PowerPoint</Application>
  <PresentationFormat>Экран (4:3)</PresentationFormat>
  <Paragraphs>72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SvetlAbstrl</vt:lpstr>
      <vt:lpstr>Основные результаты прокурорской деятельности за 1 полугодие 2020</vt:lpstr>
      <vt:lpstr>НАДЗОР ЗА ИСПОЛНЕНИЕМ ЗАКОНОВ, СОБЛЮДЕНИЕМ ПРАВ И СВОБОД ЧЕЛОВЕКА И ГРАЖДАНИНА ЧАСТЬ 1</vt:lpstr>
      <vt:lpstr>НАДЗОР ЗА ИСПОЛНЕНИЕМ ЗАКОНОВ, СОБЛЮДЕНИЕМ ПРАВ И СВОБОД ЧЕЛОВЕКА И ГРАЖДАНИНА ЧАСТЬ 2</vt:lpstr>
      <vt:lpstr>НАДЗОР ЗА ИСПОЛНЕНИЕМ ЗАКОНОВ НА ДОСУДЕБНОЙ СТАДИИ УГОЛОВНОГО СУДОПРОИЗВОДСТВА ЧАСТЬ 1</vt:lpstr>
      <vt:lpstr>НАДЗОР ЗА ИСПОЛНЕНИЕМ ЗАКОНОВ НА ДОСУДЕБНОЙ СТАДИИ УГОЛОВНОГО СУДОПРОИЗВОДСТВА ЧАСТЬ 2</vt:lpstr>
      <vt:lpstr>Состояние законности в сфере соблюдения прав несовершеннолетних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Статистические показатели Прокуратуры Красноярского Края</dc:title>
  <dc:creator>ws_635</dc:creator>
  <dc:description>http://propowerpoint.ru - Áåñïëàòíûå øàáëîíû äëÿ ïðåçåíòàöèé. Ïîëåçíûå ñîâåòû è óðîêè PowerPoint .</dc:description>
  <cp:lastModifiedBy>ws_635</cp:lastModifiedBy>
  <cp:revision>123</cp:revision>
  <dcterms:created xsi:type="dcterms:W3CDTF">2016-07-26T03:58:44Z</dcterms:created>
  <dcterms:modified xsi:type="dcterms:W3CDTF">2020-07-22T09:49:40Z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000800240a0000000000010243100207f9000400038000</vt:lpwstr>
  </property>
</Properties>
</file>