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  <p:sldId id="259" r:id="rId4"/>
    <p:sldId id="293" r:id="rId5"/>
    <p:sldId id="292" r:id="rId6"/>
    <p:sldId id="294" r:id="rId7"/>
    <p:sldId id="295" r:id="rId8"/>
    <p:sldId id="296" r:id="rId9"/>
    <p:sldId id="297" r:id="rId10"/>
    <p:sldId id="298" r:id="rId11"/>
  </p:sldIdLst>
  <p:sldSz cx="9144000" cy="6858000" type="screen4x3"/>
  <p:notesSz cx="6797675" cy="99282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99FF"/>
    <a:srgbClr val="FCA902"/>
    <a:srgbClr val="74942C"/>
    <a:srgbClr val="5A6366"/>
    <a:srgbClr val="FED27A"/>
    <a:srgbClr val="734D01"/>
    <a:srgbClr val="9D6901"/>
    <a:srgbClr val="00FF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14" autoAdjust="0"/>
    <p:restoredTop sz="94660" autoAdjust="0"/>
  </p:normalViewPr>
  <p:slideViewPr>
    <p:cSldViewPr>
      <p:cViewPr varScale="1">
        <p:scale>
          <a:sx n="86" d="100"/>
          <a:sy n="86" d="100"/>
        </p:scale>
        <p:origin x="-15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chart>
    <c:title>
      <c:tx>
        <c:rich>
          <a:bodyPr/>
          <a:lstStyle/>
          <a:p>
            <a:pPr>
              <a:defRPr/>
            </a:pPr>
            <a:r>
              <a:rPr lang="ru-RU" sz="1800" dirty="0" smtClean="0"/>
              <a:t>Из них</a:t>
            </a:r>
            <a:r>
              <a:rPr lang="en-US" sz="1400" dirty="0" smtClean="0"/>
              <a:t>:</a:t>
            </a:r>
            <a:endParaRPr lang="ru-RU" sz="1400" dirty="0"/>
          </a:p>
        </c:rich>
      </c:tx>
      <c:layout>
        <c:manualLayout>
          <c:xMode val="edge"/>
          <c:yMode val="edge"/>
          <c:x val="0.66359722222222262"/>
          <c:y val="0.10126554465978869"/>
        </c:manualLayout>
      </c:layout>
    </c:title>
    <c:view3D>
      <c:rotX val="50"/>
      <c:rotY val="330"/>
      <c:perspective val="30"/>
    </c:view3D>
    <c:plotArea>
      <c:layout>
        <c:manualLayout>
          <c:layoutTarget val="inner"/>
          <c:xMode val="edge"/>
          <c:yMode val="edge"/>
          <c:x val="4.8122156605424328E-2"/>
          <c:y val="0.11615662971256893"/>
          <c:w val="0.52232163167104106"/>
          <c:h val="0.7355068008274183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2020 год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51000"/>
                    <a:satMod val="130000"/>
                  </a:schemeClr>
                </a:gs>
                <a:gs pos="80000">
                  <a:schemeClr val="accent6">
                    <a:shade val="93000"/>
                    <a:satMod val="130000"/>
                  </a:schemeClr>
                </a:gs>
                <a:gs pos="100000">
                  <a:schemeClr val="accent6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dPt>
            <c:idx val="0"/>
            <c:spPr>
              <a:solidFill>
                <a:srgbClr val="74942C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spPr>
              <a:solidFill>
                <a:srgbClr val="FF990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spPr>
              <a:solidFill>
                <a:srgbClr val="7030A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spPr>
              <a:solidFill>
                <a:srgbClr val="FFFF0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spPr>
              <a:solidFill>
                <a:srgbClr val="00B05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spPr>
              <a:solidFill>
                <a:srgbClr val="00B0F0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6"/>
            <c:spPr>
              <a:solidFill>
                <a:srgbClr val="FF00FF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7"/>
            <c:spPr>
              <a:solidFill>
                <a:srgbClr val="00FFFF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Lbls>
            <c:dLbl>
              <c:idx val="0"/>
              <c:layout>
                <c:manualLayout>
                  <c:x val="-5.972222222222235E-2"/>
                  <c:y val="-1.8002763495073543E-2"/>
                </c:manualLayout>
              </c:layout>
              <c:dLblPos val="bestFit"/>
              <c:showPercent val="1"/>
            </c:dLbl>
            <c:dLbl>
              <c:idx val="1"/>
              <c:layout>
                <c:manualLayout>
                  <c:x val="-6.5277777777777782E-2"/>
                  <c:y val="-0.15977452601877745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 sz="2800">
                      <a:solidFill>
                        <a:schemeClr val="tx1"/>
                      </a:solidFill>
                    </a:defRPr>
                  </a:pPr>
                  <a:endParaRPr lang="ru-RU"/>
                </a:p>
              </c:txPr>
              <c:dLblPos val="bestFit"/>
              <c:showPercent val="1"/>
            </c:dLbl>
            <c:dLbl>
              <c:idx val="2"/>
              <c:layout>
                <c:manualLayout>
                  <c:x val="-4.1666666666666666E-3"/>
                  <c:y val="-6.0759326795873113E-2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 sz="2800">
                      <a:solidFill>
                        <a:schemeClr val="tx1"/>
                      </a:solidFill>
                    </a:defRPr>
                  </a:pPr>
                  <a:endParaRPr lang="ru-RU"/>
                </a:p>
              </c:txPr>
              <c:dLblPos val="bestFit"/>
              <c:showPercent val="1"/>
            </c:dLbl>
            <c:dLbl>
              <c:idx val="3"/>
              <c:layout>
                <c:manualLayout>
                  <c:x val="2.2222222222222223E-2"/>
                  <c:y val="9.676485378602015E-2"/>
                </c:manualLayout>
              </c:layout>
              <c:dLblPos val="bestFit"/>
              <c:showPercent val="1"/>
            </c:dLbl>
            <c:dLbl>
              <c:idx val="4"/>
              <c:layout>
                <c:manualLayout>
                  <c:x val="2.3611111111111166E-2"/>
                  <c:y val="-1.5752418058189343E-2"/>
                </c:manualLayout>
              </c:layout>
              <c:dLblPos val="bestFit"/>
              <c:showPercent val="1"/>
            </c:dLbl>
            <c:dLbl>
              <c:idx val="5"/>
              <c:layout>
                <c:manualLayout>
                  <c:x val="0"/>
                  <c:y val="0.16427521689254582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 sz="2800">
                      <a:solidFill>
                        <a:schemeClr val="tx1"/>
                      </a:solidFill>
                    </a:defRPr>
                  </a:pPr>
                  <a:endParaRPr lang="ru-RU"/>
                </a:p>
              </c:txPr>
              <c:dLblPos val="bestFit"/>
              <c:showPercent val="1"/>
            </c:dLbl>
            <c:dLbl>
              <c:idx val="6"/>
              <c:layout>
                <c:manualLayout>
                  <c:x val="0"/>
                  <c:y val="-0.23403627982106387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 sz="2800">
                      <a:solidFill>
                        <a:schemeClr val="tx1"/>
                      </a:solidFill>
                    </a:defRPr>
                  </a:pPr>
                  <a:endParaRPr lang="ru-RU"/>
                </a:p>
              </c:txPr>
              <c:dLblPos val="bestFit"/>
              <c:showPercent val="1"/>
            </c:dLbl>
            <c:dLbl>
              <c:idx val="7"/>
              <c:layout>
                <c:manualLayout>
                  <c:x val="7.7777777777777779E-2"/>
                  <c:y val="-0.11026692640732529"/>
                </c:manualLayout>
              </c:layout>
              <c:dLblPos val="bestFit"/>
              <c:showPercent val="1"/>
            </c:dLbl>
            <c:txPr>
              <a:bodyPr/>
              <a:lstStyle/>
              <a:p>
                <a:pPr>
                  <a:defRPr sz="2800">
                    <a:solidFill>
                      <a:schemeClr val="tx1"/>
                    </a:solidFill>
                  </a:defRPr>
                </a:pPr>
                <a:endParaRPr lang="ru-RU"/>
              </a:p>
            </c:txPr>
            <c:dLblPos val="outEnd"/>
            <c:showPercent val="1"/>
            <c:showLeaderLines val="1"/>
          </c:dLbls>
          <c:cat>
            <c:strRef>
              <c:f>Лист1!$A$2:$A$9</c:f>
              <c:strCache>
                <c:ptCount val="8"/>
                <c:pt idx="0">
                  <c:v>Тяжкие и особо тяжкие</c:v>
                </c:pt>
                <c:pt idx="1">
                  <c:v>Умышленные убийства</c:v>
                </c:pt>
                <c:pt idx="2">
                  <c:v>Умышленное прич. тяжк. вреда здоровью</c:v>
                </c:pt>
                <c:pt idx="3">
                  <c:v>Преступления связанные с накротиками</c:v>
                </c:pt>
                <c:pt idx="4">
                  <c:v>Кражи </c:v>
                </c:pt>
                <c:pt idx="5">
                  <c:v>Грабежи </c:v>
                </c:pt>
                <c:pt idx="6">
                  <c:v>Экономические преступления</c:v>
                </c:pt>
                <c:pt idx="7">
                  <c:v>Иные престулпения</c:v>
                </c:pt>
              </c:strCache>
            </c:strRef>
          </c:cat>
          <c:val>
            <c:numRef>
              <c:f>Лист1!$B$2:$B$9</c:f>
              <c:numCache>
                <c:formatCode>General</c:formatCode>
                <c:ptCount val="8"/>
                <c:pt idx="0">
                  <c:v>13656</c:v>
                </c:pt>
                <c:pt idx="1">
                  <c:v>238</c:v>
                </c:pt>
                <c:pt idx="2">
                  <c:v>725</c:v>
                </c:pt>
                <c:pt idx="3">
                  <c:v>3842</c:v>
                </c:pt>
                <c:pt idx="4">
                  <c:v>20227</c:v>
                </c:pt>
                <c:pt idx="5">
                  <c:v>773</c:v>
                </c:pt>
                <c:pt idx="6">
                  <c:v>1477</c:v>
                </c:pt>
                <c:pt idx="7">
                  <c:v>7214</c:v>
                </c:pt>
              </c:numCache>
            </c:numRef>
          </c:val>
        </c:ser>
        <c:dLbls>
          <c:showVal val="1"/>
        </c:dLbls>
      </c:pie3DChart>
    </c:plotArea>
    <c:legend>
      <c:legendPos val="r"/>
      <c:layout/>
      <c:txPr>
        <a:bodyPr/>
        <a:lstStyle/>
        <a:p>
          <a:pPr>
            <a:defRPr sz="1600" b="1"/>
          </a:pPr>
          <a:endParaRPr lang="ru-RU"/>
        </a:p>
      </c:txPr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style val="42"/>
  <c:chart>
    <c:plotArea>
      <c:layout>
        <c:manualLayout>
          <c:layoutTarget val="inner"/>
          <c:xMode val="edge"/>
          <c:yMode val="edge"/>
          <c:x val="0.33599540682414875"/>
          <c:y val="2.4753799805726086E-2"/>
          <c:w val="0.62022681539807711"/>
          <c:h val="0.94107089509527464"/>
        </c:manualLayout>
      </c:layout>
      <c:barChart>
        <c:barDir val="bar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2019 год</c:v>
                </c:pt>
              </c:strCache>
            </c:strRef>
          </c:tx>
          <c:dLbls>
            <c:showVal val="1"/>
          </c:dLbls>
          <c:cat>
            <c:strRef>
              <c:f>Лист1!$A$2:$A$6</c:f>
              <c:strCache>
                <c:ptCount val="5"/>
                <c:pt idx="0">
                  <c:v>Несовершенолетними</c:v>
                </c:pt>
                <c:pt idx="1">
                  <c:v>Лицами, не имеющими постоянного дохода</c:v>
                </c:pt>
                <c:pt idx="2">
                  <c:v>Ранее совершавшими преступления</c:v>
                </c:pt>
                <c:pt idx="3">
                  <c:v>В состоянии алкогольного опьянения</c:v>
                </c:pt>
                <c:pt idx="4">
                  <c:v>В группе</c:v>
                </c:pt>
              </c:strCache>
            </c:strRef>
          </c:cat>
          <c:val>
            <c:numRef>
              <c:f>Лист1!$B$2:$B$6</c:f>
              <c:numCache>
                <c:formatCode>0.0%</c:formatCode>
                <c:ptCount val="5"/>
                <c:pt idx="0">
                  <c:v>4.2999999999999997E-2</c:v>
                </c:pt>
                <c:pt idx="1">
                  <c:v>0.60099999999999998</c:v>
                </c:pt>
                <c:pt idx="2">
                  <c:v>0.67100000000000004</c:v>
                </c:pt>
                <c:pt idx="3">
                  <c:v>0.34399999999999997</c:v>
                </c:pt>
                <c:pt idx="4">
                  <c:v>8.3000000000000004E-2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2020 год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51000"/>
                    <a:satMod val="130000"/>
                  </a:schemeClr>
                </a:gs>
                <a:gs pos="80000">
                  <a:schemeClr val="accent4">
                    <a:shade val="93000"/>
                    <a:satMod val="130000"/>
                  </a:schemeClr>
                </a:gs>
                <a:gs pos="100000">
                  <a:schemeClr val="accent4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dLbls>
            <c:dLblPos val="outEnd"/>
            <c:showVal val="1"/>
          </c:dLbls>
          <c:cat>
            <c:strRef>
              <c:f>Лист1!$A$2:$A$6</c:f>
              <c:strCache>
                <c:ptCount val="5"/>
                <c:pt idx="0">
                  <c:v>Несовершенолетними</c:v>
                </c:pt>
                <c:pt idx="1">
                  <c:v>Лицами, не имеющими постоянного дохода</c:v>
                </c:pt>
                <c:pt idx="2">
                  <c:v>Ранее совершавшими преступления</c:v>
                </c:pt>
                <c:pt idx="3">
                  <c:v>В состоянии алкогольного опьянения</c:v>
                </c:pt>
                <c:pt idx="4">
                  <c:v>В группе</c:v>
                </c:pt>
              </c:strCache>
            </c:strRef>
          </c:cat>
          <c:val>
            <c:numRef>
              <c:f>Лист1!$C$2:$C$6</c:f>
              <c:numCache>
                <c:formatCode>0.0%</c:formatCode>
                <c:ptCount val="5"/>
                <c:pt idx="0">
                  <c:v>0.04</c:v>
                </c:pt>
                <c:pt idx="1">
                  <c:v>0.60499999999999998</c:v>
                </c:pt>
                <c:pt idx="2">
                  <c:v>0.68700000000000006</c:v>
                </c:pt>
                <c:pt idx="3">
                  <c:v>0.34200000000000003</c:v>
                </c:pt>
                <c:pt idx="4">
                  <c:v>7.0999999999999994E-2</c:v>
                </c:pt>
              </c:numCache>
            </c:numRef>
          </c:val>
        </c:ser>
        <c:axId val="83106816"/>
        <c:axId val="83120896"/>
      </c:barChart>
      <c:catAx>
        <c:axId val="83106816"/>
        <c:scaling>
          <c:orientation val="minMax"/>
        </c:scaling>
        <c:axPos val="l"/>
        <c:tickLblPos val="nextTo"/>
        <c:crossAx val="83120896"/>
        <c:crosses val="autoZero"/>
        <c:auto val="1"/>
        <c:lblAlgn val="ctr"/>
        <c:lblOffset val="100"/>
      </c:catAx>
      <c:valAx>
        <c:axId val="83120896"/>
        <c:scaling>
          <c:orientation val="minMax"/>
        </c:scaling>
        <c:axPos val="b"/>
        <c:majorGridlines>
          <c:spPr>
            <a:ln>
              <a:solidFill>
                <a:srgbClr val="25B1B1">
                  <a:alpha val="11000"/>
                </a:srgbClr>
              </a:solidFill>
            </a:ln>
          </c:spPr>
        </c:majorGridlines>
        <c:numFmt formatCode="0.0%" sourceLinked="1"/>
        <c:tickLblPos val="none"/>
        <c:crossAx val="8310681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60920964566929203"/>
          <c:y val="5.2386269845123644E-2"/>
          <c:w val="0.37690146544182007"/>
          <c:h val="0.14811277526420297"/>
        </c:manualLayout>
      </c:layout>
      <c:txPr>
        <a:bodyPr/>
        <a:lstStyle/>
        <a:p>
          <a:pPr>
            <a:defRPr sz="2000"/>
          </a:pPr>
          <a:endParaRPr lang="ru-RU"/>
        </a:p>
      </c:txPr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chart>
    <c:autoTitleDeleted val="1"/>
    <c:plotArea>
      <c:layout>
        <c:manualLayout>
          <c:layoutTarget val="inner"/>
          <c:xMode val="edge"/>
          <c:yMode val="edge"/>
          <c:x val="1.5277777777777781E-2"/>
          <c:y val="2.4753799805726086E-2"/>
          <c:w val="0.96111111111111114"/>
          <c:h val="0.7855236518393115"/>
        </c:manualLayout>
      </c:layout>
      <c:barChart>
        <c:barDir val="col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00B0F0"/>
            </a:solidFill>
            <a:scene3d>
              <a:camera prst="orthographicFront"/>
              <a:lightRig rig="threePt" dir="t"/>
            </a:scene3d>
            <a:sp3d prstMaterial="metal">
              <a:bevelT w="88900" h="88900"/>
            </a:sp3d>
          </c:spPr>
          <c:dLbls>
            <c:txPr>
              <a:bodyPr/>
              <a:lstStyle/>
              <a:p>
                <a:pPr>
                  <a:defRPr sz="2000" b="1" cap="none" spc="0">
                    <a:ln w="1905"/>
                    <a:gradFill>
                      <a:gsLst>
                        <a:gs pos="0">
                          <a:schemeClr val="accent6">
                            <a:shade val="20000"/>
                            <a:satMod val="200000"/>
                          </a:schemeClr>
                        </a:gs>
                        <a:gs pos="78000">
                          <a:schemeClr val="accent6">
                            <a:tint val="90000"/>
                            <a:shade val="89000"/>
                            <a:satMod val="220000"/>
                          </a:schemeClr>
                        </a:gs>
                        <a:gs pos="100000">
                          <a:schemeClr val="accent6">
                            <a:tint val="12000"/>
                            <a:satMod val="255000"/>
                          </a:schemeClr>
                        </a:gs>
                      </a:gsLst>
                      <a:lin ang="5400000"/>
                    </a:gra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defRPr>
                </a:pPr>
                <a:endParaRPr lang="ru-RU"/>
              </a:p>
            </c:txPr>
            <c:showVal val="1"/>
          </c:dLbls>
          <c:cat>
            <c:strRef>
              <c:f>Лист1!$A$2:$A$4</c:f>
              <c:strCache>
                <c:ptCount val="3"/>
                <c:pt idx="0">
                  <c:v>Всего</c:v>
                </c:pt>
                <c:pt idx="1">
                  <c:v>Женщинами</c:v>
                </c:pt>
                <c:pt idx="2">
                  <c:v>Несовершеннолетними</c:v>
                </c:pt>
              </c:strCache>
            </c:strRef>
          </c:cat>
          <c:val>
            <c:numRef>
              <c:f>Лист1!$B$2:$B$4</c:f>
              <c:numCache>
                <c:formatCode>General</c:formatCode>
                <c:ptCount val="3"/>
                <c:pt idx="0">
                  <c:v>22111</c:v>
                </c:pt>
                <c:pt idx="1">
                  <c:v>3526</c:v>
                </c:pt>
                <c:pt idx="2">
                  <c:v>1080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2020 год</c:v>
                </c:pt>
              </c:strCache>
            </c:strRef>
          </c:tx>
          <c:spPr>
            <a:solidFill>
              <a:srgbClr val="FF9900"/>
            </a:solidFill>
            <a:scene3d>
              <a:camera prst="orthographicFront"/>
              <a:lightRig rig="threePt" dir="t"/>
            </a:scene3d>
            <a:sp3d>
              <a:bevelT/>
            </a:sp3d>
          </c:spPr>
          <c:dLbls>
            <c:txPr>
              <a:bodyPr/>
              <a:lstStyle/>
              <a:p>
                <a:pPr>
                  <a:defRPr sz="2000" b="1" cap="none" spc="0">
                    <a:ln w="1905"/>
                    <a:gradFill>
                      <a:gsLst>
                        <a:gs pos="0">
                          <a:schemeClr val="accent6">
                            <a:shade val="20000"/>
                            <a:satMod val="200000"/>
                          </a:schemeClr>
                        </a:gs>
                        <a:gs pos="78000">
                          <a:schemeClr val="accent6">
                            <a:tint val="90000"/>
                            <a:shade val="89000"/>
                            <a:satMod val="220000"/>
                          </a:schemeClr>
                        </a:gs>
                        <a:gs pos="100000">
                          <a:schemeClr val="accent6">
                            <a:tint val="12000"/>
                            <a:satMod val="255000"/>
                          </a:schemeClr>
                        </a:gs>
                      </a:gsLst>
                      <a:lin ang="5400000"/>
                    </a:gra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defRPr>
                </a:pPr>
                <a:endParaRPr lang="ru-RU"/>
              </a:p>
            </c:txPr>
            <c:showVal val="1"/>
          </c:dLbls>
          <c:cat>
            <c:strRef>
              <c:f>Лист1!$A$2:$A$4</c:f>
              <c:strCache>
                <c:ptCount val="3"/>
                <c:pt idx="0">
                  <c:v>Всего</c:v>
                </c:pt>
                <c:pt idx="1">
                  <c:v>Женщинами</c:v>
                </c:pt>
                <c:pt idx="2">
                  <c:v>Несовершеннолетними</c:v>
                </c:pt>
              </c:strCache>
            </c:strRef>
          </c:cat>
          <c:val>
            <c:numRef>
              <c:f>Лист1!$C$2:$C$4</c:f>
              <c:numCache>
                <c:formatCode>General</c:formatCode>
                <c:ptCount val="3"/>
                <c:pt idx="0">
                  <c:v>20784</c:v>
                </c:pt>
                <c:pt idx="1">
                  <c:v>3404</c:v>
                </c:pt>
                <c:pt idx="2">
                  <c:v>929</c:v>
                </c:pt>
              </c:numCache>
            </c:numRef>
          </c:val>
        </c:ser>
        <c:dLbls>
          <c:showVal val="1"/>
        </c:dLbls>
        <c:gapWidth val="75"/>
        <c:axId val="80480128"/>
        <c:axId val="80481664"/>
      </c:barChart>
      <c:catAx>
        <c:axId val="80480128"/>
        <c:scaling>
          <c:orientation val="minMax"/>
        </c:scaling>
        <c:axPos val="b"/>
        <c:majorTickMark val="none"/>
        <c:tickLblPos val="nextTo"/>
        <c:crossAx val="80481664"/>
        <c:crosses val="autoZero"/>
        <c:auto val="1"/>
        <c:lblAlgn val="ctr"/>
        <c:lblOffset val="100"/>
      </c:catAx>
      <c:valAx>
        <c:axId val="80481664"/>
        <c:scaling>
          <c:orientation val="minMax"/>
        </c:scaling>
        <c:axPos val="l"/>
        <c:numFmt formatCode="General" sourceLinked="1"/>
        <c:majorTickMark val="none"/>
        <c:tickLblPos val="none"/>
        <c:txPr>
          <a:bodyPr/>
          <a:lstStyle/>
          <a:p>
            <a:pPr>
              <a:defRPr sz="1400" b="0"/>
            </a:pPr>
            <a:endParaRPr lang="ru-RU"/>
          </a:p>
        </c:txPr>
        <c:crossAx val="80480128"/>
        <c:crosses val="autoZero"/>
        <c:crossBetween val="between"/>
      </c:valAx>
    </c:plotArea>
    <c:legend>
      <c:legendPos val="b"/>
      <c:layout/>
      <c:txPr>
        <a:bodyPr/>
        <a:lstStyle/>
        <a:p>
          <a:pPr>
            <a:defRPr sz="2000"/>
          </a:pPr>
          <a:endParaRPr lang="ru-RU"/>
        </a:p>
      </c:txPr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0000"/>
            </a:solidFill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90500" h="38100"/>
            </a:sp3d>
          </c:spPr>
          <c:dLbls>
            <c:txPr>
              <a:bodyPr/>
              <a:lstStyle/>
              <a:p>
                <a:pPr>
                  <a:defRPr sz="2000" b="1" cap="none" spc="0">
                    <a:ln w="1905"/>
                    <a:gradFill>
                      <a:gsLst>
                        <a:gs pos="0">
                          <a:schemeClr val="accent6">
                            <a:shade val="20000"/>
                            <a:satMod val="200000"/>
                          </a:schemeClr>
                        </a:gs>
                        <a:gs pos="78000">
                          <a:schemeClr val="accent6">
                            <a:tint val="90000"/>
                            <a:shade val="89000"/>
                            <a:satMod val="220000"/>
                          </a:schemeClr>
                        </a:gs>
                        <a:gs pos="100000">
                          <a:schemeClr val="accent6">
                            <a:tint val="12000"/>
                            <a:satMod val="255000"/>
                          </a:schemeClr>
                        </a:gs>
                      </a:gsLst>
                      <a:lin ang="5400000"/>
                    </a:gra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defRPr>
                </a:pPr>
                <a:endParaRPr lang="ru-RU"/>
              </a:p>
            </c:txPr>
            <c:showVal val="1"/>
          </c:dLbls>
          <c:cat>
            <c:strRef>
              <c:f>Лист1!$A$2:$A$3</c:f>
              <c:strCache>
                <c:ptCount val="2"/>
                <c:pt idx="0">
                  <c:v>Иностранными гражданами и лицами без гражданства</c:v>
                </c:pt>
                <c:pt idx="1">
                  <c:v>Гражданами гос-участ. СНГ</c:v>
                </c:pt>
              </c:strCache>
            </c:strRef>
          </c:cat>
          <c:val>
            <c:numRef>
              <c:f>Лист1!$B$2:$B$3</c:f>
              <c:numCache>
                <c:formatCode>General</c:formatCode>
                <c:ptCount val="2"/>
                <c:pt idx="0">
                  <c:v>411</c:v>
                </c:pt>
                <c:pt idx="1">
                  <c:v>344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2020 год</c:v>
                </c:pt>
              </c:strCache>
            </c:strRef>
          </c:tx>
          <c:spPr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90500" h="38100"/>
            </a:sp3d>
          </c:spPr>
          <c:dLbls>
            <c:txPr>
              <a:bodyPr/>
              <a:lstStyle/>
              <a:p>
                <a:pPr>
                  <a:defRPr sz="2000" b="1" cap="none" spc="0">
                    <a:ln w="1905"/>
                    <a:gradFill>
                      <a:gsLst>
                        <a:gs pos="0">
                          <a:schemeClr val="accent6">
                            <a:shade val="20000"/>
                            <a:satMod val="200000"/>
                          </a:schemeClr>
                        </a:gs>
                        <a:gs pos="78000">
                          <a:schemeClr val="accent6">
                            <a:tint val="90000"/>
                            <a:shade val="89000"/>
                            <a:satMod val="220000"/>
                          </a:schemeClr>
                        </a:gs>
                        <a:gs pos="100000">
                          <a:schemeClr val="accent6">
                            <a:tint val="12000"/>
                            <a:satMod val="255000"/>
                          </a:schemeClr>
                        </a:gs>
                      </a:gsLst>
                      <a:lin ang="5400000"/>
                    </a:gra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defRPr>
                </a:pPr>
                <a:endParaRPr lang="ru-RU"/>
              </a:p>
            </c:txPr>
            <c:showVal val="1"/>
          </c:dLbls>
          <c:cat>
            <c:strRef>
              <c:f>Лист1!$A$2:$A$3</c:f>
              <c:strCache>
                <c:ptCount val="2"/>
                <c:pt idx="0">
                  <c:v>Иностранными гражданами и лицами без гражданства</c:v>
                </c:pt>
                <c:pt idx="1">
                  <c:v>Гражданами гос-участ. СНГ</c:v>
                </c:pt>
              </c:strCache>
            </c:strRef>
          </c:cat>
          <c:val>
            <c:numRef>
              <c:f>Лист1!$C$2:$C$3</c:f>
              <c:numCache>
                <c:formatCode>General</c:formatCode>
                <c:ptCount val="2"/>
                <c:pt idx="0">
                  <c:v>299</c:v>
                </c:pt>
                <c:pt idx="1">
                  <c:v>253</c:v>
                </c:pt>
              </c:numCache>
            </c:numRef>
          </c:val>
        </c:ser>
        <c:dLbls>
          <c:showVal val="1"/>
        </c:dLbls>
        <c:overlap val="-25"/>
        <c:axId val="93541120"/>
        <c:axId val="93542656"/>
      </c:barChart>
      <c:catAx>
        <c:axId val="93541120"/>
        <c:scaling>
          <c:orientation val="minMax"/>
        </c:scaling>
        <c:axPos val="b"/>
        <c:majorTickMark val="none"/>
        <c:tickLblPos val="nextTo"/>
        <c:crossAx val="93542656"/>
        <c:crosses val="autoZero"/>
        <c:auto val="1"/>
        <c:lblAlgn val="ctr"/>
        <c:lblOffset val="100"/>
      </c:catAx>
      <c:valAx>
        <c:axId val="93542656"/>
        <c:scaling>
          <c:orientation val="minMax"/>
        </c:scaling>
        <c:delete val="1"/>
        <c:axPos val="l"/>
        <c:numFmt formatCode="General" sourceLinked="1"/>
        <c:majorTickMark val="none"/>
        <c:tickLblPos val="none"/>
        <c:crossAx val="93541120"/>
        <c:crosses val="autoZero"/>
        <c:crossBetween val="between"/>
      </c:valAx>
    </c:plotArea>
    <c:legend>
      <c:legendPos val="t"/>
      <c:layout/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chart>
    <c:autoTitleDeleted val="1"/>
    <c:plotArea>
      <c:layout>
        <c:manualLayout>
          <c:layoutTarget val="inner"/>
          <c:xMode val="edge"/>
          <c:yMode val="edge"/>
          <c:x val="2.0175962379702584E-2"/>
          <c:y val="3.9953936336259675E-2"/>
          <c:w val="0.96454625984251952"/>
          <c:h val="0.83386165234445386"/>
        </c:manualLayout>
      </c:layout>
      <c:barChart>
        <c:barDir val="col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2019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dLbls>
            <c:txPr>
              <a:bodyPr/>
              <a:lstStyle/>
              <a:p>
                <a:pPr>
                  <a:defRPr sz="2000"/>
                </a:pPr>
                <a:endParaRPr lang="ru-RU"/>
              </a:p>
            </c:txPr>
            <c:showVal val="1"/>
          </c:dLbls>
          <c:cat>
            <c:strRef>
              <c:f>Лист1!$A$2:$A$4</c:f>
              <c:strCache>
                <c:ptCount val="3"/>
                <c:pt idx="0">
                  <c:v>Выявлено нарушений</c:v>
                </c:pt>
                <c:pt idx="1">
                  <c:v>Внесено представлений</c:v>
                </c:pt>
                <c:pt idx="2">
                  <c:v>Принесено протестов</c:v>
                </c:pt>
              </c:strCache>
            </c:strRef>
          </c:cat>
          <c:val>
            <c:numRef>
              <c:f>Лист1!$B$2:$B$4</c:f>
              <c:numCache>
                <c:formatCode>General</c:formatCode>
                <c:ptCount val="3"/>
                <c:pt idx="0">
                  <c:v>15649</c:v>
                </c:pt>
                <c:pt idx="1">
                  <c:v>2991</c:v>
                </c:pt>
                <c:pt idx="2">
                  <c:v>1000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2020 год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dLbls>
            <c:txPr>
              <a:bodyPr/>
              <a:lstStyle/>
              <a:p>
                <a:pPr>
                  <a:defRPr sz="2000"/>
                </a:pPr>
                <a:endParaRPr lang="ru-RU"/>
              </a:p>
            </c:txPr>
            <c:showVal val="1"/>
          </c:dLbls>
          <c:cat>
            <c:strRef>
              <c:f>Лист1!$A$2:$A$4</c:f>
              <c:strCache>
                <c:ptCount val="3"/>
                <c:pt idx="0">
                  <c:v>Выявлено нарушений</c:v>
                </c:pt>
                <c:pt idx="1">
                  <c:v>Внесено представлений</c:v>
                </c:pt>
                <c:pt idx="2">
                  <c:v>Принесено протестов</c:v>
                </c:pt>
              </c:strCache>
            </c:strRef>
          </c:cat>
          <c:val>
            <c:numRef>
              <c:f>Лист1!$C$2:$C$4</c:f>
              <c:numCache>
                <c:formatCode>General</c:formatCode>
                <c:ptCount val="3"/>
                <c:pt idx="0">
                  <c:v>13127</c:v>
                </c:pt>
                <c:pt idx="1">
                  <c:v>2673</c:v>
                </c:pt>
                <c:pt idx="2">
                  <c:v>1112</c:v>
                </c:pt>
              </c:numCache>
            </c:numRef>
          </c:val>
        </c:ser>
        <c:dLbls>
          <c:showVal val="1"/>
        </c:dLbls>
        <c:gapWidth val="75"/>
        <c:axId val="45558016"/>
        <c:axId val="45559808"/>
      </c:barChart>
      <c:catAx>
        <c:axId val="45558016"/>
        <c:scaling>
          <c:orientation val="minMax"/>
        </c:scaling>
        <c:axPos val="b"/>
        <c:majorTickMark val="none"/>
        <c:tickLblPos val="nextTo"/>
        <c:txPr>
          <a:bodyPr/>
          <a:lstStyle/>
          <a:p>
            <a:pPr>
              <a:defRPr sz="2000"/>
            </a:pPr>
            <a:endParaRPr lang="ru-RU"/>
          </a:p>
        </c:txPr>
        <c:crossAx val="45559808"/>
        <c:crosses val="autoZero"/>
        <c:auto val="1"/>
        <c:lblAlgn val="ctr"/>
        <c:lblOffset val="100"/>
      </c:catAx>
      <c:valAx>
        <c:axId val="45559808"/>
        <c:scaling>
          <c:orientation val="minMax"/>
        </c:scaling>
        <c:axPos val="l"/>
        <c:numFmt formatCode="General" sourceLinked="1"/>
        <c:majorTickMark val="none"/>
        <c:tickLblPos val="none"/>
        <c:crossAx val="4555801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30348326771653561"/>
          <c:y val="4.0778599943136817E-2"/>
          <c:w val="0.6959523184601929"/>
          <c:h val="6.6572003214519879E-2"/>
        </c:manualLayout>
      </c:layout>
      <c:txPr>
        <a:bodyPr/>
        <a:lstStyle/>
        <a:p>
          <a:pPr>
            <a:defRPr sz="2400"/>
          </a:pPr>
          <a:endParaRPr lang="ru-RU"/>
        </a:p>
      </c:txPr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89" name="Group 17"/>
          <p:cNvGrpSpPr>
            <a:grpSpLocks/>
          </p:cNvGrpSpPr>
          <p:nvPr/>
        </p:nvGrpSpPr>
        <p:grpSpPr bwMode="auto">
          <a:xfrm>
            <a:off x="-9525" y="2708275"/>
            <a:ext cx="9183688" cy="1501775"/>
            <a:chOff x="-23" y="1319"/>
            <a:chExt cx="5799" cy="946"/>
          </a:xfrm>
        </p:grpSpPr>
        <p:sp>
          <p:nvSpPr>
            <p:cNvPr id="3090" name="Freeform 18"/>
            <p:cNvSpPr>
              <a:spLocks/>
            </p:cNvSpPr>
            <p:nvPr/>
          </p:nvSpPr>
          <p:spPr bwMode="gray">
            <a:xfrm>
              <a:off x="-20" y="1319"/>
              <a:ext cx="5779" cy="946"/>
            </a:xfrm>
            <a:custGeom>
              <a:avLst/>
              <a:gdLst/>
              <a:ahLst/>
              <a:cxnLst>
                <a:cxn ang="0">
                  <a:pos x="6" y="454"/>
                </a:cxn>
                <a:cxn ang="0">
                  <a:pos x="355" y="454"/>
                </a:cxn>
                <a:cxn ang="0">
                  <a:pos x="757" y="1"/>
                </a:cxn>
                <a:cxn ang="0">
                  <a:pos x="2511" y="0"/>
                </a:cxn>
                <a:cxn ang="0">
                  <a:pos x="2646" y="144"/>
                </a:cxn>
                <a:cxn ang="0">
                  <a:pos x="5779" y="137"/>
                </a:cxn>
                <a:cxn ang="0">
                  <a:pos x="5779" y="772"/>
                </a:cxn>
                <a:cxn ang="0">
                  <a:pos x="2899" y="765"/>
                </a:cxn>
                <a:cxn ang="0">
                  <a:pos x="2757" y="946"/>
                </a:cxn>
                <a:cxn ang="0">
                  <a:pos x="1883" y="946"/>
                </a:cxn>
                <a:cxn ang="0">
                  <a:pos x="1663" y="687"/>
                </a:cxn>
                <a:cxn ang="0">
                  <a:pos x="0" y="687"/>
                </a:cxn>
                <a:cxn ang="0">
                  <a:pos x="35" y="480"/>
                </a:cxn>
              </a:cxnLst>
              <a:rect l="0" t="0" r="r" b="b"/>
              <a:pathLst>
                <a:path w="5779" h="946">
                  <a:moveTo>
                    <a:pt x="6" y="454"/>
                  </a:moveTo>
                  <a:lnTo>
                    <a:pt x="355" y="454"/>
                  </a:lnTo>
                  <a:lnTo>
                    <a:pt x="757" y="1"/>
                  </a:lnTo>
                  <a:lnTo>
                    <a:pt x="2511" y="0"/>
                  </a:lnTo>
                  <a:lnTo>
                    <a:pt x="2646" y="144"/>
                  </a:lnTo>
                  <a:lnTo>
                    <a:pt x="5779" y="137"/>
                  </a:lnTo>
                  <a:lnTo>
                    <a:pt x="5779" y="772"/>
                  </a:lnTo>
                  <a:lnTo>
                    <a:pt x="2899" y="765"/>
                  </a:lnTo>
                  <a:lnTo>
                    <a:pt x="2757" y="946"/>
                  </a:lnTo>
                  <a:lnTo>
                    <a:pt x="1883" y="946"/>
                  </a:lnTo>
                  <a:lnTo>
                    <a:pt x="1663" y="687"/>
                  </a:lnTo>
                  <a:lnTo>
                    <a:pt x="0" y="687"/>
                  </a:lnTo>
                  <a:lnTo>
                    <a:pt x="35" y="48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  <a:effectLst>
              <a:outerShdw dist="77251" dir="4832261" algn="ctr" rotWithShape="0">
                <a:srgbClr val="000066">
                  <a:alpha val="19000"/>
                </a:srgbClr>
              </a:outerShdw>
            </a:effectLst>
          </p:spPr>
          <p:txBody>
            <a:bodyPr/>
            <a:lstStyle/>
            <a:p>
              <a:endParaRPr lang="ru-RU"/>
            </a:p>
          </p:txBody>
        </p:sp>
        <p:sp>
          <p:nvSpPr>
            <p:cNvPr id="3091" name="Freeform 19" descr="01_img(Global Digtal Desigm(imageState)"/>
            <p:cNvSpPr>
              <a:spLocks/>
            </p:cNvSpPr>
            <p:nvPr/>
          </p:nvSpPr>
          <p:spPr bwMode="gray">
            <a:xfrm>
              <a:off x="-23" y="1344"/>
              <a:ext cx="5799" cy="895"/>
            </a:xfrm>
            <a:custGeom>
              <a:avLst/>
              <a:gdLst/>
              <a:ahLst/>
              <a:cxnLst>
                <a:cxn ang="0">
                  <a:pos x="0" y="455"/>
                </a:cxn>
                <a:cxn ang="0">
                  <a:pos x="369" y="454"/>
                </a:cxn>
                <a:cxn ang="0">
                  <a:pos x="776" y="0"/>
                </a:cxn>
                <a:cxn ang="0">
                  <a:pos x="2496" y="0"/>
                </a:cxn>
                <a:cxn ang="0">
                  <a:pos x="2632" y="136"/>
                </a:cxn>
                <a:cxn ang="0">
                  <a:pos x="5799" y="136"/>
                </a:cxn>
                <a:cxn ang="0">
                  <a:pos x="5788" y="727"/>
                </a:cxn>
                <a:cxn ang="0">
                  <a:pos x="2883" y="708"/>
                </a:cxn>
                <a:cxn ang="0">
                  <a:pos x="2747" y="895"/>
                </a:cxn>
                <a:cxn ang="0">
                  <a:pos x="1899" y="895"/>
                </a:cxn>
                <a:cxn ang="0">
                  <a:pos x="1681" y="635"/>
                </a:cxn>
                <a:cxn ang="0">
                  <a:pos x="7" y="635"/>
                </a:cxn>
                <a:cxn ang="0">
                  <a:pos x="7" y="454"/>
                </a:cxn>
              </a:cxnLst>
              <a:rect l="0" t="0" r="r" b="b"/>
              <a:pathLst>
                <a:path w="5799" h="895">
                  <a:moveTo>
                    <a:pt x="0" y="455"/>
                  </a:moveTo>
                  <a:lnTo>
                    <a:pt x="369" y="454"/>
                  </a:lnTo>
                  <a:lnTo>
                    <a:pt x="776" y="0"/>
                  </a:lnTo>
                  <a:lnTo>
                    <a:pt x="2496" y="0"/>
                  </a:lnTo>
                  <a:lnTo>
                    <a:pt x="2632" y="136"/>
                  </a:lnTo>
                  <a:lnTo>
                    <a:pt x="5799" y="136"/>
                  </a:lnTo>
                  <a:lnTo>
                    <a:pt x="5788" y="727"/>
                  </a:lnTo>
                  <a:lnTo>
                    <a:pt x="2883" y="708"/>
                  </a:lnTo>
                  <a:lnTo>
                    <a:pt x="2747" y="895"/>
                  </a:lnTo>
                  <a:lnTo>
                    <a:pt x="1899" y="895"/>
                  </a:lnTo>
                  <a:lnTo>
                    <a:pt x="1681" y="635"/>
                  </a:lnTo>
                  <a:lnTo>
                    <a:pt x="7" y="635"/>
                  </a:lnTo>
                  <a:lnTo>
                    <a:pt x="7" y="454"/>
                  </a:lnTo>
                </a:path>
              </a:pathLst>
            </a:custGeom>
            <a:blipFill dpi="0" rotWithShape="1">
              <a:blip r:embed="rId2" cstate="print"/>
              <a:srcRect/>
              <a:stretch>
                <a:fillRect/>
              </a:stretch>
            </a:blip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 bwMode="black">
          <a:xfrm>
            <a:off x="990600" y="4953000"/>
            <a:ext cx="7315200" cy="381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1800">
                <a:latin typeface="Verdana" pitchFamily="34" charset="0"/>
              </a:defRPr>
            </a:lvl1pPr>
          </a:lstStyle>
          <a:p>
            <a:r>
              <a:rPr lang="ru-RU" smtClean="0"/>
              <a:t>Образец подзаголовка</a:t>
            </a:r>
            <a:endParaRPr lang="en-US"/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304800" y="228600"/>
            <a:ext cx="1079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000" b="1">
                <a:latin typeface="Verdana" pitchFamily="34" charset="0"/>
              </a:rPr>
              <a:t>LOGO</a:t>
            </a:r>
          </a:p>
        </p:txBody>
      </p:sp>
      <p:sp>
        <p:nvSpPr>
          <p:cNvPr id="3092" name="Rectangle 20"/>
          <p:cNvSpPr>
            <a:spLocks noGrp="1" noChangeArrowheads="1"/>
          </p:cNvSpPr>
          <p:nvPr>
            <p:ph type="ctrTitle" sz="quarter"/>
          </p:nvPr>
        </p:nvSpPr>
        <p:spPr bwMode="black">
          <a:xfrm>
            <a:off x="611188" y="1700213"/>
            <a:ext cx="8137525" cy="792162"/>
          </a:xfrm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r>
              <a:rPr lang="ru-RU" altLang="ko-KR" smtClean="0"/>
              <a:t>Образец заголовка</a:t>
            </a:r>
            <a:endParaRPr lang="en-US" altLang="ko-K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BADDEF-DC23-4D93-8238-A1D30AEBD9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D4A91-DBC9-4AFC-AAE0-23AAA6E964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343025"/>
            <a:ext cx="4038600" cy="51371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343025"/>
            <a:ext cx="4038600" cy="51371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1BDE5F-1A0F-4359-8F13-7573A532AC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D986D4-8FE5-4146-A33B-3AB18CEE57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5C806-4412-481E-8954-45BABA722F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F8508C-167E-43B4-98F6-B372E219AC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D5EFA-1470-4C87-BD38-86026A41E4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E2FCCE-A825-4342-BA6E-1383C729AB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E7542-A08A-42EA-ADE4-8219C83D7E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579438"/>
            <a:ext cx="2057400" cy="5900737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579438"/>
            <a:ext cx="6019800" cy="590073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2704C0-7E02-4628-8BDF-962B358206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Заголовок и таблиц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579438"/>
            <a:ext cx="7848600" cy="563562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аблица 2"/>
          <p:cNvSpPr>
            <a:spLocks noGrp="1"/>
          </p:cNvSpPr>
          <p:nvPr>
            <p:ph type="tbl" idx="1"/>
          </p:nvPr>
        </p:nvSpPr>
        <p:spPr>
          <a:xfrm>
            <a:off x="457200" y="1343025"/>
            <a:ext cx="8229600" cy="5137150"/>
          </a:xfrm>
        </p:spPr>
        <p:txBody>
          <a:bodyPr/>
          <a:lstStyle/>
          <a:p>
            <a:r>
              <a:rPr lang="ru-RU" smtClean="0"/>
              <a:t>Вставка таблицы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7010400" y="288925"/>
            <a:ext cx="2133600" cy="32067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5791200" y="6537325"/>
            <a:ext cx="2895600" cy="32067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3671888" y="6537325"/>
            <a:ext cx="2133600" cy="320675"/>
          </a:xfrm>
        </p:spPr>
        <p:txBody>
          <a:bodyPr/>
          <a:lstStyle>
            <a:lvl1pPr>
              <a:defRPr/>
            </a:lvl1pPr>
          </a:lstStyle>
          <a:p>
            <a:fld id="{A146A362-2ED1-4AE8-8395-2C36C1C9FA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Freeform 16"/>
          <p:cNvSpPr>
            <a:spLocks/>
          </p:cNvSpPr>
          <p:nvPr/>
        </p:nvSpPr>
        <p:spPr bwMode="gray">
          <a:xfrm>
            <a:off x="0" y="360363"/>
            <a:ext cx="9148763" cy="900112"/>
          </a:xfrm>
          <a:custGeom>
            <a:avLst/>
            <a:gdLst/>
            <a:ahLst/>
            <a:cxnLst>
              <a:cxn ang="0">
                <a:pos x="0" y="368"/>
              </a:cxn>
              <a:cxn ang="0">
                <a:pos x="440" y="368"/>
              </a:cxn>
              <a:cxn ang="0">
                <a:pos x="777" y="0"/>
              </a:cxn>
              <a:cxn ang="0">
                <a:pos x="2162" y="0"/>
              </a:cxn>
              <a:cxn ang="0">
                <a:pos x="2265" y="116"/>
              </a:cxn>
              <a:cxn ang="0">
                <a:pos x="5756" y="112"/>
              </a:cxn>
              <a:cxn ang="0">
                <a:pos x="5763" y="567"/>
              </a:cxn>
              <a:cxn ang="0">
                <a:pos x="6" y="556"/>
              </a:cxn>
            </a:cxnLst>
            <a:rect l="0" t="0" r="r" b="b"/>
            <a:pathLst>
              <a:path w="5763" h="567">
                <a:moveTo>
                  <a:pt x="0" y="368"/>
                </a:moveTo>
                <a:lnTo>
                  <a:pt x="440" y="368"/>
                </a:lnTo>
                <a:lnTo>
                  <a:pt x="777" y="0"/>
                </a:lnTo>
                <a:lnTo>
                  <a:pt x="2162" y="0"/>
                </a:lnTo>
                <a:lnTo>
                  <a:pt x="2265" y="116"/>
                </a:lnTo>
                <a:lnTo>
                  <a:pt x="5756" y="112"/>
                </a:lnTo>
                <a:lnTo>
                  <a:pt x="5763" y="567"/>
                </a:lnTo>
                <a:lnTo>
                  <a:pt x="6" y="556"/>
                </a:lnTo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ru-RU"/>
          </a:p>
        </p:txBody>
      </p:sp>
      <p:sp>
        <p:nvSpPr>
          <p:cNvPr id="1039" name="Freeform 15" descr="01b_img(Global Digtal Desigm(imageState)"/>
          <p:cNvSpPr>
            <a:spLocks/>
          </p:cNvSpPr>
          <p:nvPr/>
        </p:nvSpPr>
        <p:spPr bwMode="gray">
          <a:xfrm>
            <a:off x="-9525" y="336550"/>
            <a:ext cx="9182100" cy="838200"/>
          </a:xfrm>
          <a:custGeom>
            <a:avLst/>
            <a:gdLst/>
            <a:ahLst/>
            <a:cxnLst>
              <a:cxn ang="0">
                <a:pos x="449" y="370"/>
              </a:cxn>
              <a:cxn ang="0">
                <a:pos x="768" y="1"/>
              </a:cxn>
              <a:cxn ang="0">
                <a:pos x="2158" y="0"/>
              </a:cxn>
              <a:cxn ang="0">
                <a:pos x="2258" y="115"/>
              </a:cxn>
              <a:cxn ang="0">
                <a:pos x="5784" y="115"/>
              </a:cxn>
              <a:cxn ang="0">
                <a:pos x="5779" y="528"/>
              </a:cxn>
              <a:cxn ang="0">
                <a:pos x="0" y="519"/>
              </a:cxn>
              <a:cxn ang="0">
                <a:pos x="0" y="371"/>
              </a:cxn>
            </a:cxnLst>
            <a:rect l="0" t="0" r="r" b="b"/>
            <a:pathLst>
              <a:path w="5784" h="528">
                <a:moveTo>
                  <a:pt x="449" y="370"/>
                </a:moveTo>
                <a:lnTo>
                  <a:pt x="768" y="1"/>
                </a:lnTo>
                <a:lnTo>
                  <a:pt x="2158" y="0"/>
                </a:lnTo>
                <a:lnTo>
                  <a:pt x="2258" y="115"/>
                </a:lnTo>
                <a:lnTo>
                  <a:pt x="5784" y="115"/>
                </a:lnTo>
                <a:lnTo>
                  <a:pt x="5779" y="528"/>
                </a:lnTo>
                <a:lnTo>
                  <a:pt x="0" y="519"/>
                </a:lnTo>
                <a:lnTo>
                  <a:pt x="0" y="371"/>
                </a:lnTo>
              </a:path>
            </a:pathLst>
          </a:custGeom>
          <a:blipFill dpi="0" rotWithShape="1">
            <a:blip r:embed="rId15" cstate="print"/>
            <a:srcRect/>
            <a:stretch>
              <a:fillRect/>
            </a:stretch>
          </a:blip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ru-RU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343025"/>
            <a:ext cx="8229600" cy="513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010400" y="288925"/>
            <a:ext cx="2133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1">
                <a:latin typeface="+mj-lt"/>
              </a:defRPr>
            </a:lvl1pPr>
          </a:lstStyle>
          <a:p>
            <a:r>
              <a:rPr lang="en-US"/>
              <a:t>www.themegallery.com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+mj-lt"/>
              </a:defRPr>
            </a:lvl1pPr>
          </a:lstStyle>
          <a:p>
            <a:r>
              <a:rPr lang="en-US"/>
              <a:t>Company Logo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71888" y="6537325"/>
            <a:ext cx="2133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>
                <a:latin typeface="+mj-lt"/>
              </a:defRPr>
            </a:lvl1pPr>
          </a:lstStyle>
          <a:p>
            <a:fld id="{70E268EA-0EF1-40F1-A332-ECFD4DDB3ED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white">
          <a:xfrm>
            <a:off x="609600" y="579438"/>
            <a:ext cx="7848600" cy="56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ctrTitle" sz="quarter"/>
          </p:nvPr>
        </p:nvSpPr>
        <p:spPr>
          <a:xfrm>
            <a:off x="357158" y="214290"/>
            <a:ext cx="8501122" cy="1500198"/>
          </a:xfrm>
          <a:solidFill>
            <a:schemeClr val="bg1"/>
          </a:solidFill>
        </p:spPr>
        <p:txBody>
          <a:bodyPr/>
          <a:lstStyle/>
          <a:p>
            <a:r>
              <a:rPr lang="ru-RU" sz="2800" dirty="0" smtClean="0"/>
              <a:t>Основные показатели </a:t>
            </a:r>
            <a:br>
              <a:rPr lang="ru-RU" sz="2800" dirty="0" smtClean="0"/>
            </a:br>
            <a:r>
              <a:rPr lang="ru-RU" sz="2800" dirty="0" smtClean="0"/>
              <a:t>в сфере правовой статистики </a:t>
            </a:r>
            <a:br>
              <a:rPr lang="ru-RU" sz="2800" dirty="0" smtClean="0"/>
            </a:br>
            <a:r>
              <a:rPr lang="ru-RU" sz="2800" dirty="0" smtClean="0"/>
              <a:t>на территории Красноярского края</a:t>
            </a:r>
            <a:endParaRPr lang="ru-RU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Прямоугольник 23"/>
          <p:cNvSpPr/>
          <p:nvPr/>
        </p:nvSpPr>
        <p:spPr>
          <a:xfrm>
            <a:off x="1071538" y="500043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ВСЕГО ЗАРЕГИСТРИРОВАНО ПРЕСТУПЛЕНИЙ НА ТЕРРИТОРИИ </a:t>
            </a:r>
          </a:p>
          <a:p>
            <a:pPr algn="ctr">
              <a:spcAft>
                <a:spcPts val="0"/>
              </a:spcAft>
            </a:pPr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КРАСНОЯРСКОГО КРАЯ ЗА 2020 ГОД – </a:t>
            </a:r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48152</a:t>
            </a:r>
            <a:endParaRPr lang="ru-RU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7" name="Диаграмма 26"/>
          <p:cNvGraphicFramePr/>
          <p:nvPr/>
        </p:nvGraphicFramePr>
        <p:xfrm>
          <a:off x="0" y="1214422"/>
          <a:ext cx="9144000" cy="56435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1071538" y="571480"/>
            <a:ext cx="80724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УДЕЛЬНЫЙ ВЕС КАТЕГОРИЙ ЛИЦ СОВЕРШИВШИХ</a:t>
            </a: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ПРЕСТУПЛЕНИЯ ОТ ЧИСЛА РАССЛЕДОВАННЫХ  ПО ДАННЫМ ИЦ </a:t>
            </a:r>
            <a:r>
              <a:rPr lang="ru-RU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ГУ МВД РОССИИ ПО КРАЮ</a:t>
            </a:r>
            <a:endParaRPr lang="ru-RU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Диаграмма 9"/>
          <p:cNvGraphicFramePr/>
          <p:nvPr/>
        </p:nvGraphicFramePr>
        <p:xfrm>
          <a:off x="0" y="1214422"/>
          <a:ext cx="9144000" cy="56435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000100" y="571480"/>
            <a:ext cx="81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КОЛИЧЕСТВО ЖЕНЩИН И НЕСОВЕРШЕННОЛЕТНИХ СОВЕРШИВШИХ ПРЕСТУПЛЕНИЯ</a:t>
            </a:r>
            <a:endParaRPr lang="ru-RU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Диаграмма 2"/>
          <p:cNvGraphicFramePr/>
          <p:nvPr/>
        </p:nvGraphicFramePr>
        <p:xfrm>
          <a:off x="0" y="1214422"/>
          <a:ext cx="9144000" cy="56435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928662" y="571480"/>
            <a:ext cx="82153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ОБЩЕЕ КОЛИЧЕСТВО ПРЕСТУПЛЕНИЙ, СОВЕРШЕННЫХ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ИНОСТРАННЫМИ ГРАЖДАНАМИ И ЛИЦАМИ БЕЗ ГРАЖДАНСТВА </a:t>
            </a:r>
          </a:p>
        </p:txBody>
      </p:sp>
      <p:graphicFrame>
        <p:nvGraphicFramePr>
          <p:cNvPr id="3" name="Диаграмма 2"/>
          <p:cNvGraphicFramePr/>
          <p:nvPr/>
        </p:nvGraphicFramePr>
        <p:xfrm>
          <a:off x="0" y="1285860"/>
          <a:ext cx="9144000" cy="55721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571480"/>
            <a:ext cx="8534400" cy="563562"/>
          </a:xfrm>
        </p:spPr>
        <p:txBody>
          <a:bodyPr/>
          <a:lstStyle/>
          <a:p>
            <a:r>
              <a:rPr lang="ru-RU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НАДЗОР ЗА ИСПОЛНЕНИЕМ ЗАКОНОВ, СОБЛЮДЕНИЕМ ПРАВ И СВОБОД ЧЕЛОВЕКА И ГРАЖДАНИНА ЧАСТЬ 1</a:t>
            </a:r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gray">
          <a:xfrm>
            <a:off x="2687463" y="2366184"/>
            <a:ext cx="35990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Выявлено нарушений</a:t>
            </a:r>
            <a:endParaRPr lang="en-US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gray">
          <a:xfrm>
            <a:off x="2571736" y="3068422"/>
            <a:ext cx="37072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Принесено протестов</a:t>
            </a:r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gray">
          <a:xfrm>
            <a:off x="1928794" y="2071679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gray">
          <a:xfrm>
            <a:off x="2357422" y="3786190"/>
            <a:ext cx="421484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Направлено исков</a:t>
            </a:r>
            <a:endParaRPr lang="en-US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gray">
          <a:xfrm>
            <a:off x="2500298" y="4509324"/>
            <a:ext cx="38990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Внесено представлений</a:t>
            </a:r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gray">
          <a:xfrm>
            <a:off x="2143108" y="5202808"/>
            <a:ext cx="464347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Привлечено к дисц. ответственности</a:t>
            </a:r>
            <a:endParaRPr lang="en-US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1" name="AutoShape 15"/>
          <p:cNvSpPr>
            <a:spLocks noChangeArrowheads="1"/>
          </p:cNvSpPr>
          <p:nvPr/>
        </p:nvSpPr>
        <p:spPr bwMode="gray">
          <a:xfrm>
            <a:off x="928662" y="221455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117241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7" name="AutoShape 15"/>
          <p:cNvSpPr>
            <a:spLocks noChangeArrowheads="1"/>
          </p:cNvSpPr>
          <p:nvPr/>
        </p:nvSpPr>
        <p:spPr bwMode="gray">
          <a:xfrm>
            <a:off x="928662" y="292893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11932</a:t>
            </a:r>
            <a:endParaRPr lang="ru-RU" b="1" dirty="0"/>
          </a:p>
        </p:txBody>
      </p:sp>
      <p:sp>
        <p:nvSpPr>
          <p:cNvPr id="48" name="AutoShape 15"/>
          <p:cNvSpPr>
            <a:spLocks noChangeArrowheads="1"/>
          </p:cNvSpPr>
          <p:nvPr/>
        </p:nvSpPr>
        <p:spPr bwMode="gray">
          <a:xfrm>
            <a:off x="928662" y="368141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14646</a:t>
            </a:r>
            <a:endParaRPr lang="ru-RU" b="1" dirty="0"/>
          </a:p>
        </p:txBody>
      </p:sp>
      <p:sp>
        <p:nvSpPr>
          <p:cNvPr id="54" name="AutoShape 15"/>
          <p:cNvSpPr>
            <a:spLocks noChangeArrowheads="1"/>
          </p:cNvSpPr>
          <p:nvPr/>
        </p:nvSpPr>
        <p:spPr bwMode="gray">
          <a:xfrm>
            <a:off x="214282" y="1285860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2019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4" name="AutoShape 9"/>
          <p:cNvSpPr>
            <a:spLocks noChangeArrowheads="1"/>
          </p:cNvSpPr>
          <p:nvPr/>
        </p:nvSpPr>
        <p:spPr bwMode="gray">
          <a:xfrm rot="10800000">
            <a:off x="6610368" y="2071678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5" name="AutoShape 15"/>
          <p:cNvSpPr>
            <a:spLocks noChangeArrowheads="1"/>
          </p:cNvSpPr>
          <p:nvPr/>
        </p:nvSpPr>
        <p:spPr bwMode="gray">
          <a:xfrm>
            <a:off x="928662" y="439578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18365</a:t>
            </a:r>
            <a:endParaRPr lang="ru-RU" b="1" dirty="0"/>
          </a:p>
        </p:txBody>
      </p:sp>
      <p:sp>
        <p:nvSpPr>
          <p:cNvPr id="27" name="AutoShape 15"/>
          <p:cNvSpPr>
            <a:spLocks noChangeArrowheads="1"/>
          </p:cNvSpPr>
          <p:nvPr/>
        </p:nvSpPr>
        <p:spPr bwMode="gray">
          <a:xfrm>
            <a:off x="928662" y="5105416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15679</a:t>
            </a:r>
            <a:endParaRPr lang="ru-RU" b="1" dirty="0"/>
          </a:p>
        </p:txBody>
      </p:sp>
      <p:sp>
        <p:nvSpPr>
          <p:cNvPr id="29" name="AutoShape 15"/>
          <p:cNvSpPr>
            <a:spLocks noChangeArrowheads="1"/>
          </p:cNvSpPr>
          <p:nvPr/>
        </p:nvSpPr>
        <p:spPr bwMode="gray">
          <a:xfrm>
            <a:off x="6858016" y="228599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97508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33" name="AutoShape 15"/>
          <p:cNvSpPr>
            <a:spLocks noChangeArrowheads="1"/>
          </p:cNvSpPr>
          <p:nvPr/>
        </p:nvSpPr>
        <p:spPr bwMode="gray">
          <a:xfrm>
            <a:off x="6858016" y="300037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11632</a:t>
            </a:r>
            <a:endParaRPr lang="ru-RU" b="1" dirty="0"/>
          </a:p>
        </p:txBody>
      </p:sp>
      <p:sp>
        <p:nvSpPr>
          <p:cNvPr id="35" name="AutoShape 15"/>
          <p:cNvSpPr>
            <a:spLocks noChangeArrowheads="1"/>
          </p:cNvSpPr>
          <p:nvPr/>
        </p:nvSpPr>
        <p:spPr bwMode="gray">
          <a:xfrm>
            <a:off x="6858016" y="375284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9072</a:t>
            </a:r>
            <a:endParaRPr lang="ru-RU" b="1" dirty="0"/>
          </a:p>
        </p:txBody>
      </p:sp>
      <p:sp>
        <p:nvSpPr>
          <p:cNvPr id="36" name="AutoShape 15"/>
          <p:cNvSpPr>
            <a:spLocks noChangeArrowheads="1"/>
          </p:cNvSpPr>
          <p:nvPr/>
        </p:nvSpPr>
        <p:spPr bwMode="gray">
          <a:xfrm>
            <a:off x="6143636" y="1357298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2020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7" name="AutoShape 15"/>
          <p:cNvSpPr>
            <a:spLocks noChangeArrowheads="1"/>
          </p:cNvSpPr>
          <p:nvPr/>
        </p:nvSpPr>
        <p:spPr bwMode="gray">
          <a:xfrm>
            <a:off x="6858016" y="4467226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17104</a:t>
            </a:r>
            <a:endParaRPr lang="ru-RU" b="1" dirty="0"/>
          </a:p>
        </p:txBody>
      </p:sp>
      <p:sp>
        <p:nvSpPr>
          <p:cNvPr id="38" name="AutoShape 15"/>
          <p:cNvSpPr>
            <a:spLocks noChangeArrowheads="1"/>
          </p:cNvSpPr>
          <p:nvPr/>
        </p:nvSpPr>
        <p:spPr bwMode="gray">
          <a:xfrm>
            <a:off x="6858016" y="517685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14270</a:t>
            </a:r>
            <a:endParaRPr lang="ru-RU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571480"/>
            <a:ext cx="8534400" cy="563562"/>
          </a:xfrm>
        </p:spPr>
        <p:txBody>
          <a:bodyPr/>
          <a:lstStyle/>
          <a:p>
            <a:r>
              <a:rPr lang="ru-RU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НАДЗОР ЗА ИСПОЛНЕНИЕМ ЗАКОНОВ, СОБЛЮДЕНИЕМ ПРАВ И СВОБОД ЧЕЛОВЕКА И ГРАЖДАНИНА ЧАСТЬ 2</a:t>
            </a:r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gray">
          <a:xfrm>
            <a:off x="2665319" y="2151870"/>
            <a:ext cx="35990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По удовлетворенным протестам отменено и изменено незаконных правовых актов</a:t>
            </a:r>
            <a:endParaRPr lang="en-US" sz="12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gray">
          <a:xfrm>
            <a:off x="2536017" y="2788204"/>
            <a:ext cx="38576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Удовлетворено исков и прекращено дел ввиду добровольного удовлетворения требований прокурора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gray">
          <a:xfrm>
            <a:off x="2611215" y="3609204"/>
            <a:ext cx="370725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По постановлению прокурора привлечено лиц к административной ответственности</a:t>
            </a:r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gray">
          <a:xfrm>
            <a:off x="1928794" y="2071678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gray">
          <a:xfrm>
            <a:off x="2357422" y="4245538"/>
            <a:ext cx="421484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Предостережено лиц о недопустимости нарушения закона</a:t>
            </a:r>
            <a:endParaRPr lang="en-US" sz="12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gray">
          <a:xfrm>
            <a:off x="2515338" y="4881872"/>
            <a:ext cx="389901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Направлено материалов для решения вопроса об уголовном преследовании в порядке п. 2 ч. 2 ст. 37 УПК РФ</a:t>
            </a:r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gray">
          <a:xfrm>
            <a:off x="2143108" y="5702874"/>
            <a:ext cx="464347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2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Возбуждено уголовных дел</a:t>
            </a:r>
            <a:endParaRPr lang="en-US" sz="12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1" name="AutoShape 15"/>
          <p:cNvSpPr>
            <a:spLocks noChangeArrowheads="1"/>
          </p:cNvSpPr>
          <p:nvPr/>
        </p:nvSpPr>
        <p:spPr bwMode="gray">
          <a:xfrm>
            <a:off x="928662" y="200024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10909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6" name="AutoShape 15"/>
          <p:cNvSpPr>
            <a:spLocks noChangeArrowheads="1"/>
          </p:cNvSpPr>
          <p:nvPr/>
        </p:nvSpPr>
        <p:spPr bwMode="gray">
          <a:xfrm>
            <a:off x="928662" y="272128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14904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7" name="AutoShape 15"/>
          <p:cNvSpPr>
            <a:spLocks noChangeArrowheads="1"/>
          </p:cNvSpPr>
          <p:nvPr/>
        </p:nvSpPr>
        <p:spPr bwMode="gray">
          <a:xfrm>
            <a:off x="928662" y="3442336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8115</a:t>
            </a:r>
            <a:endParaRPr lang="ru-RU" b="1" dirty="0"/>
          </a:p>
        </p:txBody>
      </p:sp>
      <p:sp>
        <p:nvSpPr>
          <p:cNvPr id="48" name="AutoShape 15"/>
          <p:cNvSpPr>
            <a:spLocks noChangeArrowheads="1"/>
          </p:cNvSpPr>
          <p:nvPr/>
        </p:nvSpPr>
        <p:spPr bwMode="gray">
          <a:xfrm>
            <a:off x="928662" y="416338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2341</a:t>
            </a:r>
            <a:endParaRPr lang="ru-RU" b="1" dirty="0"/>
          </a:p>
        </p:txBody>
      </p:sp>
      <p:sp>
        <p:nvSpPr>
          <p:cNvPr id="54" name="AutoShape 15"/>
          <p:cNvSpPr>
            <a:spLocks noChangeArrowheads="1"/>
          </p:cNvSpPr>
          <p:nvPr/>
        </p:nvSpPr>
        <p:spPr bwMode="gray">
          <a:xfrm>
            <a:off x="214282" y="1214422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2019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4" name="AutoShape 9"/>
          <p:cNvSpPr>
            <a:spLocks noChangeArrowheads="1"/>
          </p:cNvSpPr>
          <p:nvPr/>
        </p:nvSpPr>
        <p:spPr bwMode="gray">
          <a:xfrm rot="10800000">
            <a:off x="6610368" y="2071678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5" name="AutoShape 15"/>
          <p:cNvSpPr>
            <a:spLocks noChangeArrowheads="1"/>
          </p:cNvSpPr>
          <p:nvPr/>
        </p:nvSpPr>
        <p:spPr bwMode="gray">
          <a:xfrm>
            <a:off x="928662" y="488443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403</a:t>
            </a:r>
            <a:endParaRPr lang="ru-RU" b="1" dirty="0"/>
          </a:p>
        </p:txBody>
      </p:sp>
      <p:sp>
        <p:nvSpPr>
          <p:cNvPr id="27" name="AutoShape 15"/>
          <p:cNvSpPr>
            <a:spLocks noChangeArrowheads="1"/>
          </p:cNvSpPr>
          <p:nvPr/>
        </p:nvSpPr>
        <p:spPr bwMode="gray">
          <a:xfrm>
            <a:off x="928662" y="560548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319</a:t>
            </a:r>
            <a:endParaRPr lang="ru-RU" b="1" dirty="0"/>
          </a:p>
        </p:txBody>
      </p:sp>
      <p:sp>
        <p:nvSpPr>
          <p:cNvPr id="29" name="AutoShape 15"/>
          <p:cNvSpPr>
            <a:spLocks noChangeArrowheads="1"/>
          </p:cNvSpPr>
          <p:nvPr/>
        </p:nvSpPr>
        <p:spPr bwMode="gray">
          <a:xfrm>
            <a:off x="6858016" y="207167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11151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30" name="AutoShape 15"/>
          <p:cNvSpPr>
            <a:spLocks noChangeArrowheads="1"/>
          </p:cNvSpPr>
          <p:nvPr/>
        </p:nvSpPr>
        <p:spPr bwMode="gray">
          <a:xfrm>
            <a:off x="6858016" y="2792726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7340</a:t>
            </a:r>
            <a:endParaRPr lang="ru-RU" b="1" dirty="0"/>
          </a:p>
        </p:txBody>
      </p:sp>
      <p:sp>
        <p:nvSpPr>
          <p:cNvPr id="33" name="AutoShape 15"/>
          <p:cNvSpPr>
            <a:spLocks noChangeArrowheads="1"/>
          </p:cNvSpPr>
          <p:nvPr/>
        </p:nvSpPr>
        <p:spPr bwMode="gray">
          <a:xfrm>
            <a:off x="6858016" y="351377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6540</a:t>
            </a:r>
            <a:endParaRPr lang="ru-RU" b="1" dirty="0"/>
          </a:p>
        </p:txBody>
      </p:sp>
      <p:sp>
        <p:nvSpPr>
          <p:cNvPr id="35" name="AutoShape 15"/>
          <p:cNvSpPr>
            <a:spLocks noChangeArrowheads="1"/>
          </p:cNvSpPr>
          <p:nvPr/>
        </p:nvSpPr>
        <p:spPr bwMode="gray">
          <a:xfrm>
            <a:off x="6858016" y="423482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2119</a:t>
            </a:r>
            <a:endParaRPr lang="ru-RU" b="1" dirty="0"/>
          </a:p>
        </p:txBody>
      </p:sp>
      <p:sp>
        <p:nvSpPr>
          <p:cNvPr id="36" name="AutoShape 15"/>
          <p:cNvSpPr>
            <a:spLocks noChangeArrowheads="1"/>
          </p:cNvSpPr>
          <p:nvPr/>
        </p:nvSpPr>
        <p:spPr bwMode="gray">
          <a:xfrm>
            <a:off x="6143636" y="1285860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2020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7" name="AutoShape 15"/>
          <p:cNvSpPr>
            <a:spLocks noChangeArrowheads="1"/>
          </p:cNvSpPr>
          <p:nvPr/>
        </p:nvSpPr>
        <p:spPr bwMode="gray">
          <a:xfrm>
            <a:off x="6858016" y="495587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390</a:t>
            </a:r>
            <a:endParaRPr lang="ru-RU" b="1" dirty="0"/>
          </a:p>
        </p:txBody>
      </p:sp>
      <p:sp>
        <p:nvSpPr>
          <p:cNvPr id="38" name="AutoShape 15"/>
          <p:cNvSpPr>
            <a:spLocks noChangeArrowheads="1"/>
          </p:cNvSpPr>
          <p:nvPr/>
        </p:nvSpPr>
        <p:spPr bwMode="gray">
          <a:xfrm>
            <a:off x="6858016" y="567692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290</a:t>
            </a:r>
            <a:endParaRPr lang="ru-RU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571480"/>
            <a:ext cx="8534400" cy="563562"/>
          </a:xfrm>
        </p:spPr>
        <p:txBody>
          <a:bodyPr/>
          <a:lstStyle/>
          <a:p>
            <a:r>
              <a:rPr lang="ru-RU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НАДЗОР ЗА ИСПОЛНЕНИЕМ ЗАКОНОВ НА ДОСУДЕБНОЙ СТАДИИ УГОЛОВНОГО СУДОПРОИЗВОДСТВА ЧАСТЬ 1</a:t>
            </a:r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gray">
          <a:xfrm>
            <a:off x="2665319" y="2335405"/>
            <a:ext cx="359904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Выявлено нарушений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gray">
          <a:xfrm>
            <a:off x="2611215" y="3000372"/>
            <a:ext cx="370725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Направлено требований об устранении нарушений законодательства в порядке п.3 ч.2 ст. 37 УПК РФ</a:t>
            </a:r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gray">
          <a:xfrm>
            <a:off x="1928794" y="2071679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gray">
          <a:xfrm>
            <a:off x="2357422" y="4000504"/>
            <a:ext cx="42148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Внесено представлений и информаций об устранении нарушений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gray">
          <a:xfrm>
            <a:off x="2143108" y="4977482"/>
            <a:ext cx="4643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Привлечено к дисциплинарной </a:t>
            </a:r>
          </a:p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ответственности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1" name="AutoShape 15"/>
          <p:cNvSpPr>
            <a:spLocks noChangeArrowheads="1"/>
          </p:cNvSpPr>
          <p:nvPr/>
        </p:nvSpPr>
        <p:spPr bwMode="gray">
          <a:xfrm>
            <a:off x="928662" y="206692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123684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6" name="AutoShape 15"/>
          <p:cNvSpPr>
            <a:spLocks noChangeArrowheads="1"/>
          </p:cNvSpPr>
          <p:nvPr/>
        </p:nvSpPr>
        <p:spPr bwMode="gray">
          <a:xfrm>
            <a:off x="928662" y="2997203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3982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7" name="AutoShape 15"/>
          <p:cNvSpPr>
            <a:spLocks noChangeArrowheads="1"/>
          </p:cNvSpPr>
          <p:nvPr/>
        </p:nvSpPr>
        <p:spPr bwMode="gray">
          <a:xfrm>
            <a:off x="928662" y="392748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2214</a:t>
            </a:r>
            <a:endParaRPr lang="ru-RU" b="1" dirty="0"/>
          </a:p>
        </p:txBody>
      </p:sp>
      <p:sp>
        <p:nvSpPr>
          <p:cNvPr id="48" name="AutoShape 15"/>
          <p:cNvSpPr>
            <a:spLocks noChangeArrowheads="1"/>
          </p:cNvSpPr>
          <p:nvPr/>
        </p:nvSpPr>
        <p:spPr bwMode="gray">
          <a:xfrm>
            <a:off x="928662" y="485776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3416</a:t>
            </a:r>
            <a:endParaRPr lang="ru-RU" b="1" dirty="0"/>
          </a:p>
        </p:txBody>
      </p:sp>
      <p:sp>
        <p:nvSpPr>
          <p:cNvPr id="54" name="AutoShape 15"/>
          <p:cNvSpPr>
            <a:spLocks noChangeArrowheads="1"/>
          </p:cNvSpPr>
          <p:nvPr/>
        </p:nvSpPr>
        <p:spPr bwMode="gray">
          <a:xfrm>
            <a:off x="214282" y="1214422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2019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4" name="AutoShape 9"/>
          <p:cNvSpPr>
            <a:spLocks noChangeArrowheads="1"/>
          </p:cNvSpPr>
          <p:nvPr/>
        </p:nvSpPr>
        <p:spPr bwMode="gray">
          <a:xfrm rot="10800000">
            <a:off x="6610368" y="2071678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9" name="AutoShape 15"/>
          <p:cNvSpPr>
            <a:spLocks noChangeArrowheads="1"/>
          </p:cNvSpPr>
          <p:nvPr/>
        </p:nvSpPr>
        <p:spPr bwMode="gray">
          <a:xfrm>
            <a:off x="6858016" y="207167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113765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30" name="AutoShape 15"/>
          <p:cNvSpPr>
            <a:spLocks noChangeArrowheads="1"/>
          </p:cNvSpPr>
          <p:nvPr/>
        </p:nvSpPr>
        <p:spPr bwMode="gray">
          <a:xfrm>
            <a:off x="6858016" y="300037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4410</a:t>
            </a:r>
            <a:endParaRPr lang="ru-RU" b="1" dirty="0"/>
          </a:p>
        </p:txBody>
      </p:sp>
      <p:sp>
        <p:nvSpPr>
          <p:cNvPr id="33" name="AutoShape 15"/>
          <p:cNvSpPr>
            <a:spLocks noChangeArrowheads="1"/>
          </p:cNvSpPr>
          <p:nvPr/>
        </p:nvSpPr>
        <p:spPr bwMode="gray">
          <a:xfrm>
            <a:off x="6858016" y="3929066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1798</a:t>
            </a:r>
            <a:endParaRPr lang="ru-RU" b="1" dirty="0"/>
          </a:p>
        </p:txBody>
      </p:sp>
      <p:sp>
        <p:nvSpPr>
          <p:cNvPr id="35" name="AutoShape 15"/>
          <p:cNvSpPr>
            <a:spLocks noChangeArrowheads="1"/>
          </p:cNvSpPr>
          <p:nvPr/>
        </p:nvSpPr>
        <p:spPr bwMode="gray">
          <a:xfrm>
            <a:off x="6858016" y="485776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3517</a:t>
            </a:r>
            <a:endParaRPr lang="ru-RU" b="1" dirty="0"/>
          </a:p>
        </p:txBody>
      </p:sp>
      <p:sp>
        <p:nvSpPr>
          <p:cNvPr id="36" name="AutoShape 15"/>
          <p:cNvSpPr>
            <a:spLocks noChangeArrowheads="1"/>
          </p:cNvSpPr>
          <p:nvPr/>
        </p:nvSpPr>
        <p:spPr bwMode="gray">
          <a:xfrm>
            <a:off x="6143636" y="1285860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2020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571480"/>
            <a:ext cx="8534400" cy="563562"/>
          </a:xfrm>
        </p:spPr>
        <p:txBody>
          <a:bodyPr/>
          <a:lstStyle/>
          <a:p>
            <a:r>
              <a:rPr lang="ru-RU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НАДЗОР ЗА ИСПОЛНЕНИЕМ ЗАКОНОВ НА ДОСУДЕБНОЙ СТАДИИ УГОЛОВНОГО СУДОПРОИЗВОДСТВА ЧАСТЬ 2</a:t>
            </a:r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gray">
          <a:xfrm>
            <a:off x="2665319" y="2261708"/>
            <a:ext cx="3599049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Отменено постановлений следователей и дознавателей о возбуждении уголовного дела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gray">
          <a:xfrm>
            <a:off x="2611215" y="3286124"/>
            <a:ext cx="370725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Отменено прокурором и по его инициативе постановлений об отказе в возбуждении уголовного дела</a:t>
            </a:r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gray">
          <a:xfrm>
            <a:off x="1928794" y="2071679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gray">
          <a:xfrm>
            <a:off x="2357422" y="4476286"/>
            <a:ext cx="421484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Отменено прокурором и по его инициативе постановлений о прекращении уголовного дела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gray">
          <a:xfrm>
            <a:off x="2143108" y="5500702"/>
            <a:ext cx="464347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ru-RU" sz="1400" b="1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Отменено прокурором и по его инициативе постановлений о приостановлении предварительного расследования</a:t>
            </a:r>
            <a:endParaRPr lang="en-US" sz="1400" b="1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1" name="AutoShape 15"/>
          <p:cNvSpPr>
            <a:spLocks noChangeArrowheads="1"/>
          </p:cNvSpPr>
          <p:nvPr/>
        </p:nvSpPr>
        <p:spPr bwMode="gray">
          <a:xfrm>
            <a:off x="928662" y="220980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234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6" name="AutoShape 15"/>
          <p:cNvSpPr>
            <a:spLocks noChangeArrowheads="1"/>
          </p:cNvSpPr>
          <p:nvPr/>
        </p:nvSpPr>
        <p:spPr bwMode="gray">
          <a:xfrm>
            <a:off x="928662" y="3306767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78277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47" name="AutoShape 15"/>
          <p:cNvSpPr>
            <a:spLocks noChangeArrowheads="1"/>
          </p:cNvSpPr>
          <p:nvPr/>
        </p:nvSpPr>
        <p:spPr bwMode="gray">
          <a:xfrm>
            <a:off x="928662" y="4403734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1373</a:t>
            </a:r>
            <a:endParaRPr lang="ru-RU" b="1" dirty="0"/>
          </a:p>
        </p:txBody>
      </p:sp>
      <p:sp>
        <p:nvSpPr>
          <p:cNvPr id="48" name="AutoShape 15"/>
          <p:cNvSpPr>
            <a:spLocks noChangeArrowheads="1"/>
          </p:cNvSpPr>
          <p:nvPr/>
        </p:nvSpPr>
        <p:spPr bwMode="gray">
          <a:xfrm>
            <a:off x="928662" y="550070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8993</a:t>
            </a:r>
            <a:endParaRPr lang="ru-RU" b="1" dirty="0"/>
          </a:p>
        </p:txBody>
      </p:sp>
      <p:sp>
        <p:nvSpPr>
          <p:cNvPr id="54" name="AutoShape 15"/>
          <p:cNvSpPr>
            <a:spLocks noChangeArrowheads="1"/>
          </p:cNvSpPr>
          <p:nvPr/>
        </p:nvSpPr>
        <p:spPr bwMode="gray">
          <a:xfrm>
            <a:off x="214282" y="1214422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2019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  <p:sp>
        <p:nvSpPr>
          <p:cNvPr id="34" name="AutoShape 9"/>
          <p:cNvSpPr>
            <a:spLocks noChangeArrowheads="1"/>
          </p:cNvSpPr>
          <p:nvPr/>
        </p:nvSpPr>
        <p:spPr bwMode="gray">
          <a:xfrm rot="10800000">
            <a:off x="6610368" y="2071678"/>
            <a:ext cx="533400" cy="4357718"/>
          </a:xfrm>
          <a:prstGeom prst="leftArrow">
            <a:avLst>
              <a:gd name="adj1" fmla="val 65583"/>
              <a:gd name="adj2" fmla="val 65181"/>
            </a:avLst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2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ru-RU"/>
          </a:p>
        </p:txBody>
      </p:sp>
      <p:sp>
        <p:nvSpPr>
          <p:cNvPr id="29" name="AutoShape 15"/>
          <p:cNvSpPr>
            <a:spLocks noChangeArrowheads="1"/>
          </p:cNvSpPr>
          <p:nvPr/>
        </p:nvSpPr>
        <p:spPr bwMode="gray">
          <a:xfrm>
            <a:off x="6858016" y="2281238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b="1" dirty="0" smtClean="0">
                <a:ln/>
                <a:solidFill>
                  <a:schemeClr val="accent3"/>
                </a:solidFill>
              </a:rPr>
              <a:t>145</a:t>
            </a:r>
            <a:endParaRPr lang="ru-RU" b="1" dirty="0">
              <a:ln/>
              <a:solidFill>
                <a:schemeClr val="accent3"/>
              </a:solidFill>
            </a:endParaRPr>
          </a:p>
        </p:txBody>
      </p:sp>
      <p:sp>
        <p:nvSpPr>
          <p:cNvPr id="30" name="AutoShape 15"/>
          <p:cNvSpPr>
            <a:spLocks noChangeArrowheads="1"/>
          </p:cNvSpPr>
          <p:nvPr/>
        </p:nvSpPr>
        <p:spPr bwMode="gray">
          <a:xfrm>
            <a:off x="6858016" y="3378205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71761</a:t>
            </a:r>
          </a:p>
        </p:txBody>
      </p:sp>
      <p:sp>
        <p:nvSpPr>
          <p:cNvPr id="33" name="AutoShape 15"/>
          <p:cNvSpPr>
            <a:spLocks noChangeArrowheads="1"/>
          </p:cNvSpPr>
          <p:nvPr/>
        </p:nvSpPr>
        <p:spPr bwMode="gray">
          <a:xfrm>
            <a:off x="6858016" y="4475172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914</a:t>
            </a:r>
            <a:endParaRPr lang="ru-RU" b="1" dirty="0"/>
          </a:p>
        </p:txBody>
      </p:sp>
      <p:sp>
        <p:nvSpPr>
          <p:cNvPr id="35" name="AutoShape 15"/>
          <p:cNvSpPr>
            <a:spLocks noChangeArrowheads="1"/>
          </p:cNvSpPr>
          <p:nvPr/>
        </p:nvSpPr>
        <p:spPr bwMode="gray">
          <a:xfrm>
            <a:off x="6858016" y="5572140"/>
            <a:ext cx="1214446" cy="609600"/>
          </a:xfrm>
          <a:prstGeom prst="can">
            <a:avLst>
              <a:gd name="adj" fmla="val 27866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b="1" dirty="0" smtClean="0"/>
              <a:t>8361</a:t>
            </a:r>
            <a:endParaRPr lang="ru-RU" b="1" dirty="0"/>
          </a:p>
        </p:txBody>
      </p:sp>
      <p:sp>
        <p:nvSpPr>
          <p:cNvPr id="36" name="AutoShape 15"/>
          <p:cNvSpPr>
            <a:spLocks noChangeArrowheads="1"/>
          </p:cNvSpPr>
          <p:nvPr/>
        </p:nvSpPr>
        <p:spPr bwMode="gray">
          <a:xfrm>
            <a:off x="6143636" y="1285860"/>
            <a:ext cx="2714644" cy="609600"/>
          </a:xfrm>
          <a:prstGeom prst="ca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r>
              <a:rPr lang="ru-RU" sz="2000" b="1" i="1" dirty="0" smtClean="0">
                <a:solidFill>
                  <a:schemeClr val="bg1"/>
                </a:solidFill>
              </a:rPr>
              <a:t>2020 год</a:t>
            </a:r>
            <a:endParaRPr lang="ru-RU" sz="1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z="1800" b="1" dirty="0" smtClean="0"/>
              <a:t>Состояние законности в сфере соблюдения прав несовершеннолетних</a:t>
            </a:r>
            <a:endParaRPr lang="ru-RU" sz="1800" dirty="0"/>
          </a:p>
        </p:txBody>
      </p:sp>
      <p:graphicFrame>
        <p:nvGraphicFramePr>
          <p:cNvPr id="6" name="Содержимое 5"/>
          <p:cNvGraphicFramePr>
            <a:graphicFrameLocks noGrp="1"/>
          </p:cNvGraphicFramePr>
          <p:nvPr>
            <p:ph idx="1"/>
          </p:nvPr>
        </p:nvGraphicFramePr>
        <p:xfrm>
          <a:off x="0" y="1343024"/>
          <a:ext cx="9144000" cy="55149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SvetlAbstrl">
  <a:themeElements>
    <a:clrScheme name="sample 3">
      <a:dk1>
        <a:srgbClr val="1D528D"/>
      </a:dk1>
      <a:lt1>
        <a:srgbClr val="FFFFFF"/>
      </a:lt1>
      <a:dk2>
        <a:srgbClr val="000000"/>
      </a:dk2>
      <a:lt2>
        <a:srgbClr val="DDDDDD"/>
      </a:lt2>
      <a:accent1>
        <a:srgbClr val="25B1B1"/>
      </a:accent1>
      <a:accent2>
        <a:srgbClr val="5BACE9"/>
      </a:accent2>
      <a:accent3>
        <a:srgbClr val="FFFFFF"/>
      </a:accent3>
      <a:accent4>
        <a:srgbClr val="174578"/>
      </a:accent4>
      <a:accent5>
        <a:srgbClr val="ACD5D5"/>
      </a:accent5>
      <a:accent6>
        <a:srgbClr val="529BD3"/>
      </a:accent6>
      <a:hlink>
        <a:srgbClr val="6E71F0"/>
      </a:hlink>
      <a:folHlink>
        <a:srgbClr val="969696"/>
      </a:folHlink>
    </a:clrScheme>
    <a:fontScheme name="sample">
      <a:majorFont>
        <a:latin typeface="Verdana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ample 1">
        <a:dk1>
          <a:srgbClr val="1D528D"/>
        </a:dk1>
        <a:lt1>
          <a:srgbClr val="FFFFFF"/>
        </a:lt1>
        <a:dk2>
          <a:srgbClr val="000000"/>
        </a:dk2>
        <a:lt2>
          <a:srgbClr val="C0C0C0"/>
        </a:lt2>
        <a:accent1>
          <a:srgbClr val="4EA693"/>
        </a:accent1>
        <a:accent2>
          <a:srgbClr val="ABA755"/>
        </a:accent2>
        <a:accent3>
          <a:srgbClr val="FFFFFF"/>
        </a:accent3>
        <a:accent4>
          <a:srgbClr val="174578"/>
        </a:accent4>
        <a:accent5>
          <a:srgbClr val="B2D0C8"/>
        </a:accent5>
        <a:accent6>
          <a:srgbClr val="9B974C"/>
        </a:accent6>
        <a:hlink>
          <a:srgbClr val="3981B7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ample 2">
        <a:dk1>
          <a:srgbClr val="124B98"/>
        </a:dk1>
        <a:lt1>
          <a:srgbClr val="FFFFFF"/>
        </a:lt1>
        <a:dk2>
          <a:srgbClr val="000000"/>
        </a:dk2>
        <a:lt2>
          <a:srgbClr val="DDDDDD"/>
        </a:lt2>
        <a:accent1>
          <a:srgbClr val="4976D1"/>
        </a:accent1>
        <a:accent2>
          <a:srgbClr val="4CB494"/>
        </a:accent2>
        <a:accent3>
          <a:srgbClr val="FFFFFF"/>
        </a:accent3>
        <a:accent4>
          <a:srgbClr val="0E3F81"/>
        </a:accent4>
        <a:accent5>
          <a:srgbClr val="B1BDE5"/>
        </a:accent5>
        <a:accent6>
          <a:srgbClr val="44A386"/>
        </a:accent6>
        <a:hlink>
          <a:srgbClr val="0099CC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ample 3">
        <a:dk1>
          <a:srgbClr val="1D528D"/>
        </a:dk1>
        <a:lt1>
          <a:srgbClr val="FFFFFF"/>
        </a:lt1>
        <a:dk2>
          <a:srgbClr val="000000"/>
        </a:dk2>
        <a:lt2>
          <a:srgbClr val="DDDDDD"/>
        </a:lt2>
        <a:accent1>
          <a:srgbClr val="25B1B1"/>
        </a:accent1>
        <a:accent2>
          <a:srgbClr val="5BACE9"/>
        </a:accent2>
        <a:accent3>
          <a:srgbClr val="FFFFFF"/>
        </a:accent3>
        <a:accent4>
          <a:srgbClr val="174578"/>
        </a:accent4>
        <a:accent5>
          <a:srgbClr val="ACD5D5"/>
        </a:accent5>
        <a:accent6>
          <a:srgbClr val="529BD3"/>
        </a:accent6>
        <a:hlink>
          <a:srgbClr val="6E71F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SvetlAbstrl</Template>
  <TotalTime>1059</TotalTime>
  <Words>320</Words>
  <Application>Microsoft Office PowerPoint</Application>
  <PresentationFormat>Экран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1" baseType="lpstr">
      <vt:lpstr>SvetlAbstrl</vt:lpstr>
      <vt:lpstr>Основные показатели  в сфере правовой статистики  на территории Красноярского края</vt:lpstr>
      <vt:lpstr>Слайд 2</vt:lpstr>
      <vt:lpstr>Слайд 3</vt:lpstr>
      <vt:lpstr>Слайд 4</vt:lpstr>
      <vt:lpstr>Слайд 5</vt:lpstr>
      <vt:lpstr>НАДЗОР ЗА ИСПОЛНЕНИЕМ ЗАКОНОВ, СОБЛЮДЕНИЕМ ПРАВ И СВОБОД ЧЕЛОВЕКА И ГРАЖДАНИНА ЧАСТЬ 1</vt:lpstr>
      <vt:lpstr>НАДЗОР ЗА ИСПОЛНЕНИЕМ ЗАКОНОВ, СОБЛЮДЕНИЕМ ПРАВ И СВОБОД ЧЕЛОВЕКА И ГРАЖДАНИНА ЧАСТЬ 2</vt:lpstr>
      <vt:lpstr>НАДЗОР ЗА ИСПОЛНЕНИЕМ ЗАКОНОВ НА ДОСУДЕБНОЙ СТАДИИ УГОЛОВНОГО СУДОПРОИЗВОДСТВА ЧАСТЬ 1</vt:lpstr>
      <vt:lpstr>НАДЗОР ЗА ИСПОЛНЕНИЕМ ЗАКОНОВ НА ДОСУДЕБНОЙ СТАДИИ УГОЛОВНОГО СУДОПРОИЗВОДСТВА ЧАСТЬ 2</vt:lpstr>
      <vt:lpstr>Состояние законности в сфере соблюдения прав несовершеннолетних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Статистические показатели Прокуратуры Красноярского Края</dc:title>
  <dc:creator>ws_635</dc:creator>
  <dc:description>http://propowerpoint.ru - Áåñïëàòíûå øàáëîíû äëÿ ïðåçåíòàöèé. Ïîëåçíûå ñîâåòû è óðîêè PowerPoint .</dc:description>
  <cp:lastModifiedBy>Гарбузова Александра Николаевна</cp:lastModifiedBy>
  <cp:revision>111</cp:revision>
  <dcterms:created xsi:type="dcterms:W3CDTF">2016-07-26T03:58:44Z</dcterms:created>
  <dcterms:modified xsi:type="dcterms:W3CDTF">2021-01-26T09:34:08Z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TAG2">
    <vt:lpwstr>000800240a0000000000010243100207f9000400038000</vt:lpwstr>
  </property>
</Properties>
</file>