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onsultant.ru/document/cons_doc_LAW_10699/8a73d26dba7976d6c43cc94aa1515368fef256f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1D3F5-144E-499D-B6E3-D6F1D53A2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УГОЛОВНАЯ</a:t>
            </a:r>
            <a:r>
              <a:rPr lang="ru-RU" dirty="0"/>
              <a:t> </a:t>
            </a:r>
            <a:r>
              <a:rPr lang="ru-RU" sz="2400" dirty="0"/>
              <a:t>ОТВЕТСВЕННОСТЬ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AD950E-2826-4107-AB62-9FCA307DF1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КЛЕВЕТУ</a:t>
            </a:r>
            <a:r>
              <a:rPr lang="ru-RU" sz="4400" dirty="0"/>
              <a:t> </a:t>
            </a:r>
            <a:r>
              <a:rPr lang="ru-RU" sz="2400" dirty="0"/>
              <a:t>предусмотрена </a:t>
            </a:r>
            <a:r>
              <a:rPr lang="ru-RU" sz="2400" dirty="0">
                <a:latin typeface="Arial Black" panose="020B0A04020102020204" pitchFamily="34" charset="0"/>
              </a:rPr>
              <a:t>ст. 128.1 УК РФ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CF863-1F39-4E52-9566-BA97250D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C971A-6652-468D-B724-040F0432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71306"/>
            <a:ext cx="6971251" cy="868261"/>
          </a:xfrm>
        </p:spPr>
        <p:txBody>
          <a:bodyPr/>
          <a:lstStyle/>
          <a:p>
            <a:pPr algn="ctr"/>
            <a:r>
              <a:rPr lang="ru-RU" sz="4800" dirty="0">
                <a:latin typeface="Bahnschrift SemiCondensed" panose="020B0502040204020203" pitchFamily="34" charset="0"/>
              </a:rPr>
              <a:t>ЧТО ТАКОЕ </a:t>
            </a:r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КЛЕВЕТА</a:t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B4AFB-DB32-4DE1-A722-39AC5369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1" y="813733"/>
            <a:ext cx="6417578" cy="47733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если кратко, то </a:t>
            </a:r>
            <a:r>
              <a:rPr lang="ru-RU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клевета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dirty="0">
                <a:latin typeface="Bahnschrift SemiBold SemiConden" panose="020B0502040204020203" pitchFamily="34" charset="0"/>
              </a:rPr>
              <a:t>— это распространение кем-либо заведомой лжи о другом человеке или группе людей, и эта ложь порочит его (их) честь и достоинство и портит репутацию.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Bahnschrift SemiBold SemiConden" panose="020B0502040204020203" pitchFamily="34" charset="0"/>
              </a:rPr>
              <a:t>Обратите внимание: </a:t>
            </a:r>
            <a:r>
              <a:rPr lang="ru-RU" dirty="0">
                <a:latin typeface="Bahnschrift SemiBold SemiConden" panose="020B0502040204020203" pitchFamily="34" charset="0"/>
              </a:rPr>
              <a:t>заведомой лжи!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То есть клеветник прекрасно знает, что он врет, но удержаться не может, или, что более вероятно, не хочет.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Подчеркнем, что клевета — уголовно наказуемое деяние. </a:t>
            </a:r>
          </a:p>
          <a:p>
            <a:pPr marL="0" indent="0" algn="ctr">
              <a:buNone/>
            </a:pPr>
            <a:r>
              <a:rPr lang="ru-RU" sz="46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</a:t>
            </a:r>
            <a:r>
              <a:rPr lang="ru-RU" sz="46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татьей 128.1 Уголовного </a:t>
            </a:r>
            <a:r>
              <a:rPr lang="ru-RU" sz="4600" u="sng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кодекса РФ</a:t>
            </a:r>
            <a:r>
              <a:rPr lang="ru-RU" sz="4600" u="sng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endParaRPr lang="ru-RU" sz="4600" u="sng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pPr marL="0" lvl="0" indent="0"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предусмотрены весьма суровые наказания: </a:t>
            </a:r>
          </a:p>
          <a:p>
            <a:pPr marL="0" lvl="0" indent="0"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Штраф до 1 млн рублей и лишение свободы на срок до двух лет. Также клеветника могут отправить на принудительные работы или арестовать на два месяца;</a:t>
            </a:r>
          </a:p>
          <a:p>
            <a:pPr marL="0" lvl="0" indent="0"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за клевету о том, что кто-то страдает опасным для других недугом, например туберкулезом или венерическим заболеванием, штраф составит 3 млн рублей, либо клеветник уедет в колонию на срок до четырех лет;</a:t>
            </a:r>
          </a:p>
          <a:p>
            <a:pPr marL="0" lvl="0" indent="0">
              <a:buNone/>
            </a:pPr>
            <a:r>
              <a:rPr lang="ru-RU" dirty="0">
                <a:latin typeface="Bahnschrift SemiBold SemiConden" panose="020B0502040204020203" pitchFamily="34" charset="0"/>
              </a:rPr>
              <a:t>если кого-то ложно обвинили в тяжком преступлении, виновному придется заплатить за эту клевету уже 5 млн рублей или провести за решеткой до пяти лет.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A7A78-6E17-4BF2-9BC2-7BC9BEBBF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3" t="23051" r="30642" b="311"/>
          <a:stretch/>
        </p:blipFill>
        <p:spPr>
          <a:xfrm>
            <a:off x="7046755" y="0"/>
            <a:ext cx="514524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1EFE0C-1C73-4639-BA8E-4BE18DD15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78" t="28117" r="8762" b="28572"/>
          <a:stretch/>
        </p:blipFill>
        <p:spPr>
          <a:xfrm>
            <a:off x="419451" y="5587067"/>
            <a:ext cx="6417578" cy="9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50C0D-5CFB-4A62-B13F-3FA85254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176168"/>
            <a:ext cx="11350305" cy="77178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РАЗБЕРЕМСЯ С ОТДЕЛЬНЫМИ ТЕРМИНАМИ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8AEFF-6691-4FB1-A54E-A8DD319C3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17" y="947956"/>
            <a:ext cx="6895592" cy="530044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7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</a:t>
            </a:r>
            <a:r>
              <a:rPr lang="ru-RU" dirty="0"/>
              <a:t> — </a:t>
            </a:r>
            <a:r>
              <a:rPr lang="ru-RU" sz="4900" dirty="0"/>
              <a:t>это общественная оценка личности, нравственных и других качеств.</a:t>
            </a:r>
          </a:p>
          <a:p>
            <a:pPr marL="0" lvl="0" indent="0">
              <a:buNone/>
            </a:pPr>
            <a:r>
              <a:rPr lang="ru-RU" sz="9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достоинство</a:t>
            </a:r>
            <a:r>
              <a:rPr lang="ru-RU" dirty="0"/>
              <a:t> —</a:t>
            </a:r>
            <a:r>
              <a:rPr lang="ru-RU" sz="4900" dirty="0"/>
              <a:t> это внутренняя самооценка человека.</a:t>
            </a:r>
          </a:p>
          <a:p>
            <a:pPr marL="0" lvl="0" indent="0">
              <a:buNone/>
            </a:pPr>
            <a:r>
              <a:rPr lang="ru-RU" sz="1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репутация</a:t>
            </a:r>
            <a:r>
              <a:rPr lang="ru-RU" sz="7300" dirty="0"/>
              <a:t> </a:t>
            </a:r>
            <a:r>
              <a:rPr lang="ru-RU" dirty="0"/>
              <a:t>— </a:t>
            </a:r>
            <a:r>
              <a:rPr lang="ru-RU" sz="4900" dirty="0"/>
              <a:t>это мнение окружающих о деловых качествах, способностях, компетенции.</a:t>
            </a:r>
          </a:p>
          <a:p>
            <a:pPr marL="0" indent="0" algn="ctr">
              <a:buNone/>
            </a:pPr>
            <a:r>
              <a:rPr lang="ru-RU" sz="7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Информацию можно признать клеветой только при совпадении таких четырех условий: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 факт распространения.</a:t>
            </a:r>
            <a:r>
              <a:rPr lang="ru-RU" sz="3400" dirty="0"/>
              <a:t> Если сведения не стали известны третьим лицам — это не распространение. Публикация в интернете с такими обвинениями тоже может повлечь уголовную ответственность. Достаточно сообщить порочащие сведения хотя бы одному человеку — и даже устно.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7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заведомо ложные.</a:t>
            </a:r>
            <a:r>
              <a:rPr lang="ru-RU" sz="3400" dirty="0"/>
              <a:t> То есть они не соответствуют действительности и утверждают факты, которых точно не было. А тот, кто распространяет эти сведения, точно знает, что это неправда. Если человек добросовестно заблуждается, то есть думает, что это правда, — такое распространение клеветой не считается.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порочащие</a:t>
            </a:r>
            <a:r>
              <a:rPr lang="ru-RU" sz="3400" dirty="0"/>
              <a:t> — то есть они умаляют честь и достоинство человека, подрывают репутацию. При этом информация должна касаться конкретных фактов или событий. Оценочные суждения, личное мнение и неприятные </a:t>
            </a:r>
            <a:r>
              <a:rPr lang="ru-RU" sz="3400" dirty="0" err="1"/>
              <a:t>обзывательства</a:t>
            </a:r>
            <a:r>
              <a:rPr lang="ru-RU" sz="3400" dirty="0"/>
              <a:t> — это еще не клевета. Назвать человека с двумя высшими образованиями идиотом — оскорбление, но не клевета и под уголовную ответственность не попадает. А вот обвинения в нечестных поступках, нарушении закона, деловой этики, правил поведения в личной или политической жизни — это порочащие сведения.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прямой умысел.</a:t>
            </a:r>
            <a:r>
              <a:rPr lang="ru-RU" sz="8000" dirty="0"/>
              <a:t> </a:t>
            </a:r>
            <a:r>
              <a:rPr lang="ru-RU" sz="3400" dirty="0"/>
              <a:t>Это значит, что человек заранее понимал, что распространяет неправду и что она кого-то опорочит, но все равно публиковал или оглашал информацию. </a:t>
            </a:r>
          </a:p>
          <a:p>
            <a:pPr marL="0" lvl="0" indent="0" algn="ctr">
              <a:buNone/>
            </a:pPr>
            <a:r>
              <a:rPr lang="ru-RU" sz="8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порочащих сведений, которые при этом являются правдой, — это не клевета.</a:t>
            </a:r>
          </a:p>
          <a:p>
            <a:pPr marL="0" lvl="0" indent="0" algn="ctr">
              <a:buNone/>
            </a:pPr>
            <a:r>
              <a:rPr lang="ru-RU" sz="3400" dirty="0"/>
              <a:t>Например, есть решение суда о том, что какой-то чиновник брал взятку. Обсуждение этого факта в соцсетях не повлечет уголовную ответственность, даже если потом решение получится обжаловать.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4E672A-AD0D-4FC1-9D32-157180A0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84" y="1166070"/>
            <a:ext cx="5245916" cy="56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CF1B1-293B-4391-B3BE-7B575752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1"/>
            <a:ext cx="9896723" cy="161068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возбуждают дела за клевету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E738C-C8C6-4C8C-89B7-42AEE933B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9662" y="1157681"/>
            <a:ext cx="7888448" cy="55199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Уголовное дело по ч. 1 ст. 128.1 УК РФ возбуждается на основании заявления потерпевшего.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Остальные части ст. 128.1 УК РФ — это дела публичного обвинения. Дело можно возбудить не только по заявлению потерпевшего, но и если полиция сама заметит нарушение.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A8813-23F2-40FF-9BA6-EDAA936B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" y="1610685"/>
            <a:ext cx="4135773" cy="5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6E40D-815F-4787-91A9-9A461F6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02672"/>
            <a:ext cx="9096393" cy="1149291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Помните! Незнание закона не освобождает от ответственности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7A371-62D7-4E95-934A-E079ABC62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D0E5D-12BD-4ACE-AB48-F0D58CA8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652632"/>
            <a:ext cx="8825658" cy="49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9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622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Arial Black</vt:lpstr>
      <vt:lpstr>Bahnschrift Condensed</vt:lpstr>
      <vt:lpstr>Bahnschrift SemiBold</vt:lpstr>
      <vt:lpstr>Bahnschrift SemiBold SemiConden</vt:lpstr>
      <vt:lpstr>Bahnschrift SemiCondensed</vt:lpstr>
      <vt:lpstr>Century Gothic</vt:lpstr>
      <vt:lpstr>Wingdings</vt:lpstr>
      <vt:lpstr>Wingdings 3</vt:lpstr>
      <vt:lpstr>Ион</vt:lpstr>
      <vt:lpstr>УГОЛОВНАЯ ОТВЕТСВЕННОСТЬ</vt:lpstr>
      <vt:lpstr>ЧТО ТАКОЕ КЛЕВЕТА </vt:lpstr>
      <vt:lpstr>РАЗБЕРЕМСЯ С ОТДЕЛЬНЫМИ ТЕРМИНАМИ</vt:lpstr>
      <vt:lpstr>Как возбуждают дела за клевету </vt:lpstr>
      <vt:lpstr>Помните! Незнание закона не освобождает от ответственности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Сандан-оол Айдыс Шолбанович</dc:creator>
  <cp:lastModifiedBy>Сандан-оол Айдыс Шолбанович</cp:lastModifiedBy>
  <cp:revision>14</cp:revision>
  <dcterms:created xsi:type="dcterms:W3CDTF">2024-03-06T07:49:10Z</dcterms:created>
  <dcterms:modified xsi:type="dcterms:W3CDTF">2024-03-06T11:08:59Z</dcterms:modified>
</cp:coreProperties>
</file>