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3003213" cy="97520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1">
          <p15:clr>
            <a:srgbClr val="A4A3A4"/>
          </p15:clr>
        </p15:guide>
        <p15:guide id="2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ристина" initials="К" lastIdx="2" clrIdx="0">
    <p:extLst>
      <p:ext uri="{19B8F6BF-5375-455C-9EA6-DF929625EA0E}">
        <p15:presenceInfo xmlns:p15="http://schemas.microsoft.com/office/powerpoint/2012/main" xmlns="" userId="Крист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6C9"/>
    <a:srgbClr val="FEEFE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138"/>
      </p:cViewPr>
      <p:guideLst>
        <p:guide orient="horz" pos="3071"/>
        <p:guide pos="409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540CF-CA7B-4357-B993-80E539CA1865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C5C43-798C-4E68-A434-C01108F0C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1046484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269720" y="5619600"/>
            <a:ext cx="1046484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697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6319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808160" y="50292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346600" y="50292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269720" y="56196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808160" y="56196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346600" y="56196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69720" y="5029200"/>
            <a:ext cx="10464840" cy="1130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4198"/>
              </a:spcBef>
            </a:pPr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1046484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69720" y="1638360"/>
            <a:ext cx="10464840" cy="153072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4198"/>
              </a:spcBef>
            </a:pPr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2697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6319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269720" y="5619600"/>
            <a:ext cx="1046484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ctr"/>
            <a:r>
              <a:rPr lang="en-US" sz="8000" b="0" strike="noStrike" spc="-1">
                <a:solidFill>
                  <a:srgbClr val="000000"/>
                </a:solidFill>
                <a:latin typeface="Helvetica Light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10464840" cy="1130400"/>
          </a:xfrm>
          <a:prstGeom prst="rect">
            <a:avLst/>
          </a:prstGeom>
        </p:spPr>
        <p:txBody>
          <a:bodyPr lIns="0" tIns="0" rIns="0" bIns="0">
            <a:normAutofit fontScale="6000"/>
          </a:bodyPr>
          <a:lstStyle/>
          <a:p>
            <a:pPr>
              <a:spcBef>
                <a:spcPts val="4198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Click to edit the outline text format</a:t>
            </a:r>
          </a:p>
          <a:p>
            <a:pPr marL="228600" lvl="1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Second Outline Level</a:t>
            </a:r>
          </a:p>
          <a:p>
            <a:pPr marL="457200" lvl="2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Third Outline Level</a:t>
            </a:r>
          </a:p>
          <a:p>
            <a:pPr marL="685800" lvl="3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Fourth Outline Level</a:t>
            </a:r>
          </a:p>
          <a:p>
            <a:pPr marL="914400" lvl="4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Fifth Outline Level</a:t>
            </a:r>
          </a:p>
          <a:p>
            <a:pPr marL="914400" lvl="5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Sixth Outline Level</a:t>
            </a:r>
          </a:p>
          <a:p>
            <a:pPr marL="914400" lvl="6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Рисунок 1045">
            <a:extLst>
              <a:ext uri="{FF2B5EF4-FFF2-40B4-BE49-F238E27FC236}">
                <a16:creationId xmlns:a16="http://schemas.microsoft.com/office/drawing/2014/main" xmlns="" id="{F6F30006-99A1-40DE-BC82-56258D5697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0608" y="177424"/>
            <a:ext cx="4145639" cy="9307094"/>
          </a:xfrm>
          <a:prstGeom prst="rect">
            <a:avLst/>
          </a:prstGeom>
        </p:spPr>
      </p:pic>
      <p:sp>
        <p:nvSpPr>
          <p:cNvPr id="43" name="CustomShape 3"/>
          <p:cNvSpPr/>
          <p:nvPr/>
        </p:nvSpPr>
        <p:spPr>
          <a:xfrm>
            <a:off x="8782200" y="2781360"/>
            <a:ext cx="4116240" cy="533520"/>
          </a:xfrm>
          <a:custGeom>
            <a:avLst/>
            <a:gdLst/>
            <a:ahLst/>
            <a:cxnLst/>
            <a:rect l="l" t="t" r="r" b="b"/>
            <a:pathLst>
              <a:path w="21600" h="21599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American Typewriter"/>
                <a:ea typeface="American Typewriter"/>
              </a:rPr>
              <a:t>ПРОКУРАТУРА</a:t>
            </a:r>
            <a:endParaRPr lang="en-US" sz="1400" b="0" strike="noStrike" spc="-1" dirty="0">
              <a:solidFill>
                <a:srgbClr val="000000"/>
              </a:solidFill>
              <a:latin typeface="Helvetica Light"/>
            </a:endParaRPr>
          </a:p>
          <a:p>
            <a:pPr algn="ct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American Typewriter"/>
                <a:ea typeface="American Typewriter"/>
              </a:rPr>
              <a:t>СОВЕТСКОГО РАЙОНА Г. НОВОСИБИРСКА</a:t>
            </a:r>
            <a:endParaRPr lang="en-US" sz="1400" b="0" strike="noStrike" spc="-1" dirty="0">
              <a:solidFill>
                <a:srgbClr val="000000"/>
              </a:solidFill>
              <a:latin typeface="Helvetica Light"/>
            </a:endParaRPr>
          </a:p>
        </p:txBody>
      </p:sp>
      <p:pic>
        <p:nvPicPr>
          <p:cNvPr id="44" name="200px-Emblem_of_the_Office_of_the_Prosecutor_General_of_Russia.svg.png"/>
          <p:cNvPicPr/>
          <p:nvPr/>
        </p:nvPicPr>
        <p:blipFill>
          <a:blip r:embed="rId3" cstate="print"/>
          <a:stretch/>
        </p:blipFill>
        <p:spPr>
          <a:xfrm>
            <a:off x="10061640" y="1174680"/>
            <a:ext cx="1557360" cy="1658880"/>
          </a:xfrm>
          <a:prstGeom prst="rect">
            <a:avLst/>
          </a:prstGeom>
          <a:ln>
            <a:noFill/>
          </a:ln>
        </p:spPr>
      </p:pic>
      <p:sp>
        <p:nvSpPr>
          <p:cNvPr id="45" name="CustomShape 4"/>
          <p:cNvSpPr/>
          <p:nvPr/>
        </p:nvSpPr>
        <p:spPr>
          <a:xfrm>
            <a:off x="8678880" y="3332160"/>
            <a:ext cx="4322880" cy="86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900" b="1" u="sng" strike="noStrike" spc="-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American Typewriter"/>
                <a:ea typeface="American Typewriter"/>
              </a:rPr>
              <a:t>ПАМЯТКА</a:t>
            </a:r>
            <a:endParaRPr lang="en-US" sz="4900" b="0" strike="noStrike" spc="-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ight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9447120" y="4214880"/>
            <a:ext cx="2786040" cy="68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900" b="1" spc="-1" dirty="0">
                <a:solidFill>
                  <a:srgbClr val="000000"/>
                </a:solidFill>
                <a:latin typeface="American Typewriter"/>
              </a:rPr>
              <a:t>Митинг: правила и обязанности</a:t>
            </a:r>
            <a:endParaRPr lang="en-US" sz="1900" b="0" strike="noStrike" spc="-1" dirty="0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10534054" y="8984654"/>
            <a:ext cx="592200" cy="330480"/>
          </a:xfrm>
          <a:custGeom>
            <a:avLst/>
            <a:gdLst/>
            <a:ahLst/>
            <a:cxnLst/>
            <a:rect l="l" t="t" r="r" b="b"/>
            <a:pathLst>
              <a:path w="21600" h="21599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00" b="1" strike="noStrike" spc="-1" dirty="0">
                <a:solidFill>
                  <a:srgbClr val="000000"/>
                </a:solidFill>
                <a:latin typeface="American Typewriter"/>
                <a:ea typeface="American Typewriter"/>
              </a:rPr>
              <a:t>20</a:t>
            </a:r>
            <a:r>
              <a:rPr lang="ru-RU" sz="1500" b="1" strike="noStrike" spc="-1" dirty="0">
                <a:solidFill>
                  <a:srgbClr val="000000"/>
                </a:solidFill>
                <a:latin typeface="American Typewriter"/>
                <a:ea typeface="American Typewriter"/>
              </a:rPr>
              <a:t>21</a:t>
            </a:r>
            <a:endParaRPr lang="en-US" sz="1500" b="0" strike="noStrike" spc="-1" dirty="0">
              <a:solidFill>
                <a:srgbClr val="000000"/>
              </a:solidFill>
              <a:latin typeface="Helvetica Light"/>
            </a:endParaRPr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xmlns="" id="{8C91A1C5-D368-4D8B-903E-9D7C8B5DE1F7}"/>
              </a:ext>
            </a:extLst>
          </p:cNvPr>
          <p:cNvCxnSpPr>
            <a:cxnSpLocks/>
          </p:cNvCxnSpPr>
          <p:nvPr/>
        </p:nvCxnSpPr>
        <p:spPr>
          <a:xfrm>
            <a:off x="3549278" y="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1" name="Рисунок 60">
            <a:extLst>
              <a:ext uri="{FF2B5EF4-FFF2-40B4-BE49-F238E27FC236}">
                <a16:creationId xmlns:a16="http://schemas.microsoft.com/office/drawing/2014/main" xmlns="" id="{0BC22FFD-7351-4CC8-ABBB-B652EFD671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600000">
            <a:off x="9195135" y="5202332"/>
            <a:ext cx="3290370" cy="3197985"/>
          </a:xfrm>
          <a:prstGeom prst="ellipse">
            <a:avLst/>
          </a:prstGeom>
        </p:spPr>
      </p:pic>
      <p:sp>
        <p:nvSpPr>
          <p:cNvPr id="1024" name="TextBox 1023">
            <a:extLst>
              <a:ext uri="{FF2B5EF4-FFF2-40B4-BE49-F238E27FC236}">
                <a16:creationId xmlns:a16="http://schemas.microsoft.com/office/drawing/2014/main" xmlns="" id="{6302EF23-0AD2-483B-8E37-C1BA5E62B96A}"/>
              </a:ext>
            </a:extLst>
          </p:cNvPr>
          <p:cNvSpPr txBox="1"/>
          <p:nvPr/>
        </p:nvSpPr>
        <p:spPr>
          <a:xfrm>
            <a:off x="4494903" y="1570792"/>
            <a:ext cx="394616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граждане!</a:t>
            </a:r>
          </a:p>
          <a:p>
            <a:pPr algn="ctr"/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Принимая решение участия в том или ином мероприятии, нужно задуматься о последствиях. Данные о привлечении лица к уголовной и административной ответственности хранятся в базах информационного центра МВД РФ даже после погашения судимости. Информация о привлечении вас к ответственности негативно скажется не только на вас, но и на детях и родственниках при трудоустройстве на работу либо поступлении высшие учебные заведения.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Реализуя своё право собираться мирно, без оружия, проводить собрания, митинги и демонстрации, шествия и пикетирование, убедитесь в правомерности организации публичного мероприятия, не нарушайте общественный порядок и требования Федерального закона от 19.06.2004 N 54-ФЗ "О собраниях, митингах, демонстрациях, шествиях и пикетированиях«.</a:t>
            </a:r>
          </a:p>
        </p:txBody>
      </p:sp>
      <p:pic>
        <p:nvPicPr>
          <p:cNvPr id="69" name="Рисунок 68">
            <a:extLst>
              <a:ext uri="{FF2B5EF4-FFF2-40B4-BE49-F238E27FC236}">
                <a16:creationId xmlns:a16="http://schemas.microsoft.com/office/drawing/2014/main" xmlns="" id="{C9629513-09D8-41B6-BA77-613B510273D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7869" y="177425"/>
            <a:ext cx="4145639" cy="9307094"/>
          </a:xfrm>
          <a:prstGeom prst="rect">
            <a:avLst/>
          </a:prstGeom>
        </p:spPr>
      </p:pic>
      <p:pic>
        <p:nvPicPr>
          <p:cNvPr id="1030" name="Рисунок 1029">
            <a:extLst>
              <a:ext uri="{FF2B5EF4-FFF2-40B4-BE49-F238E27FC236}">
                <a16:creationId xmlns:a16="http://schemas.microsoft.com/office/drawing/2014/main" xmlns="" id="{1B3EB5B0-C143-4DAE-9264-9B91EF3789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4690" y="1283855"/>
            <a:ext cx="571387" cy="571387"/>
          </a:xfrm>
          <a:prstGeom prst="rect">
            <a:avLst/>
          </a:prstGeom>
        </p:spPr>
      </p:pic>
      <p:sp>
        <p:nvSpPr>
          <p:cNvPr id="1040" name="TextBox 1039">
            <a:extLst>
              <a:ext uri="{FF2B5EF4-FFF2-40B4-BE49-F238E27FC236}">
                <a16:creationId xmlns:a16="http://schemas.microsoft.com/office/drawing/2014/main" xmlns="" id="{21C56B05-F713-4DF6-B94F-16B96414FD3D}"/>
              </a:ext>
            </a:extLst>
          </p:cNvPr>
          <p:cNvSpPr txBox="1"/>
          <p:nvPr/>
        </p:nvSpPr>
        <p:spPr>
          <a:xfrm>
            <a:off x="160104" y="3466899"/>
            <a:ext cx="403377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t"/>
            <a:endParaRPr lang="ru-RU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algn="l" fontAlgn="t"/>
            <a:endParaRPr lang="ru-RU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marL="285750" indent="-285750" algn="l" fontAlgn="t"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Отказаться от дачи показаний; </a:t>
            </a:r>
          </a:p>
          <a:p>
            <a:pPr marL="285750" indent="-285750" algn="l" fontAlgn="t"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Требовать ознакомить его с материалами дела и предоставить помощь защитника; </a:t>
            </a:r>
          </a:p>
          <a:p>
            <a:pPr marL="285750" indent="-285750" algn="l" fontAlgn="t"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Уведомить родственников или близких о факте задержания по телефону.</a:t>
            </a:r>
          </a:p>
          <a:p>
            <a:pPr algn="l" fontAlgn="t"/>
            <a:endParaRPr lang="ru-RU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algn="l" fontAlgn="t"/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Срок административного задержания не может превышать 3-х часов. Время исчисляется с момента доставления задержанного. </a:t>
            </a:r>
          </a:p>
          <a:p>
            <a:pPr algn="l" fontAlgn="t"/>
            <a:endParaRPr lang="ru-RU" sz="1400" dirty="0">
              <a:solidFill>
                <a:srgbClr val="000000"/>
              </a:solidFill>
              <a:latin typeface="Montserrat"/>
            </a:endParaRPr>
          </a:p>
          <a:p>
            <a:pPr algn="l" fontAlgn="t"/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О каждом случае задержания несовершеннолетнего полиция незамедлительно уведомляет его родителей.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xmlns="" id="{DA2E837F-63EF-4C03-83FB-A82B1EE6E2EA}"/>
              </a:ext>
            </a:extLst>
          </p:cNvPr>
          <p:cNvSpPr txBox="1"/>
          <p:nvPr/>
        </p:nvSpPr>
        <p:spPr>
          <a:xfrm>
            <a:off x="404295" y="3326886"/>
            <a:ext cx="31270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Задержанный имеет следующие права:</a:t>
            </a:r>
          </a:p>
        </p:txBody>
      </p:sp>
      <p:sp>
        <p:nvSpPr>
          <p:cNvPr id="1049" name="TextBox 1048">
            <a:extLst>
              <a:ext uri="{FF2B5EF4-FFF2-40B4-BE49-F238E27FC236}">
                <a16:creationId xmlns:a16="http://schemas.microsoft.com/office/drawing/2014/main" xmlns="" id="{84C94B53-9465-4D1A-A71A-B2C376586B84}"/>
              </a:ext>
            </a:extLst>
          </p:cNvPr>
          <p:cNvSpPr txBox="1"/>
          <p:nvPr/>
        </p:nvSpPr>
        <p:spPr>
          <a:xfrm>
            <a:off x="565201" y="267495"/>
            <a:ext cx="366030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вас задержали на митинге?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 оказывайте физического    	сопротивления.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Поднимите руки, показывая, что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не представляете опасности.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При задержании ведите себя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максимально корректно.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подписании протокола                      обязательно требуйте копию.  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5" name="Рисунок 1034">
            <a:extLst>
              <a:ext uri="{FF2B5EF4-FFF2-40B4-BE49-F238E27FC236}">
                <a16:creationId xmlns:a16="http://schemas.microsoft.com/office/drawing/2014/main" xmlns="" id="{186E2784-51FA-4EB1-9142-96E9060AF94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804" y="1878795"/>
            <a:ext cx="651409" cy="651409"/>
          </a:xfrm>
          <a:prstGeom prst="rect">
            <a:avLst/>
          </a:prstGeom>
        </p:spPr>
      </p:pic>
      <p:pic>
        <p:nvPicPr>
          <p:cNvPr id="1028" name="Рисунок 1027">
            <a:extLst>
              <a:ext uri="{FF2B5EF4-FFF2-40B4-BE49-F238E27FC236}">
                <a16:creationId xmlns:a16="http://schemas.microsoft.com/office/drawing/2014/main" xmlns="" id="{129A88C7-F73A-416D-AF38-C898E627FBB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2827" y="699542"/>
            <a:ext cx="571386" cy="571386"/>
          </a:xfrm>
          <a:prstGeom prst="rect">
            <a:avLst/>
          </a:prstGeom>
        </p:spPr>
      </p:pic>
      <p:pic>
        <p:nvPicPr>
          <p:cNvPr id="1039" name="Рисунок 1038">
            <a:extLst>
              <a:ext uri="{FF2B5EF4-FFF2-40B4-BE49-F238E27FC236}">
                <a16:creationId xmlns:a16="http://schemas.microsoft.com/office/drawing/2014/main" xmlns="" id="{C5C64FA4-7693-408A-9011-959BA22322D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3071423" y="2589815"/>
            <a:ext cx="570338" cy="563574"/>
          </a:xfrm>
          <a:prstGeom prst="rect">
            <a:avLst/>
          </a:prstGeom>
        </p:spPr>
      </p:pic>
      <p:sp>
        <p:nvSpPr>
          <p:cNvPr id="1051" name="TextBox 1050">
            <a:extLst>
              <a:ext uri="{FF2B5EF4-FFF2-40B4-BE49-F238E27FC236}">
                <a16:creationId xmlns:a16="http://schemas.microsoft.com/office/drawing/2014/main" xmlns="" id="{2B117A62-DD72-431D-8CCA-C5A70E9308D4}"/>
              </a:ext>
            </a:extLst>
          </p:cNvPr>
          <p:cNvSpPr txBox="1"/>
          <p:nvPr/>
        </p:nvSpPr>
        <p:spPr>
          <a:xfrm>
            <a:off x="224969" y="6942497"/>
            <a:ext cx="41456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нельзя делать на любых митингах и демонстрациях: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Драться с сотрудниками полиции,</a:t>
            </a:r>
          </a:p>
          <a:p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сопротивляться в случае задержания, толкать окружающих и прочее. </a:t>
            </a:r>
          </a:p>
          <a:p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следует вступать с ними в перепалку,</a:t>
            </a:r>
          </a:p>
          <a:p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оскорблять, употреблять нецензурную брань в адрес сотрудников полиции.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xmlns="" id="{D14964CA-A791-4CF0-9CB9-0CEBBD2CEE3C}"/>
              </a:ext>
            </a:extLst>
          </p:cNvPr>
          <p:cNvSpPr/>
          <p:nvPr/>
        </p:nvSpPr>
        <p:spPr>
          <a:xfrm>
            <a:off x="8787307" y="677831"/>
            <a:ext cx="4118134" cy="261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7299B902-C0B5-4B5D-A497-CF09B9AE80A4}"/>
              </a:ext>
            </a:extLst>
          </p:cNvPr>
          <p:cNvSpPr/>
          <p:nvPr/>
        </p:nvSpPr>
        <p:spPr>
          <a:xfrm>
            <a:off x="4402456" y="206537"/>
            <a:ext cx="4138805" cy="66558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1F6BC164-B416-4109-8395-19A89A41B3DF}"/>
              </a:ext>
            </a:extLst>
          </p:cNvPr>
          <p:cNvSpPr/>
          <p:nvPr/>
        </p:nvSpPr>
        <p:spPr>
          <a:xfrm>
            <a:off x="87510" y="1775430"/>
            <a:ext cx="4099574" cy="7770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446697ED-3D5A-445E-9ACF-C4F2439BEDC5}"/>
              </a:ext>
            </a:extLst>
          </p:cNvPr>
          <p:cNvSpPr txBox="1"/>
          <p:nvPr/>
        </p:nvSpPr>
        <p:spPr>
          <a:xfrm>
            <a:off x="111628" y="200777"/>
            <a:ext cx="4119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статье 31 Конституции закреплено право граждан Российской Федерации собираться мирно, без оружия, проводить собрания, митинги и демонстрации, шествия и пикетирование.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9D7A779E-BE9C-4750-89C4-9A0E1D2183F1}"/>
              </a:ext>
            </a:extLst>
          </p:cNvPr>
          <p:cNvSpPr txBox="1"/>
          <p:nvPr/>
        </p:nvSpPr>
        <p:spPr>
          <a:xfrm>
            <a:off x="79195" y="1767672"/>
            <a:ext cx="39720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митингующего: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федеральному закону от 19.04.2004 № 54-ФЗ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организатор публичного мероприятия обязан в письменной форме подать в орган власти уведомление о проведении публичного мероприятия в срок не ранее 15 и не позднее 10 дней до дня проведения публичного мероприятия;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соблюдения проведения публичного мероприятия, указанных в документах; 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Соблюдать регламент </a:t>
            </a:r>
            <a:r>
              <a:rPr lang="ru-RU" sz="1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общественный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порядок;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безопасность граждан;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Приостановить или завершить мероприятие в случае нарушения закона участниками.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4EF23B4-BED9-43A4-8D67-F8CF70BE7D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195" y="1042615"/>
            <a:ext cx="4119036" cy="72505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99482F-B36D-4064-A65B-09E616516377}"/>
              </a:ext>
            </a:extLst>
          </p:cNvPr>
          <p:cNvSpPr txBox="1"/>
          <p:nvPr/>
        </p:nvSpPr>
        <p:spPr>
          <a:xfrm>
            <a:off x="48483" y="5199939"/>
            <a:ext cx="4156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Митингующие не вправе:</a:t>
            </a:r>
          </a:p>
          <a:p>
            <a:pPr algn="just"/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Скрывать свое лицо, в том числе использовать маски, средства маскировки, иные предметы, специально предназначенные для затруднения установления личности;</a:t>
            </a:r>
          </a:p>
          <a:p>
            <a:pPr algn="just"/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Иметь при себе оружие или похожие на него предметы, взрывчатые и легковоспламеняющиеся вещества;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И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меть при себе и (или) распивать алкогольные напитки;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Н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аходиться в месте проведения публичного мероприятия в состоянии опьянения.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Время окончания публичного мероприятия строго установлено законодательством: 22 часа по местному времени.</a:t>
            </a:r>
          </a:p>
        </p:txBody>
      </p:sp>
      <p:pic>
        <p:nvPicPr>
          <p:cNvPr id="25" name="Picture 3" descr="D:\Прокуратура ПРАКТИКА\eTMyb7aq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5414711"/>
            <a:ext cx="278210" cy="278210"/>
          </a:xfrm>
          <a:prstGeom prst="rect">
            <a:avLst/>
          </a:prstGeom>
          <a:noFill/>
        </p:spPr>
      </p:pic>
      <p:pic>
        <p:nvPicPr>
          <p:cNvPr id="70" name="Picture 3" descr="D:\Прокуратура ПРАКТИКА\eTMyb7aqc.png">
            <a:extLst>
              <a:ext uri="{FF2B5EF4-FFF2-40B4-BE49-F238E27FC236}">
                <a16:creationId xmlns:a16="http://schemas.microsoft.com/office/drawing/2014/main" xmlns="" id="{B8F458FE-4037-45EA-9FB8-0C9604AB9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6291659"/>
            <a:ext cx="278210" cy="278210"/>
          </a:xfrm>
          <a:prstGeom prst="rect">
            <a:avLst/>
          </a:prstGeom>
          <a:noFill/>
        </p:spPr>
      </p:pic>
      <p:pic>
        <p:nvPicPr>
          <p:cNvPr id="71" name="Picture 3" descr="D:\Прокуратура ПРАКТИКА\eTMyb7aqc.png">
            <a:extLst>
              <a:ext uri="{FF2B5EF4-FFF2-40B4-BE49-F238E27FC236}">
                <a16:creationId xmlns:a16="http://schemas.microsoft.com/office/drawing/2014/main" xmlns="" id="{D42E0574-A274-48F8-AFD7-02DE126D2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6890397"/>
            <a:ext cx="278210" cy="278210"/>
          </a:xfrm>
          <a:prstGeom prst="rect">
            <a:avLst/>
          </a:prstGeom>
          <a:noFill/>
        </p:spPr>
      </p:pic>
      <p:pic>
        <p:nvPicPr>
          <p:cNvPr id="72" name="Picture 3" descr="D:\Прокуратура ПРАКТИКА\eTMyb7aqc.png">
            <a:extLst>
              <a:ext uri="{FF2B5EF4-FFF2-40B4-BE49-F238E27FC236}">
                <a16:creationId xmlns:a16="http://schemas.microsoft.com/office/drawing/2014/main" xmlns="" id="{323BECD8-3AC5-46C9-AF69-92B8DFC7D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7350030"/>
            <a:ext cx="278210" cy="278210"/>
          </a:xfrm>
          <a:prstGeom prst="rect">
            <a:avLst/>
          </a:prstGeom>
          <a:noFill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C7B53DB-7141-4BCC-84C7-3403D9E8081B}"/>
              </a:ext>
            </a:extLst>
          </p:cNvPr>
          <p:cNvSpPr txBox="1"/>
          <p:nvPr/>
        </p:nvSpPr>
        <p:spPr>
          <a:xfrm>
            <a:off x="5349478" y="8085430"/>
            <a:ext cx="36003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Административной ответственности подлежат граждане с 16 лет.</a:t>
            </a:r>
          </a:p>
          <a:p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3C1F2B1-D680-4EAF-A860-189AF8BAC12D}"/>
              </a:ext>
            </a:extLst>
          </p:cNvPr>
          <p:cNvSpPr txBox="1"/>
          <p:nvPr/>
        </p:nvSpPr>
        <p:spPr>
          <a:xfrm>
            <a:off x="4629402" y="339276"/>
            <a:ext cx="374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5D929B88-ED7B-4185-9403-50F7F2EF6BC9}"/>
              </a:ext>
            </a:extLst>
          </p:cNvPr>
          <p:cNvSpPr/>
          <p:nvPr/>
        </p:nvSpPr>
        <p:spPr>
          <a:xfrm>
            <a:off x="4414813" y="810569"/>
            <a:ext cx="4118134" cy="87349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B8733794-2E6D-4A8A-89BA-781A2CFB413C}"/>
              </a:ext>
            </a:extLst>
          </p:cNvPr>
          <p:cNvSpPr txBox="1"/>
          <p:nvPr/>
        </p:nvSpPr>
        <p:spPr>
          <a:xfrm>
            <a:off x="4381866" y="867489"/>
            <a:ext cx="4180545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20.2 КоАП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организатором публичного мероприятия установленного порядка организации либо проведения собрания, митинга, демонстрации, шествия или пикетирования влечет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на граждан административного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000 - 20 000 руб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обязательные работы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40 часов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Те же действия (бездействия), повлекшие причинение вреда здоровью человека или имуществу влечет наложение административного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000 - 300 000 руб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обязательные работы до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часов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административный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арест до 15 суток.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Вышеуказанные нарушения, повлекшие создание помех функционированию объектов жизнеобеспечения, транспортной или социальной инфраструктуры, связи, движению пешеходов и транспортных средств либо доступу граждан к жилым помещениям или объектам транспортной или социальной инфраструктуры влекут наложение административного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от       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30 000 до 50 000 руб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или обязательные работы на срок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100 часов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административный арест на срок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15 суток.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A84C5DEE-255A-49C6-9884-A5234BAD6779}"/>
              </a:ext>
            </a:extLst>
          </p:cNvPr>
          <p:cNvSpPr txBox="1"/>
          <p:nvPr/>
        </p:nvSpPr>
        <p:spPr>
          <a:xfrm>
            <a:off x="69971" y="8413684"/>
            <a:ext cx="39998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Организатором публичного мероприятия могут быть один или несколько граждан РФ, достигшие 18 лет для демонстраций, шествий, пикетирования и 16 лет для митингов и собраний. </a:t>
            </a: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xmlns="" id="{AD530422-4F99-4ECD-A49C-6BBF2AA410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9402" y="865788"/>
            <a:ext cx="548865" cy="270113"/>
          </a:xfrm>
          <a:prstGeom prst="rect">
            <a:avLst/>
          </a:prstGeom>
        </p:spPr>
      </p:pic>
      <p:pic>
        <p:nvPicPr>
          <p:cNvPr id="79" name="Рисунок 78">
            <a:extLst>
              <a:ext uri="{FF2B5EF4-FFF2-40B4-BE49-F238E27FC236}">
                <a16:creationId xmlns:a16="http://schemas.microsoft.com/office/drawing/2014/main" xmlns="" id="{F783774A-716F-4196-A44A-72E12E6E80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9402" y="2718604"/>
            <a:ext cx="548865" cy="270113"/>
          </a:xfrm>
          <a:prstGeom prst="rect">
            <a:avLst/>
          </a:prstGeom>
        </p:spPr>
      </p:pic>
      <p:pic>
        <p:nvPicPr>
          <p:cNvPr id="80" name="Рисунок 79">
            <a:extLst>
              <a:ext uri="{FF2B5EF4-FFF2-40B4-BE49-F238E27FC236}">
                <a16:creationId xmlns:a16="http://schemas.microsoft.com/office/drawing/2014/main" xmlns="" id="{80B14785-2D3C-4B75-A0EE-BA83BD422F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9402" y="4073387"/>
            <a:ext cx="548865" cy="270113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8105FE03-3ABB-4484-8C6D-E817AAE2D190}"/>
              </a:ext>
            </a:extLst>
          </p:cNvPr>
          <p:cNvSpPr txBox="1"/>
          <p:nvPr/>
        </p:nvSpPr>
        <p:spPr>
          <a:xfrm>
            <a:off x="4408848" y="7018385"/>
            <a:ext cx="409411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ответственность за вовлечение несовершеннолетнего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участие в несанкционированных собрании, митинге, демонстрации, шествии или пикетировании, влечет наложение административного штрафа в размере от 30 000 до 50 000 руб., или обязательные работы на срок от 20 до 100 часов, или административный арест на срок до 15 суток.</a:t>
            </a:r>
          </a:p>
        </p:txBody>
      </p:sp>
      <p:pic>
        <p:nvPicPr>
          <p:cNvPr id="75" name="Рисунок 74">
            <a:extLst>
              <a:ext uri="{FF2B5EF4-FFF2-40B4-BE49-F238E27FC236}">
                <a16:creationId xmlns:a16="http://schemas.microsoft.com/office/drawing/2014/main" xmlns="" id="{861854BA-7E20-4B3A-8115-E64BDFE8283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9402" y="6968819"/>
            <a:ext cx="739954" cy="399575"/>
          </a:xfrm>
          <a:prstGeom prst="rect">
            <a:avLst/>
          </a:prstGeom>
        </p:spPr>
      </p:pic>
      <p:sp>
        <p:nvSpPr>
          <p:cNvPr id="85" name="Прямоугольник: скругленные углы 84">
            <a:extLst>
              <a:ext uri="{FF2B5EF4-FFF2-40B4-BE49-F238E27FC236}">
                <a16:creationId xmlns:a16="http://schemas.microsoft.com/office/drawing/2014/main" xmlns="" id="{154C90D3-A697-4254-BBFE-54DE4A9793A7}"/>
              </a:ext>
            </a:extLst>
          </p:cNvPr>
          <p:cNvSpPr/>
          <p:nvPr/>
        </p:nvSpPr>
        <p:spPr>
          <a:xfrm>
            <a:off x="8768386" y="175760"/>
            <a:ext cx="4138805" cy="66558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E5CF6812-2B50-4F69-B660-1B7841A55ACD}"/>
              </a:ext>
            </a:extLst>
          </p:cNvPr>
          <p:cNvSpPr txBox="1"/>
          <p:nvPr/>
        </p:nvSpPr>
        <p:spPr>
          <a:xfrm>
            <a:off x="8974170" y="339276"/>
            <a:ext cx="374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</a:p>
        </p:txBody>
      </p:sp>
      <p:pic>
        <p:nvPicPr>
          <p:cNvPr id="89" name="Рисунок 88">
            <a:extLst>
              <a:ext uri="{FF2B5EF4-FFF2-40B4-BE49-F238E27FC236}">
                <a16:creationId xmlns:a16="http://schemas.microsoft.com/office/drawing/2014/main" xmlns="" id="{CDE442A7-2B63-4329-8BD0-C510EF04E3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47875" y="881327"/>
            <a:ext cx="548865" cy="270113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BA4C3B59-A284-4D90-8664-7277971F0227}"/>
              </a:ext>
            </a:extLst>
          </p:cNvPr>
          <p:cNvSpPr txBox="1"/>
          <p:nvPr/>
        </p:nvSpPr>
        <p:spPr>
          <a:xfrm>
            <a:off x="8808457" y="899280"/>
            <a:ext cx="40831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Согласно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212.1 УК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основанием для применения мер уголовной ответственности является неоднократное нарушение порядка организации или проведения мероприятия. Данное деяние наказывается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600 000 – 1 000 000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обязательными работами на срок до 480 часов, либо исправительными работами на срок 1 – 2 лет , либо принудительными работами на срок до 5 лет, либо лишением свободы на тот же срок.</a:t>
            </a: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xmlns="" id="{95F3509E-7ED5-4C81-BEAD-E643D8B0F817}"/>
              </a:ext>
            </a:extLst>
          </p:cNvPr>
          <p:cNvSpPr/>
          <p:nvPr/>
        </p:nvSpPr>
        <p:spPr>
          <a:xfrm>
            <a:off x="8787307" y="3490071"/>
            <a:ext cx="4118134" cy="3754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CF65ACA5-8FEA-4D94-AA85-22CB8E4501F3}"/>
              </a:ext>
            </a:extLst>
          </p:cNvPr>
          <p:cNvSpPr txBox="1"/>
          <p:nvPr/>
        </p:nvSpPr>
        <p:spPr>
          <a:xfrm>
            <a:off x="8816772" y="3537387"/>
            <a:ext cx="418644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Родители правонарушителей, не достигших 16 лет, могут быть привлечены к ответственности за неисполнение или ненадлежащее исполнение родительских обязанностей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(ч. 1 ст. 5.35 КоАП РФ),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нарушение ребенком установленного законом порядка, несоблюдение общепринятых норм поведения, говорит об отсутствии надлежащего контроля за несовершеннолетним ребенком, за его досугом, равнодушии к его воспитанию, в отсутствии достаточного внимания и заботы, влекущих нарушение ребенком порядка проведения собрания, митинга, демонстрации, шествия или пикетирования.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результате это может привести к постановке на учет в подразделения по делам несовершеннолетних.</a:t>
            </a:r>
          </a:p>
        </p:txBody>
      </p:sp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CD2B3F4A-445E-4A52-9830-0F1DE26FF3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86690" y="3523789"/>
            <a:ext cx="548865" cy="270113"/>
          </a:xfrm>
          <a:prstGeom prst="rect">
            <a:avLst/>
          </a:prstGeom>
        </p:spPr>
      </p:pic>
      <p:pic>
        <p:nvPicPr>
          <p:cNvPr id="81" name="Рисунок 80">
            <a:extLst>
              <a:ext uri="{FF2B5EF4-FFF2-40B4-BE49-F238E27FC236}">
                <a16:creationId xmlns:a16="http://schemas.microsoft.com/office/drawing/2014/main" xmlns="" id="{334696E6-2A00-43B0-AB7C-0D7CD2F931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76862" y="7012831"/>
            <a:ext cx="3014723" cy="28017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746</Words>
  <Application>Microsoft Office PowerPoint</Application>
  <PresentationFormat>Произвольный</PresentationFormat>
  <Paragraphs>64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Райм Люция Александровна</dc:creator>
  <dc:description/>
  <cp:lastModifiedBy>raim.la</cp:lastModifiedBy>
  <cp:revision>64</cp:revision>
  <dcterms:modified xsi:type="dcterms:W3CDTF">2021-04-20T11:07:49Z</dcterms:modified>
  <dc:language>en-US</dc:language>
</cp:coreProperties>
</file>