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58" r:id="rId3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9BA217F-5BD1-4458-AC13-107C0EB3327B}" v="127" dt="2023-11-22T14:54:01.65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2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6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0" d="100"/>
          <a:sy n="80" d="100"/>
        </p:scale>
        <p:origin x="4014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9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41391D-4104-4CF8-B4A4-B76EFD1A8640}" type="datetimeFigureOut">
              <a:rPr lang="ru-RU" smtClean="0"/>
              <a:t>01.12.2023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46B53C-E74D-4366-9A53-D231B4CEEE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63226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246B53C-E74D-4366-9A53-D231B4CEEEA4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53557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t>01.12.2023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0799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t>01.12.2023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57274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t>01.12.2023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22617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t>01.12.2023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37117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t>01.12.2023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63698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t>01.12.2023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57622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t>01.12.2023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0027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t>01.12.2023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53355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t>01.12.2023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87541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t>01.12.2023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56952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t>01.12.2023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41692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FFB779-270B-4192-84BA-A697F48306DC}" type="datetimeFigureOut">
              <a:rPr lang="ru-RU" smtClean="0"/>
              <a:t>01.12.2023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49794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Изображение выглядит как птица, попугай, длиннохвостый попугай, волнистый попугайчик&#10;&#10;Автоматически созданное описание">
            <a:extLst>
              <a:ext uri="{FF2B5EF4-FFF2-40B4-BE49-F238E27FC236}">
                <a16:creationId xmlns:a16="http://schemas.microsoft.com/office/drawing/2014/main" id="{7C07695F-99FF-FD25-0F63-859A23A920C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21452" y="697263"/>
            <a:ext cx="2118085" cy="1250185"/>
          </a:xfrm>
          <a:prstGeom prst="rect">
            <a:avLst/>
          </a:prstGeom>
        </p:spPr>
      </p:pic>
      <p:pic>
        <p:nvPicPr>
          <p:cNvPr id="6" name="Рисунок 5" descr="Изображение выглядит как беспозвоночный, паукообразные, скорпион, членистоногие&#10;&#10;Автоматически созданное описание">
            <a:extLst>
              <a:ext uri="{FF2B5EF4-FFF2-40B4-BE49-F238E27FC236}">
                <a16:creationId xmlns:a16="http://schemas.microsoft.com/office/drawing/2014/main" id="{0A389B0E-2EF7-54B5-33E8-F7C9E045A98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12604" y="5012209"/>
            <a:ext cx="1104819" cy="1817585"/>
          </a:xfrm>
          <a:prstGeom prst="rect">
            <a:avLst/>
          </a:prstGeom>
        </p:spPr>
      </p:pic>
      <p:pic>
        <p:nvPicPr>
          <p:cNvPr id="9" name="Рисунок 8" descr="Изображение выглядит как млекопитающее, Порода собаки, собака, домашнее животное&#10;&#10;Автоматически созданное описание">
            <a:extLst>
              <a:ext uri="{FF2B5EF4-FFF2-40B4-BE49-F238E27FC236}">
                <a16:creationId xmlns:a16="http://schemas.microsoft.com/office/drawing/2014/main" id="{E4BBD910-E0E6-DFE7-987D-967AC876D78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03424" y="4816519"/>
            <a:ext cx="2041481" cy="2041481"/>
          </a:xfrm>
          <a:prstGeom prst="rect">
            <a:avLst/>
          </a:prstGeom>
        </p:spPr>
      </p:pic>
      <p:sp>
        <p:nvSpPr>
          <p:cNvPr id="10" name="Заголовок 9">
            <a:extLst>
              <a:ext uri="{FF2B5EF4-FFF2-40B4-BE49-F238E27FC236}">
                <a16:creationId xmlns:a16="http://schemas.microsoft.com/office/drawing/2014/main" id="{58492717-7EB3-B35B-30ED-B673B1D381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77636" y="880844"/>
            <a:ext cx="3095351" cy="650603"/>
          </a:xfrm>
        </p:spPr>
        <p:txBody>
          <a:bodyPr>
            <a:normAutofit fontScale="90000"/>
          </a:bodyPr>
          <a:lstStyle/>
          <a:p>
            <a:pPr algn="ctr">
              <a:lnSpc>
                <a:spcPct val="150000"/>
              </a:lnSpc>
            </a:pPr>
            <a:r>
              <a:rPr lang="ru-RU" sz="1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СОДЕРЖАНИЕ </a:t>
            </a:r>
            <a:br>
              <a:rPr lang="ru-RU" sz="1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ДОМАШНИХ ЖИВОТНЫХ</a:t>
            </a:r>
          </a:p>
        </p:txBody>
      </p:sp>
      <p:sp>
        <p:nvSpPr>
          <p:cNvPr id="11" name="Объект 10">
            <a:extLst>
              <a:ext uri="{FF2B5EF4-FFF2-40B4-BE49-F238E27FC236}">
                <a16:creationId xmlns:a16="http://schemas.microsoft.com/office/drawing/2014/main" id="{72AEBD81-A470-5BBC-69D5-133BECFE8C4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5890" y="0"/>
            <a:ext cx="5753057" cy="6384022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lnSpc>
                <a:spcPct val="120000"/>
              </a:lnSpc>
              <a:spcBef>
                <a:spcPts val="600"/>
              </a:spcBef>
              <a:buNone/>
            </a:pPr>
            <a:r>
              <a:rPr lang="ru-RU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</a:p>
          <a:p>
            <a:pPr marL="0" indent="0" algn="just">
              <a:lnSpc>
                <a:spcPct val="120000"/>
              </a:lnSpc>
              <a:spcBef>
                <a:spcPts val="600"/>
              </a:spcBef>
              <a:buNone/>
            </a:pPr>
            <a:r>
              <a:rPr lang="ru-RU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Административную ответственность влечет несоблюдение требований к содержанию животных (статья 8.52 КоАП РФ). </a:t>
            </a:r>
          </a:p>
          <a:p>
            <a:pPr marL="0" indent="0" algn="just">
              <a:lnSpc>
                <a:spcPct val="120000"/>
              </a:lnSpc>
              <a:spcBef>
                <a:spcPts val="600"/>
              </a:spcBef>
              <a:buNone/>
            </a:pPr>
            <a:r>
              <a:rPr lang="ru-RU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К примеру, на владельца собаки, допустившего нападение животного на человека, может быть наложен административный штраф в размере от 10 до 30 тысяч рублей (ч.3 статьи 8.52 КоАП РФ). </a:t>
            </a:r>
          </a:p>
          <a:p>
            <a:pPr marL="0" indent="0" algn="just">
              <a:lnSpc>
                <a:spcPct val="120000"/>
              </a:lnSpc>
              <a:spcBef>
                <a:spcPts val="600"/>
              </a:spcBef>
              <a:buNone/>
            </a:pPr>
            <a:r>
              <a:rPr lang="ru-RU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За жестокое обращение с животными, если эти действия не содержат признаков уголовно наказуемого деяния предусмотрен штраф для граждан от 5 до 15 тыс. рублей (ч.2 статьи 8.52 КоАП РФ)</a:t>
            </a:r>
          </a:p>
          <a:p>
            <a:pPr marL="0" indent="0" algn="just">
              <a:lnSpc>
                <a:spcPct val="120000"/>
              </a:lnSpc>
              <a:spcBef>
                <a:spcPts val="600"/>
              </a:spcBef>
              <a:buNone/>
            </a:pPr>
            <a:r>
              <a:rPr lang="ru-RU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Законом Республики Бурятия от 05.05.2011 № 2003-IV  «Об административных правонарушениях» (статьи 47.1, 47.2, 52)  предусмотрена административная ответственность за:</a:t>
            </a:r>
          </a:p>
          <a:p>
            <a:pPr algn="just">
              <a:lnSpc>
                <a:spcPct val="120000"/>
              </a:lnSpc>
              <a:spcBef>
                <a:spcPts val="600"/>
              </a:spcBef>
            </a:pPr>
            <a:r>
              <a:rPr lang="ru-RU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нарушение дополнительных требований к содержанию и выгулу домашних животных (штраф для граждан от 3 до 5 тыс. рублей)  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ru-RU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нарушение порядка регистрации домашних животных (штраф от 3 до 5 тыс. рублей)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ru-RU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допущение нападения домашнего животного </a:t>
            </a:r>
          </a:p>
          <a:p>
            <a:pPr marL="23040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ru-RU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другое домашнее животное (штраф </a:t>
            </a:r>
          </a:p>
          <a:p>
            <a:pPr marL="23040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ru-RU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500 до 2 тыс. рублей)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endParaRPr lang="ru-RU" dirty="0"/>
          </a:p>
        </p:txBody>
      </p:sp>
      <p:sp>
        <p:nvSpPr>
          <p:cNvPr id="12" name="Объект 11">
            <a:extLst>
              <a:ext uri="{FF2B5EF4-FFF2-40B4-BE49-F238E27FC236}">
                <a16:creationId xmlns:a16="http://schemas.microsoft.com/office/drawing/2014/main" id="{849DBC43-9B22-6732-35A8-49FE64763F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38900" y="1684699"/>
            <a:ext cx="5561416" cy="3491307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ru-RU" sz="6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Содержать животных в жилом помещении можно при условии соблюдения требований к их содержанию, а также прав и законных интересов лиц, проживающих в многоквартирном доме.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endParaRPr lang="ru-RU" sz="6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6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ОБЯЗАННОСТИ ВЛАДЕЛЬЦЕВ ДОМАШНИХ ЖИВОТНЫХ: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содержать, осуществлять надзор и надлежащий уход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осуществлять кормление и поение домашних животных не реже одного раза в день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регистрировать собак по достижении 3-месячного возраста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нарушать права и интересы других граждан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0511FD0-B4DC-4A45-9D86-7158A4F783F6}"/>
              </a:ext>
            </a:extLst>
          </p:cNvPr>
          <p:cNvSpPr txBox="1"/>
          <p:nvPr/>
        </p:nvSpPr>
        <p:spPr>
          <a:xfrm>
            <a:off x="7692025" y="5244835"/>
            <a:ext cx="425885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ЗАПРЕЩЕНО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содержание в домашних условиях некоторых видов животных. К ним относятся отдельные виды пресмыкающихся (ядовитые змеи, крокодилы), земноводных, паукообразных, млекопитающих (волки, медведи, тигры, львы, рыси и др.) </a:t>
            </a: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B56FAD66-A488-4FAF-AF9C-158853FF38E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237589" y="7631"/>
            <a:ext cx="897283" cy="952380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80D6964C-C5FF-4E97-9712-339E3A91672F}"/>
              </a:ext>
            </a:extLst>
          </p:cNvPr>
          <p:cNvSpPr txBox="1"/>
          <p:nvPr/>
        </p:nvSpPr>
        <p:spPr>
          <a:xfrm>
            <a:off x="7134872" y="81790"/>
            <a:ext cx="47947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Прокуратура Республики Бурятия разъясняет </a:t>
            </a:r>
          </a:p>
        </p:txBody>
      </p:sp>
    </p:spTree>
    <p:extLst>
      <p:ext uri="{BB962C8B-B14F-4D97-AF65-F5344CB8AC3E}">
        <p14:creationId xmlns:p14="http://schemas.microsoft.com/office/powerpoint/2010/main" val="1894438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Изображение выглядит как человек, Человеческое лицо, одежда, плечо&#10;&#10;Автоматически созданное описание">
            <a:extLst>
              <a:ext uri="{FF2B5EF4-FFF2-40B4-BE49-F238E27FC236}">
                <a16:creationId xmlns:a16="http://schemas.microsoft.com/office/drawing/2014/main" id="{003EF98F-A82E-BF82-34A1-8BDA865CF6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42094" y="3052786"/>
            <a:ext cx="1946247" cy="1275933"/>
          </a:xfrm>
          <a:prstGeom prst="rect">
            <a:avLst/>
          </a:prstGeom>
        </p:spPr>
      </p:pic>
      <p:pic>
        <p:nvPicPr>
          <p:cNvPr id="4" name="Рисунок 3" descr="Изображение выглядит как Порода собаки, собака, домашнее животное, земля&#10;&#10;Автоматически созданное описание">
            <a:extLst>
              <a:ext uri="{FF2B5EF4-FFF2-40B4-BE49-F238E27FC236}">
                <a16:creationId xmlns:a16="http://schemas.microsoft.com/office/drawing/2014/main" id="{55AEAE5F-E321-FBDE-C951-250206F5057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61819" y="1163130"/>
            <a:ext cx="2524891" cy="1505591"/>
          </a:xfrm>
          <a:prstGeom prst="rect">
            <a:avLst/>
          </a:prstGeom>
        </p:spPr>
      </p:pic>
      <p:sp>
        <p:nvSpPr>
          <p:cNvPr id="6" name="Объект 5">
            <a:extLst>
              <a:ext uri="{FF2B5EF4-FFF2-40B4-BE49-F238E27FC236}">
                <a16:creationId xmlns:a16="http://schemas.microsoft.com/office/drawing/2014/main" id="{2F9293FF-4A88-84B2-C65B-1F42EF6F35F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0" y="0"/>
            <a:ext cx="5649346" cy="6858000"/>
          </a:xfrm>
        </p:spPr>
        <p:txBody>
          <a:bodyPr>
            <a:noAutofit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ПРЕДЕЛЬНОЕ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количество домашних животных определяется исходя  из возможности владельца обеспечивать    животным условия, соответствующие      ветеринарным нормам   и   правилам,   а   также</a:t>
            </a:r>
            <a:b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учетом соблюдения санитарно-эпидемиологических правил и нормативов. </a:t>
            </a:r>
          </a:p>
          <a:p>
            <a:pPr marL="0" indent="0" algn="ctr">
              <a:spcBef>
                <a:spcPts val="2400"/>
              </a:spcBef>
              <a:spcAft>
                <a:spcPts val="1200"/>
              </a:spcAft>
              <a:buNone/>
            </a:pP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ПРАВИЛА СОДЕРЖАНИЯ ЖИВОТНЫХ: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гуманное обращение с животными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соблюдение санитарно-гигиенических, ветеринарно-санитарных правил и норм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соблюдение тишины в ночное время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безопасности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окружающих людей и животных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исключение возможности свободного,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неконтролируемого передвижения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животного в общественных местах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ru-RU" sz="1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ВЫГУЛ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животных должен осуществляться в местах, разрешенных решением органа местного самоуправления для выгула животных. </a:t>
            </a:r>
          </a:p>
          <a:p>
            <a:pPr marL="285750" indent="-285750" algn="just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Выводить домашних животных в общие дворы и на улицу допускается только на коротком поводке и в наморднике.</a:t>
            </a:r>
          </a:p>
          <a:p>
            <a:pPr marL="285750" indent="-285750" algn="just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допускать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самовыгул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домашних животных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F6FFC1D-A759-4BBA-94F9-E16E76814F45}"/>
              </a:ext>
            </a:extLst>
          </p:cNvPr>
          <p:cNvSpPr txBox="1"/>
          <p:nvPr/>
        </p:nvSpPr>
        <p:spPr>
          <a:xfrm>
            <a:off x="6281625" y="85912"/>
            <a:ext cx="584885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Запрещается посещать с домашними животными помещения, занимаемые магазинами, организациями общественного питания, медицинскими и образовательными организациями, организациями культуры, а также иными организациями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4CFD603-D8A7-4B38-888A-98258F4EF659}"/>
              </a:ext>
            </a:extLst>
          </p:cNvPr>
          <p:cNvSpPr txBox="1"/>
          <p:nvPr/>
        </p:nvSpPr>
        <p:spPr>
          <a:xfrm>
            <a:off x="6281625" y="2668721"/>
            <a:ext cx="5910375" cy="40164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600"/>
              </a:spcBef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За нарушение правил содержания животных и обращения с ними предусмотрена административная, уголовная и гражданско-правовая ответственность.</a:t>
            </a:r>
          </a:p>
          <a:p>
            <a:pPr algn="just">
              <a:spcBef>
                <a:spcPts val="600"/>
              </a:spcBef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Вред, причиненный животным здоровью или имуществу других лиц, должен быть возмещен владельцем животного. Кроме того, с владельца в пользу пострадавшего может быть взыскана компенсация морального вреда. </a:t>
            </a:r>
          </a:p>
          <a:p>
            <a:pPr algn="just">
              <a:spcBef>
                <a:spcPts val="600"/>
              </a:spcBef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Владельцы животных могут быть привлечены к уголовной ответственности, в случае причинения их питомцами тяжкого вреда здоровью другим людям (ч.1 статьи 118 УК РФ). </a:t>
            </a:r>
          </a:p>
          <a:p>
            <a:pPr algn="just">
              <a:spcBef>
                <a:spcPts val="600"/>
              </a:spcBef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Уголовная ответственность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преду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</a:p>
          <a:p>
            <a:pPr algn="just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смотрена   за    жестокое   обращение </a:t>
            </a:r>
          </a:p>
          <a:p>
            <a:pPr algn="just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     животным,      повлекшее      его 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гибель или увечье (статья 245 УК РФ).</a:t>
            </a:r>
          </a:p>
          <a:p>
            <a:pPr algn="just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ru-RU" dirty="0"/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E60E9F1E-70FD-466A-97F3-2003B1276D2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684962" y="5273494"/>
            <a:ext cx="2507038" cy="13347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398384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650</TotalTime>
  <Words>516</Words>
  <Application>Microsoft Office PowerPoint</Application>
  <PresentationFormat>Широкоэкранный</PresentationFormat>
  <Paragraphs>45</Paragraphs>
  <Slides>2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Wingdings</vt:lpstr>
      <vt:lpstr>Тема Office</vt:lpstr>
      <vt:lpstr>СОДЕРЖАНИЕ  ДОМАШНИХ ЖИВОТНЫХ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Сметанина Ирина Геннадьевна</dc:creator>
  <cp:lastModifiedBy>Сметанина Ирина Геннадьевна</cp:lastModifiedBy>
  <cp:revision>86</cp:revision>
  <cp:lastPrinted>2023-12-01T03:02:25Z</cp:lastPrinted>
  <dcterms:created xsi:type="dcterms:W3CDTF">2023-11-22T14:35:45Z</dcterms:created>
  <dcterms:modified xsi:type="dcterms:W3CDTF">2023-12-01T03:04:24Z</dcterms:modified>
</cp:coreProperties>
</file>