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8" r:id="rId3"/>
  </p:sldIdLst>
  <p:sldSz cx="9906000" cy="6858000" type="A4"/>
  <p:notesSz cx="6681788" cy="98123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59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08" d="100"/>
          <a:sy n="108" d="100"/>
        </p:scale>
        <p:origin x="1626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5442" cy="490618"/>
          </a:xfrm>
          <a:prstGeom prst="rect">
            <a:avLst/>
          </a:prstGeom>
        </p:spPr>
        <p:txBody>
          <a:bodyPr vert="horz" lIns="90438" tIns="45219" rIns="90438" bIns="452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804" y="0"/>
            <a:ext cx="2895442" cy="490618"/>
          </a:xfrm>
          <a:prstGeom prst="rect">
            <a:avLst/>
          </a:prstGeom>
        </p:spPr>
        <p:txBody>
          <a:bodyPr vert="horz" lIns="90438" tIns="45219" rIns="90438" bIns="45219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736600"/>
            <a:ext cx="5313362" cy="3679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8" tIns="45219" rIns="90438" bIns="452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180" y="4660862"/>
            <a:ext cx="5345430" cy="4415553"/>
          </a:xfrm>
          <a:prstGeom prst="rect">
            <a:avLst/>
          </a:prstGeom>
        </p:spPr>
        <p:txBody>
          <a:bodyPr vert="horz" lIns="90438" tIns="45219" rIns="90438" bIns="452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20019"/>
            <a:ext cx="2895442" cy="490618"/>
          </a:xfrm>
          <a:prstGeom prst="rect">
            <a:avLst/>
          </a:prstGeom>
        </p:spPr>
        <p:txBody>
          <a:bodyPr vert="horz" lIns="90438" tIns="45219" rIns="90438" bIns="452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804" y="9320019"/>
            <a:ext cx="2895442" cy="490618"/>
          </a:xfrm>
          <a:prstGeom prst="rect">
            <a:avLst/>
          </a:prstGeom>
        </p:spPr>
        <p:txBody>
          <a:bodyPr vert="horz" lIns="90438" tIns="45219" rIns="90438" bIns="45219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 descr="Y:\МОЛОМИН\МОЛОМИН\СВО Брошура\Исходники в брошуру (2020)\Исходники в брошюру 1\картинки\Заставка.png">
            <a:extLst>
              <a:ext uri="{FF2B5EF4-FFF2-40B4-BE49-F238E27FC236}">
                <a16:creationId xmlns:a16="http://schemas.microsoft.com/office/drawing/2014/main" id="{7C7665C3-51F9-496B-AE39-A0C7A9F0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b="7336"/>
          <a:stretch/>
        </p:blipFill>
        <p:spPr>
          <a:xfrm>
            <a:off x="6648334" y="37486"/>
            <a:ext cx="3227159" cy="599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endParaRPr lang="ru-RU" sz="2000" b="1" spc="8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39808" y="5379057"/>
            <a:ext cx="3240000" cy="1478857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51393" y="4099807"/>
            <a:ext cx="3243263" cy="1295641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a typeface="Gadugi" panose="020B0502040204020203" pitchFamily="34" charset="0"/>
              </a:rPr>
              <a:t>«Меры региональной поддержки участников специальной военной операции и их семей»</a:t>
            </a:r>
            <a:endParaRPr lang="ru-RU" dirty="0">
              <a:ea typeface="Gadug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E61D4E-F5F8-44B9-8DF6-64E798B61C09}"/>
              </a:ext>
            </a:extLst>
          </p:cNvPr>
          <p:cNvSpPr/>
          <p:nvPr/>
        </p:nvSpPr>
        <p:spPr>
          <a:xfrm>
            <a:off x="7403815" y="5369565"/>
            <a:ext cx="2573995" cy="14773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SemiCondensed" panose="020B0502040204020203" pitchFamily="34" charset="0"/>
              </a:rPr>
              <a:t>ПРОКУРАТУРА </a:t>
            </a:r>
          </a:p>
          <a:p>
            <a:pPr algn="ctr"/>
            <a:r>
              <a:rPr lang="ru-RU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SemiCondensed" panose="020B0502040204020203" pitchFamily="34" charset="0"/>
              </a:rPr>
              <a:t>АЛТАЙСКОГО </a:t>
            </a:r>
          </a:p>
          <a:p>
            <a:pPr algn="ctr"/>
            <a:r>
              <a:rPr lang="ru-RU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SemiCondensed" panose="020B0502040204020203" pitchFamily="34" charset="0"/>
              </a:rPr>
              <a:t>КРАЯ</a:t>
            </a:r>
            <a:endParaRPr lang="ru-RU" sz="3000" b="0" cap="none" spc="0" dirty="0">
              <a:ln w="0"/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ECA05E-271D-4075-A54B-95A2CAEBF8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60" y="5555051"/>
            <a:ext cx="1077279" cy="1180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E24591-1049-4F3F-A9DC-C6FFCFDC3A9F}"/>
              </a:ext>
            </a:extLst>
          </p:cNvPr>
          <p:cNvSpPr txBox="1"/>
          <p:nvPr/>
        </p:nvSpPr>
        <p:spPr>
          <a:xfrm>
            <a:off x="96955" y="115832"/>
            <a:ext cx="300473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50" dirty="0"/>
              <a:t>Гражданам, принимающим (принимавшим) участие в специальной военной операции, и членам их семей наряду с указанными мерами социальной поддержки установлены федеральные меры поддержки (трудовые гарантии, гарантии в сфере реализации права на образование, льготы в сфере налогообложения, предусмотрено льготное исчисление трудового стажа и </a:t>
            </a:r>
            <a:r>
              <a:rPr lang="ru-RU" sz="850" dirty="0" err="1"/>
              <a:t>т.д</a:t>
            </a:r>
            <a:r>
              <a:rPr lang="ru-RU" sz="850" dirty="0"/>
              <a:t>).</a:t>
            </a:r>
          </a:p>
          <a:p>
            <a:pPr algn="just"/>
            <a:endParaRPr lang="ru-RU" sz="850" dirty="0"/>
          </a:p>
          <a:p>
            <a:pPr algn="just"/>
            <a:r>
              <a:rPr lang="ru-RU" sz="900" b="1" dirty="0"/>
              <a:t>С</a:t>
            </a:r>
            <a:r>
              <a:rPr lang="ru-RU" sz="900" dirty="0"/>
              <a:t> </a:t>
            </a:r>
            <a:r>
              <a:rPr lang="ru-RU" sz="900" b="1" dirty="0"/>
              <a:t>обращениями о нарушениях при получении мер социальной поддержки, в том числе медицинскими изделиями и техническими средствами реабилитации,</a:t>
            </a:r>
            <a:r>
              <a:rPr lang="ru-RU" sz="900" dirty="0"/>
              <a:t> можно обратиться в: </a:t>
            </a:r>
          </a:p>
          <a:p>
            <a:pPr algn="just"/>
            <a:r>
              <a:rPr lang="ru-RU" sz="900" dirty="0"/>
              <a:t>- прокуратуру Алтайского края по адресу: Алтайский край, </a:t>
            </a:r>
            <a:r>
              <a:rPr lang="ru-RU" sz="900" dirty="0" err="1"/>
              <a:t>г.Барнаул</a:t>
            </a:r>
            <a:r>
              <a:rPr lang="ru-RU" sz="900" dirty="0"/>
              <a:t>, ул. Партизанская, д.97 (телефон </a:t>
            </a:r>
            <a:r>
              <a:rPr lang="ru-RU" sz="900" b="1" dirty="0"/>
              <a:t>8-3852-22-20-17</a:t>
            </a:r>
            <a:r>
              <a:rPr lang="ru-RU" sz="900" dirty="0"/>
              <a:t>); </a:t>
            </a:r>
          </a:p>
          <a:p>
            <a:pPr algn="just"/>
            <a:r>
              <a:rPr lang="ru-RU" sz="900" dirty="0"/>
              <a:t>- </a:t>
            </a:r>
            <a:r>
              <a:rPr lang="ru-RU" sz="900" dirty="0" err="1"/>
              <a:t>Алейскую</a:t>
            </a:r>
            <a:r>
              <a:rPr lang="ru-RU" sz="900" dirty="0"/>
              <a:t> межрайонную прокуратуру по адресу: </a:t>
            </a:r>
            <a:r>
              <a:rPr lang="ru-RU" sz="900" dirty="0" err="1"/>
              <a:t>г.Алейск</a:t>
            </a:r>
            <a:r>
              <a:rPr lang="ru-RU" sz="900" dirty="0"/>
              <a:t>, </a:t>
            </a:r>
            <a:r>
              <a:rPr lang="ru-RU" sz="900" dirty="0" err="1"/>
              <a:t>ул.Первомайская</a:t>
            </a:r>
            <a:r>
              <a:rPr lang="ru-RU" sz="900" dirty="0"/>
              <a:t>, д.86 (телефон </a:t>
            </a:r>
            <a:r>
              <a:rPr lang="ru-RU" sz="900" b="1" dirty="0"/>
              <a:t>8-38553-2-23-86</a:t>
            </a:r>
            <a:r>
              <a:rPr lang="ru-RU" sz="900" dirty="0"/>
              <a:t>);</a:t>
            </a:r>
          </a:p>
          <a:p>
            <a:pPr algn="just"/>
            <a:r>
              <a:rPr lang="ru-RU" sz="900" dirty="0"/>
              <a:t>- прокуратуру по месту жительства на дату направления в зону специальной военной операции.</a:t>
            </a:r>
          </a:p>
          <a:p>
            <a:pPr algn="just"/>
            <a:r>
              <a:rPr lang="ru-RU" sz="900" dirty="0"/>
              <a:t>Обращения по вопросу оформления (восстановления) документов для получения статуса ветерана боевых действий подлежат рассмотрению ФКУ «Военный комиссариат Алтайского края» (</a:t>
            </a:r>
            <a:r>
              <a:rPr lang="ru-RU" sz="900" dirty="0" err="1"/>
              <a:t>г.Барнаул</a:t>
            </a:r>
            <a:r>
              <a:rPr lang="ru-RU" sz="900" dirty="0"/>
              <a:t>, </a:t>
            </a:r>
            <a:r>
              <a:rPr lang="ru-RU" sz="900" dirty="0" err="1"/>
              <a:t>ул.Пушкина</a:t>
            </a:r>
            <a:r>
              <a:rPr lang="ru-RU" sz="900" dirty="0"/>
              <a:t>, д.40, телефон </a:t>
            </a:r>
            <a:r>
              <a:rPr lang="ru-RU" sz="900" b="1" dirty="0"/>
              <a:t>8-385-2-63-83-67</a:t>
            </a:r>
            <a:r>
              <a:rPr lang="ru-RU" sz="900" dirty="0"/>
              <a:t>).</a:t>
            </a:r>
          </a:p>
          <a:p>
            <a:pPr algn="just"/>
            <a:r>
              <a:rPr lang="ru-RU" sz="900" dirty="0"/>
              <a:t>Обращения по вопросам получения денежного довольствия и отдельных выплат военнослужащими, предоставления им отпуска полежат рассмотрению Военной прокуратурой Барнаульского гарнизона (</a:t>
            </a:r>
            <a:r>
              <a:rPr lang="ru-RU" sz="900" dirty="0" err="1"/>
              <a:t>г.Барнаул</a:t>
            </a:r>
            <a:r>
              <a:rPr lang="ru-RU" sz="900" dirty="0"/>
              <a:t>, </a:t>
            </a:r>
            <a:r>
              <a:rPr lang="ru-RU" sz="900" dirty="0" err="1"/>
              <a:t>ул.Партизанская</a:t>
            </a:r>
            <a:r>
              <a:rPr lang="ru-RU" sz="900" dirty="0"/>
              <a:t>, д.71, телефон </a:t>
            </a:r>
            <a:r>
              <a:rPr lang="ru-RU" sz="900" b="1" dirty="0"/>
              <a:t>8-385-2- 63-95-33</a:t>
            </a:r>
            <a:r>
              <a:rPr lang="ru-RU" sz="900" dirty="0"/>
              <a:t>).</a:t>
            </a:r>
          </a:p>
          <a:p>
            <a:pPr algn="just"/>
            <a:r>
              <a:rPr lang="ru-RU" sz="900" dirty="0"/>
              <a:t>Обращения по вопросам назначения и выплаты пенсии, порядка предоставления технических средств реабилитации подлежат рассмотрению отделением Фонда пенсионного и социального страхования Российской Федерации по Алтайскому краю (</a:t>
            </a:r>
            <a:r>
              <a:rPr lang="ru-RU" sz="900" dirty="0" err="1"/>
              <a:t>г.Барнаул</a:t>
            </a:r>
            <a:r>
              <a:rPr lang="ru-RU" sz="900" dirty="0"/>
              <a:t>, </a:t>
            </a:r>
            <a:r>
              <a:rPr lang="ru-RU" sz="900" dirty="0" err="1"/>
              <a:t>ул.Партизанская</a:t>
            </a:r>
            <a:r>
              <a:rPr lang="ru-RU" sz="900" dirty="0"/>
              <a:t>, д.64, телефон           </a:t>
            </a:r>
            <a:r>
              <a:rPr lang="ru-RU" sz="900" b="1" dirty="0"/>
              <a:t>8-385-2-63-20-90</a:t>
            </a:r>
            <a:r>
              <a:rPr lang="ru-RU" sz="900" dirty="0"/>
              <a:t>).</a:t>
            </a:r>
          </a:p>
          <a:p>
            <a:pPr algn="just"/>
            <a:r>
              <a:rPr lang="ru-RU" sz="900" dirty="0"/>
              <a:t>Обращения по поросам обеспечения лекарственными препаратами, порядка оказания медицинской помощи подлежат рассмотрению Министерством здравоохранения Алтайского края (</a:t>
            </a:r>
            <a:r>
              <a:rPr lang="ru-RU" sz="900" dirty="0" err="1"/>
              <a:t>г.Барнаул</a:t>
            </a:r>
            <a:r>
              <a:rPr lang="ru-RU" sz="900" dirty="0"/>
              <a:t>, пр. Красноармейский, д.95А., телефон </a:t>
            </a:r>
            <a:r>
              <a:rPr lang="ru-RU" sz="900" b="1" dirty="0"/>
              <a:t>8-385- 2 -62-63-48</a:t>
            </a:r>
            <a:r>
              <a:rPr lang="ru-RU" sz="900" dirty="0"/>
              <a:t>).</a:t>
            </a:r>
          </a:p>
          <a:p>
            <a:pPr algn="just"/>
            <a:r>
              <a:rPr lang="ru-RU" sz="900" dirty="0"/>
              <a:t>Обращения по вопросам реализации права на образования подлежат рассмотрению Министерством образования и науки Алтайского края (</a:t>
            </a:r>
            <a:r>
              <a:rPr lang="ru-RU" sz="900" dirty="0" err="1"/>
              <a:t>г.Барнаул</a:t>
            </a:r>
            <a:r>
              <a:rPr lang="ru-RU" sz="900" dirty="0"/>
              <a:t>, </a:t>
            </a:r>
            <a:r>
              <a:rPr lang="ru-RU" sz="900" dirty="0" err="1"/>
              <a:t>ул.Ползунова</a:t>
            </a:r>
            <a:r>
              <a:rPr lang="ru-RU" sz="900" dirty="0"/>
              <a:t>, д.36, </a:t>
            </a:r>
            <a:r>
              <a:rPr lang="ru-RU" sz="900" b="1" dirty="0"/>
              <a:t>8-385-2- 29-86-00</a:t>
            </a:r>
            <a:r>
              <a:rPr lang="ru-RU" sz="900" dirty="0"/>
              <a:t>).</a:t>
            </a:r>
          </a:p>
          <a:p>
            <a:pPr algn="just"/>
            <a:r>
              <a:rPr lang="ru-RU" sz="9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60261" y="91594"/>
            <a:ext cx="3210965" cy="158848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30627" y="1662258"/>
            <a:ext cx="3215878" cy="480438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047696-4645-4106-A41B-73BC3336ED2E}"/>
              </a:ext>
            </a:extLst>
          </p:cNvPr>
          <p:cNvSpPr txBox="1"/>
          <p:nvPr/>
        </p:nvSpPr>
        <p:spPr>
          <a:xfrm>
            <a:off x="82859" y="110684"/>
            <a:ext cx="303876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Гражданам, проживавшим на территории края на дату направления в зону специальной военной операции, предусмотрено оказание </a:t>
            </a:r>
            <a:r>
              <a:rPr lang="ru-RU" sz="1000" b="1" dirty="0"/>
              <a:t>единовременной материальной помощи</a:t>
            </a:r>
            <a:r>
              <a:rPr lang="en-US" sz="1000" b="1" dirty="0"/>
              <a:t>:</a:t>
            </a:r>
          </a:p>
          <a:p>
            <a:endParaRPr lang="ru-RU" sz="1800" dirty="0"/>
          </a:p>
          <a:p>
            <a:endParaRPr lang="ru-RU" b="1" dirty="0"/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102F027C-6C84-454E-B856-6F803B6B9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71302"/>
              </p:ext>
            </p:extLst>
          </p:nvPr>
        </p:nvGraphicFramePr>
        <p:xfrm>
          <a:off x="30626" y="853233"/>
          <a:ext cx="3259353" cy="5602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208">
                  <a:extLst>
                    <a:ext uri="{9D8B030D-6E8A-4147-A177-3AD203B41FA5}">
                      <a16:colId xmlns:a16="http://schemas.microsoft.com/office/drawing/2014/main" val="3357694587"/>
                    </a:ext>
                  </a:extLst>
                </a:gridCol>
                <a:gridCol w="959145">
                  <a:extLst>
                    <a:ext uri="{9D8B030D-6E8A-4147-A177-3AD203B41FA5}">
                      <a16:colId xmlns:a16="http://schemas.microsoft.com/office/drawing/2014/main" val="2274527546"/>
                    </a:ext>
                  </a:extLst>
                </a:gridCol>
              </a:tblGrid>
              <a:tr h="20815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Меры поддержки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+mj-lt"/>
                          <a:cs typeface="Arial" panose="020B0604020202020204" pitchFamily="34" charset="0"/>
                        </a:rPr>
                        <a:t>Размер поддержки</a:t>
                      </a:r>
                      <a:endParaRPr lang="ru-RU" sz="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3530117842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участникам СВО, получившим ранение (контузию, травму, увечье)</a:t>
                      </a:r>
                      <a:endParaRPr lang="ru-RU" sz="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1234770791"/>
                  </a:ext>
                </a:extLst>
              </a:tr>
              <a:tr h="8693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гражданам, заключившим контракт о прохождении военной службы через пункт отбора на военную службу по контракту (1 разряда), г. Барнаул, и офицерам запаса, заключившим контакт через ФКУ «Военный комиссариат Алтайского края»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после 01.03.2023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в период с 01.08.2024 по 24.10.2024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в период с 25.10.2024 по 31.12.2025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ru-RU" sz="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800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1432935494"/>
                  </a:ext>
                </a:extLst>
              </a:tr>
              <a:tr h="7241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гражданам, призванным на военную службу в Вооруженные Силы Российской Федерации по мобилизации и заключившим контракт о прохождении военной службы сроком не менее года в войсковых частях Министерства обороны Российской Федерации,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после 01.03.2023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в период с 01.08.2024 по 24.10.2024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в период с 25.10.2024 по 31.12.2025 </a:t>
                      </a:r>
                      <a:endParaRPr lang="ru-RU" sz="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 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800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2230138707"/>
                  </a:ext>
                </a:extLst>
              </a:tr>
              <a:tr h="64689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военнослужащим, проходящим военную службу по призыву в войсковых частях Вооруженных Сил Российской Федерации и заключившим контракт о прохождении военной службы сроком не менее года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после 01.03.2023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в период с 01.08.2024 по 24.10.2024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в период с 25.10.2024 по 31.12.2025 </a:t>
                      </a:r>
                      <a:endParaRPr lang="ru-RU" sz="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800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2586605803"/>
                  </a:ext>
                </a:extLst>
              </a:tr>
              <a:tr h="58763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гражданам, заключившим контракт о прохождении военной службы на срок не менее 6 месяцев в именных подразделениях войсковых частей Вооруженных сил РФ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до 01.04.2023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после 01.04.2023</a:t>
                      </a:r>
                      <a:endParaRPr lang="ru-RU" sz="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200 тыс. руб.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100 тыс.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руб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1535962896"/>
                  </a:ext>
                </a:extLst>
              </a:tr>
              <a:tr h="39250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гражданам, заключившим контракт о прохождении военной службы (службы) в войсках национальной гвардии Российской Федерации сроком не менее года начиная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с 01.01.2024</a:t>
                      </a:r>
                      <a:endParaRPr lang="ru-RU" sz="5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3510630806"/>
                  </a:ext>
                </a:extLst>
              </a:tr>
              <a:tr h="3686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военнослужащим, проходящим военную службу в войсках национальной гвардии Российской Федерации, сотрудникам, командированным начиная с 01.01.2024 в зону проведения специальной военной операции</a:t>
                      </a:r>
                      <a:endParaRPr lang="ru-RU" sz="5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 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326513791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гражданам, призванным на военную службу по мобилизации в Вооруженные Силы Российской Федерации и направленным для прохождения военной службы в войска национальной гвардии Российской Федерации,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военнослужащим, проходившим военную службу по призыву в войсках национальной гвардии Российской Федерации (за исключением военнослужащих, замещающих воинские должности курсантов военных образовательных организаций высшего образования, находящихся в ведении Федеральной службы войск национальной гвардии Российской Федерации или Министерства обороны Российской Федерации), заключившим контракт о прохождении военной службы для выполнения задач специальной военной операции сроком не менее года в период с 01.08.2024 по 31.12.2024</a:t>
                      </a:r>
                      <a:endParaRPr lang="ru-RU" sz="5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ru-RU" sz="6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1191218611"/>
                  </a:ext>
                </a:extLst>
              </a:tr>
              <a:tr h="398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 dirty="0"/>
                        <a:t>детям погибших (умерших) участников СВО, поступившим на обучение в образовательную организацию высшего образования или профессиональную образовательную организацию на территории Алтайского края</a:t>
                      </a: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/>
                        <a:t>75 </a:t>
                      </a:r>
                      <a:r>
                        <a:rPr lang="ru-RU" sz="500" dirty="0" err="1"/>
                        <a:t>тыс.руб</a:t>
                      </a:r>
                      <a:r>
                        <a:rPr lang="ru-RU" sz="500" dirty="0"/>
                        <a:t>.</a:t>
                      </a: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3206463852"/>
                  </a:ext>
                </a:extLst>
              </a:tr>
              <a:tr h="196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/>
                        <a:t>членам семей погибших (умерших) участников СВО в равных долях </a:t>
                      </a:r>
                    </a:p>
                  </a:txBody>
                  <a:tcPr marL="25978" marR="259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/>
                        <a:t>1 </a:t>
                      </a:r>
                      <a:r>
                        <a:rPr lang="ru-RU" sz="500" dirty="0" err="1"/>
                        <a:t>млн.руб</a:t>
                      </a:r>
                      <a:r>
                        <a:rPr lang="ru-RU" sz="500" dirty="0"/>
                        <a:t>.</a:t>
                      </a:r>
                    </a:p>
                  </a:txBody>
                  <a:tcPr marL="25978" marR="25978" marT="0" marB="0" anchor="ctr"/>
                </a:tc>
                <a:extLst>
                  <a:ext uri="{0D108BD9-81ED-4DB2-BD59-A6C34878D82A}">
                    <a16:rowId xmlns:a16="http://schemas.microsoft.com/office/drawing/2014/main" val="41265844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1FDF652-4955-4957-ABB1-703DA503843E}"/>
              </a:ext>
            </a:extLst>
          </p:cNvPr>
          <p:cNvSpPr txBox="1"/>
          <p:nvPr/>
        </p:nvSpPr>
        <p:spPr>
          <a:xfrm>
            <a:off x="3335424" y="58180"/>
            <a:ext cx="3273760" cy="702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50" dirty="0"/>
              <a:t>Материальная помощь предоставляется </a:t>
            </a:r>
            <a:r>
              <a:rPr lang="ru-RU" sz="850" dirty="0" err="1"/>
              <a:t>Минсоцзащитой</a:t>
            </a:r>
            <a:r>
              <a:rPr lang="ru-RU" sz="850" dirty="0"/>
              <a:t> Алтайского края на основании заявления и документов, перечень которых утвержден постановлением Правительства края от 16.02.2023 №43 «О предоставлении материальной помощи отдельным категориям граждан, принимающим (принимавшим) участие в специальной военной операции, и членам их семей».</a:t>
            </a:r>
          </a:p>
          <a:p>
            <a:pPr algn="just"/>
            <a:r>
              <a:rPr lang="ru-RU" sz="850" dirty="0"/>
              <a:t>Для получения денежных выплат в связи с ранением (контузией, травмой, увечьем) гражданин (его представитель) представляет подлинники или копии документов, заверенных в порядке, установленном законодательством Российской Федерации. </a:t>
            </a:r>
          </a:p>
          <a:p>
            <a:pPr algn="just"/>
            <a:r>
              <a:rPr lang="ru-RU" sz="850" b="1" dirty="0"/>
              <a:t> </a:t>
            </a:r>
            <a:endParaRPr lang="ru-RU" sz="850" dirty="0"/>
          </a:p>
          <a:p>
            <a:pPr algn="just"/>
            <a:r>
              <a:rPr lang="ru-RU" sz="850" b="1" dirty="0"/>
              <a:t>На территории края установлены региональные меры социальной поддержки:</a:t>
            </a:r>
          </a:p>
          <a:p>
            <a:pPr marL="171450" indent="-171450" algn="just">
              <a:buFontTx/>
              <a:buChar char="-"/>
            </a:pPr>
            <a:r>
              <a:rPr lang="ru-RU" sz="850" u="sng" dirty="0"/>
              <a:t>бесплатное одноразовое горячее питание детям</a:t>
            </a:r>
            <a:r>
              <a:rPr lang="ru-RU" sz="850" dirty="0"/>
              <a:t>, обучающимся в школах и краевых организациях профессионального образования (заявление подается в свободной форме при личном обращении в образовательную организацию родителем);</a:t>
            </a:r>
          </a:p>
          <a:p>
            <a:pPr marL="171450" indent="-171450" algn="just">
              <a:buFontTx/>
              <a:buChar char="-"/>
            </a:pPr>
            <a:r>
              <a:rPr lang="ru-RU" sz="850" u="sng" dirty="0"/>
              <a:t>внеочередное зачисление детей</a:t>
            </a:r>
            <a:r>
              <a:rPr lang="ru-RU" sz="850" dirty="0"/>
              <a:t> военнослужащих по достижении ими возраста полутора лет в муниципальные образовательные организации Алтайского края, реализующие образовательную программу дошкольного образования (при наличии свободных мест) и освобождение от платы за присмотр и уход при наличии муниципального правового акта (заявление предоставляется в органы образования местной администрации);</a:t>
            </a:r>
          </a:p>
          <a:p>
            <a:pPr marL="171450" indent="-171450" algn="just">
              <a:buFontTx/>
              <a:buChar char="-"/>
            </a:pPr>
            <a:r>
              <a:rPr lang="ru-RU" sz="850" dirty="0"/>
              <a:t>- </a:t>
            </a:r>
            <a:r>
              <a:rPr lang="ru-RU" sz="850" u="sng" dirty="0"/>
              <a:t>оказание социальных услуг бесплатно</a:t>
            </a:r>
            <a:r>
              <a:rPr lang="ru-RU" sz="850" dirty="0"/>
              <a:t> гражданам пожилого возраста и инвалидам, признанным в установленном порядке нуждающимися в социальном обслуживании, являющимся членами семьи военнослужащего, независимо от состава семьи и без учета уровня доходов семьи в форме социального обслуживания на дому, а также в полустационарной форме социального обслуживания в краевых государственных организациях социального обслуживания (заявление предоставляется в управления социальной защиты населения по городским, муниципальным районам (округам));</a:t>
            </a:r>
          </a:p>
          <a:p>
            <a:pPr marL="171450" indent="-171450" algn="just">
              <a:buFontTx/>
              <a:buChar char="-"/>
            </a:pPr>
            <a:r>
              <a:rPr lang="ru-RU" sz="850" u="sng" dirty="0"/>
              <a:t>направление в первоочередном порядке в краевые государственные организации социального обслуживания</a:t>
            </a:r>
            <a:r>
              <a:rPr lang="ru-RU" sz="850" dirty="0"/>
              <a:t> членов семьи военнослужащего, признанных в установленном порядке нуждающимися в социальном обслуживании в стационарной форме, независимо от состава семьи (заявление предоставляется в управления социальной защиты населения по городским, муниципальным районам (округам)); </a:t>
            </a:r>
          </a:p>
          <a:p>
            <a:pPr marL="171450" indent="-171450" algn="just">
              <a:buFontTx/>
              <a:buChar char="-"/>
            </a:pPr>
            <a:r>
              <a:rPr lang="ru-RU" sz="850" dirty="0"/>
              <a:t>- </a:t>
            </a:r>
            <a:r>
              <a:rPr lang="ru-RU" sz="850" u="sng" dirty="0"/>
              <a:t>оказание вне очереди медицинской помощи</a:t>
            </a:r>
            <a:r>
              <a:rPr lang="ru-RU" sz="850" dirty="0"/>
              <a:t> ветеранам боевых действий, принимавшим участие (содействовавшим выполнению задач) в специальной военной операции, уволенным с военной службы (службы, работы), с различными заболеваниями в амбулаторных условиях, в условиях дневного и круглосуточного стационаров;</a:t>
            </a:r>
          </a:p>
          <a:p>
            <a:pPr algn="just"/>
            <a:endParaRPr lang="ru-RU" sz="850" dirty="0"/>
          </a:p>
          <a:p>
            <a:pPr algn="just"/>
            <a:endParaRPr lang="ru-RU" sz="8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C438D-EF8D-45B3-9D37-A2C9D80D6109}"/>
              </a:ext>
            </a:extLst>
          </p:cNvPr>
          <p:cNvSpPr txBox="1"/>
          <p:nvPr/>
        </p:nvSpPr>
        <p:spPr>
          <a:xfrm>
            <a:off x="6583347" y="26734"/>
            <a:ext cx="3296816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850" u="sng" dirty="0"/>
              <a:t>предоставление денежной выплаты в</a:t>
            </a:r>
            <a:r>
              <a:rPr lang="ru-RU" sz="850" dirty="0"/>
              <a:t> размере фактических затрат, но не более 100 </a:t>
            </a:r>
            <a:r>
              <a:rPr lang="ru-RU" sz="850" dirty="0" err="1"/>
              <a:t>тыс.руб</a:t>
            </a:r>
            <a:r>
              <a:rPr lang="ru-RU" sz="850"/>
              <a:t>., </a:t>
            </a:r>
            <a:r>
              <a:rPr lang="ru-RU" sz="850" u="sng" dirty="0"/>
              <a:t>на покупку и установку газоиспользующего оборудования и проведение работ </a:t>
            </a:r>
            <a:r>
              <a:rPr lang="ru-RU" sz="850" dirty="0"/>
              <a:t>внутри границ земельного участка на подключение жилых помещений к природному газу (заявление предоставляется в управления социальной защиты населения по городским, муниципальным районам (округам)); </a:t>
            </a:r>
          </a:p>
          <a:p>
            <a:pPr marL="171450" indent="-171450" algn="just">
              <a:buFontTx/>
              <a:buChar char="-"/>
            </a:pPr>
            <a:r>
              <a:rPr lang="ru-RU" sz="850" u="sng" dirty="0"/>
              <a:t>освобождение ветеранов боевых действий и членов семей погибших (умерших) ветеранов боевых действий от уплаты налога</a:t>
            </a:r>
            <a:r>
              <a:rPr lang="ru-RU" sz="850" dirty="0"/>
              <a:t> на транспортные средства категории «Автомобили легковые с мощностью двигателя до 100 </a:t>
            </a:r>
            <a:r>
              <a:rPr lang="ru-RU" sz="850" dirty="0" err="1"/>
              <a:t>л.с</a:t>
            </a:r>
            <a:r>
              <a:rPr lang="ru-RU" sz="850" dirty="0"/>
              <a:t>.» (заявление предоставляется в налоговый орган); </a:t>
            </a:r>
          </a:p>
          <a:p>
            <a:pPr marL="171450" indent="-171450" algn="just">
              <a:buFontTx/>
              <a:buChar char="-"/>
            </a:pPr>
            <a:r>
              <a:rPr lang="ru-RU" sz="850" u="sng" dirty="0"/>
              <a:t>снижение налоговой нагрузки ветеранов боевых действий и членов семей погибших (умерших) ветеранов боевых действий при исчислении транспортного налога -</a:t>
            </a:r>
            <a:r>
              <a:rPr lang="ru-RU" sz="850" dirty="0"/>
              <a:t> мощность двигателя в целях исчисления налога определяется за вычетом 100 </a:t>
            </a:r>
            <a:r>
              <a:rPr lang="ru-RU" sz="850" dirty="0" err="1"/>
              <a:t>л.с</a:t>
            </a:r>
            <a:r>
              <a:rPr lang="ru-RU" sz="850" dirty="0"/>
              <a:t>. (73,55 кВт)  в отношении транспортных средств категории «Автомобили легковые с мощностью двигателя свыше 100 </a:t>
            </a:r>
            <a:r>
              <a:rPr lang="ru-RU" sz="850" dirty="0" err="1"/>
              <a:t>л.с</a:t>
            </a:r>
            <a:r>
              <a:rPr lang="ru-RU" sz="850" dirty="0"/>
              <a:t>. до 150 </a:t>
            </a:r>
            <a:r>
              <a:rPr lang="ru-RU" sz="850" dirty="0" err="1"/>
              <a:t>л.с</a:t>
            </a:r>
            <a:r>
              <a:rPr lang="ru-RU" sz="850" dirty="0"/>
              <a:t>. (свыше 73,55 кВт до 110,33 кВт) включительно» и категории «Автомобили легковые с мощностью двигателя свыше 150 </a:t>
            </a:r>
            <a:r>
              <a:rPr lang="ru-RU" sz="850" dirty="0" err="1"/>
              <a:t>л.с</a:t>
            </a:r>
            <a:r>
              <a:rPr lang="ru-RU" sz="850" dirty="0"/>
              <a:t>. до 200 </a:t>
            </a:r>
            <a:r>
              <a:rPr lang="ru-RU" sz="850" dirty="0" err="1"/>
              <a:t>л.с</a:t>
            </a:r>
            <a:r>
              <a:rPr lang="ru-RU" sz="850" dirty="0"/>
              <a:t>. (свыше 110,33 кВт до 147,1 кВт) включительно»  (заявление предоставляется в налоговый орган);</a:t>
            </a:r>
          </a:p>
          <a:p>
            <a:pPr marL="171450" indent="-171450" algn="just">
              <a:buFontTx/>
              <a:buChar char="-"/>
            </a:pPr>
            <a:r>
              <a:rPr lang="ru-RU" sz="850" u="sng" dirty="0"/>
              <a:t>задолженность по региональным налогам граждан, погибших (умерших)</a:t>
            </a:r>
            <a:r>
              <a:rPr lang="ru-RU" sz="850" dirty="0"/>
              <a:t> при исполнении обязанностей военной службы в ходе проведения специальной военной операции, признается безнадежной к взысканию и </a:t>
            </a:r>
            <a:r>
              <a:rPr lang="ru-RU" sz="850" u="sng" dirty="0"/>
              <a:t>подлежит списанию </a:t>
            </a:r>
            <a:r>
              <a:rPr lang="ru-RU" sz="850" dirty="0"/>
              <a:t>(заявление предоставляется в налоговый орган);</a:t>
            </a:r>
          </a:p>
          <a:p>
            <a:pPr marL="171450" indent="-171450" algn="just">
              <a:buFontTx/>
              <a:buChar char="-"/>
            </a:pPr>
            <a:r>
              <a:rPr lang="ru-RU" sz="850" u="sng" dirty="0"/>
              <a:t>получение вне очереди деловой древесины для строительства или ремонта жилого помещения</a:t>
            </a:r>
            <a:r>
              <a:rPr lang="ru-RU" sz="850" dirty="0"/>
              <a:t> (заявление предоставляется в органы местного самоуправления);</a:t>
            </a:r>
          </a:p>
          <a:p>
            <a:pPr algn="just"/>
            <a:r>
              <a:rPr lang="ru-RU" sz="850" u="sng" dirty="0"/>
              <a:t>- преимущественное право на обеспечение жилыми помещениями </a:t>
            </a:r>
            <a:r>
              <a:rPr lang="ru-RU" sz="850" dirty="0"/>
              <a:t>лиц, из числа детей-сирот и детей, оставшихся без попечения родителей, принимавших участие в СВО (заявление предоставляется в РЖУ);</a:t>
            </a:r>
          </a:p>
          <a:p>
            <a:pPr algn="just"/>
            <a:r>
              <a:rPr lang="ru-RU" sz="850" dirty="0"/>
              <a:t> - </a:t>
            </a:r>
            <a:r>
              <a:rPr lang="ru-RU" sz="850" u="sng" dirty="0"/>
              <a:t>возможность получения именного свидетельства</a:t>
            </a:r>
            <a:r>
              <a:rPr lang="ru-RU" sz="850" dirty="0"/>
              <a:t>, удостоверяющего право лица из числа детей-сирот, принимавшего участие в СВО, на однократное получение материальной помощи для приобретения жилого помещения в собственность (заявление предоставляется в РЖУ);</a:t>
            </a:r>
          </a:p>
          <a:p>
            <a:pPr algn="just"/>
            <a:r>
              <a:rPr lang="ru-RU" sz="850" dirty="0"/>
              <a:t>-    </a:t>
            </a:r>
            <a:r>
              <a:rPr lang="ru-RU" sz="850" u="sng" dirty="0"/>
              <a:t>предоставление в собственность бесплатно земельных участков</a:t>
            </a:r>
            <a:r>
              <a:rPr lang="ru-RU" sz="850" dirty="0"/>
              <a:t> </a:t>
            </a:r>
            <a:r>
              <a:rPr lang="ru-RU" sz="850" b="1" dirty="0"/>
              <a:t>гражданам, удостоенным звания Героя Российской Федерации или награжденным орденами Российской Федерации</a:t>
            </a:r>
            <a:r>
              <a:rPr lang="ru-RU" sz="850" dirty="0"/>
              <a:t> за заслуги, проявленные в ходе участия в специальной военной операции (заявление предоставляется в органы местного самоуправления). </a:t>
            </a:r>
          </a:p>
          <a:p>
            <a:pPr algn="just"/>
            <a:r>
              <a:rPr lang="ru-RU" sz="85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1534</Words>
  <Application>Microsoft Office PowerPoint</Application>
  <PresentationFormat>Лист A4 (210x297 мм)</PresentationFormat>
  <Paragraphs>104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Bahnschrift SemiCondensed</vt:lpstr>
      <vt:lpstr>Calibri</vt:lpstr>
      <vt:lpstr>Gadugi</vt:lpstr>
      <vt:lpstr>Minion Pro Cond</vt:lpstr>
      <vt:lpstr>Miriam Fixed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Аксенова Юлия Юрьевна</cp:lastModifiedBy>
  <cp:revision>251</cp:revision>
  <cp:lastPrinted>2025-02-28T08:00:57Z</cp:lastPrinted>
  <dcterms:created xsi:type="dcterms:W3CDTF">2019-12-05T06:41:56Z</dcterms:created>
  <dcterms:modified xsi:type="dcterms:W3CDTF">2025-03-14T05:10:50Z</dcterms:modified>
</cp:coreProperties>
</file>