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8" r:id="rId2"/>
    <p:sldId id="257" r:id="rId3"/>
    <p:sldId id="259" r:id="rId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E6BED6-E0AE-4E98-9639-23073B5DA285}">
          <p14:sldIdLst>
            <p14:sldId id="258"/>
            <p14:sldId id="257"/>
          </p14:sldIdLst>
        </p14:section>
        <p14:section name="Раздел без заголовка" id="{5783E3F2-27E9-4075-90D4-D2934146C5BD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6" y="13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2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78301FA-1472-4957-8616-99A3AEAF62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218211-4FE4-4F74-863D-7CBF6ACB24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C2936-91E8-4429-BFAF-64FD36C418CA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B1C405-CF2F-440F-A35F-F6B22F8546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AF5A87-7B83-49F8-8B9F-876FC83D7A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10007-67CF-4B47-8223-1709C6C6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5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2BAD-F08E-465E-BF99-60E2EEA3B50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F041-065C-46C0-AF04-2A79FBB0E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9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0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3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3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1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2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2B20-AD42-4A9A-9440-29E39CED30C0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38E4-D39E-437D-92D0-15CB57780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0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6D3609-E8E1-4912-BD29-E0300CE537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83" y="179838"/>
            <a:ext cx="4860000" cy="7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FDCFEF-17B8-4C08-B14C-C733D8539D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0" y="179838"/>
            <a:ext cx="4860000" cy="7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BCEB410-2AAF-4BF4-8622-7CB91FBCA065}"/>
              </a:ext>
            </a:extLst>
          </p:cNvPr>
          <p:cNvSpPr/>
          <p:nvPr/>
        </p:nvSpPr>
        <p:spPr>
          <a:xfrm>
            <a:off x="4471811" y="6460022"/>
            <a:ext cx="720000" cy="72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281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ED330-0E4D-426B-949B-0F2298EAE2DA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" y="262410"/>
            <a:ext cx="2340000" cy="34200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01A4B-0B45-4DC6-84E9-7629B80A53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75" y="262410"/>
            <a:ext cx="2340000" cy="34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91825-E027-408A-AF27-0F34DC7418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66" y="262410"/>
            <a:ext cx="2340000" cy="34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9A15F3-AB66-4A9A-B033-E9F7D836D8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20" y="274673"/>
            <a:ext cx="2340000" cy="34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0EA2BC-A35A-4254-BD1B-8F1E1AFD526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" y="3877264"/>
            <a:ext cx="2340000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A9F09E-56DC-4762-9F1F-E9B56EE02A8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75" y="3877264"/>
            <a:ext cx="2340000" cy="34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6E1EC6-172E-4F09-8F08-511DC9A8D21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66" y="3877264"/>
            <a:ext cx="2340000" cy="34200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4B02BC-7398-4727-AB17-9349AD1B15A8}"/>
              </a:ext>
            </a:extLst>
          </p:cNvPr>
          <p:cNvSpPr/>
          <p:nvPr/>
        </p:nvSpPr>
        <p:spPr>
          <a:xfrm>
            <a:off x="3896358" y="1102833"/>
            <a:ext cx="2971800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33FCC59-924E-449F-90F5-6AC20A4C941B}"/>
              </a:ext>
            </a:extLst>
          </p:cNvPr>
          <p:cNvCxnSpPr/>
          <p:nvPr/>
        </p:nvCxnSpPr>
        <p:spPr>
          <a:xfrm>
            <a:off x="9013930" y="444919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4CEFA1-B7B8-4BF2-BC5D-4D25355ADD2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20" y="3877264"/>
            <a:ext cx="2340000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21DE9D54-9DE1-497F-8508-77A9EB6C181C}"/>
              </a:ext>
            </a:extLst>
          </p:cNvPr>
          <p:cNvSpPr/>
          <p:nvPr/>
        </p:nvSpPr>
        <p:spPr>
          <a:xfrm>
            <a:off x="2437212" y="3252709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5B153EE-9AA2-4B27-BCC8-D43F5481767D}"/>
              </a:ext>
            </a:extLst>
          </p:cNvPr>
          <p:cNvSpPr/>
          <p:nvPr/>
        </p:nvSpPr>
        <p:spPr>
          <a:xfrm>
            <a:off x="4839651" y="3231920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2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F48948A-2445-4A31-87D4-66BE795F4141}"/>
              </a:ext>
            </a:extLst>
          </p:cNvPr>
          <p:cNvSpPr/>
          <p:nvPr/>
        </p:nvSpPr>
        <p:spPr>
          <a:xfrm>
            <a:off x="7385804" y="3219450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3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32AE14B-6725-49F8-BE7C-D82AD209A788}"/>
              </a:ext>
            </a:extLst>
          </p:cNvPr>
          <p:cNvSpPr/>
          <p:nvPr/>
        </p:nvSpPr>
        <p:spPr>
          <a:xfrm>
            <a:off x="9790436" y="3232257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4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84F4AC6-357F-4278-A505-15AFA2A51F49}"/>
              </a:ext>
            </a:extLst>
          </p:cNvPr>
          <p:cNvSpPr/>
          <p:nvPr/>
        </p:nvSpPr>
        <p:spPr>
          <a:xfrm>
            <a:off x="2406352" y="6839239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5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0378040-5474-4E3B-92DC-94BD3002A269}"/>
              </a:ext>
            </a:extLst>
          </p:cNvPr>
          <p:cNvSpPr/>
          <p:nvPr/>
        </p:nvSpPr>
        <p:spPr>
          <a:xfrm>
            <a:off x="4857640" y="6839239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6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166D25F-725C-4020-8D39-7033A88858B3}"/>
              </a:ext>
            </a:extLst>
          </p:cNvPr>
          <p:cNvSpPr/>
          <p:nvPr/>
        </p:nvSpPr>
        <p:spPr>
          <a:xfrm>
            <a:off x="7366754" y="6828908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7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9784100-A557-4D6C-84F0-C3E4C363F106}"/>
              </a:ext>
            </a:extLst>
          </p:cNvPr>
          <p:cNvSpPr/>
          <p:nvPr/>
        </p:nvSpPr>
        <p:spPr>
          <a:xfrm>
            <a:off x="9745198" y="6857376"/>
            <a:ext cx="360000" cy="360000"/>
          </a:xfrm>
          <a:prstGeom prst="ellips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63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0701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A608B-E19D-46B8-B993-C8FDD518785C}"/>
              </a:ext>
            </a:extLst>
          </p:cNvPr>
          <p:cNvSpPr/>
          <p:nvPr/>
        </p:nvSpPr>
        <p:spPr>
          <a:xfrm>
            <a:off x="269507" y="327259"/>
            <a:ext cx="492917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 ОПРЕДЕЛЕНИЯ РАЗМЕРА СУБСИДИИ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</a:t>
            </a:r>
            <a:r>
              <a:rPr lang="ru-RU" sz="13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одинокий пенсионер, проживает в квартире,  в  многоквартирном жилом доме, в городе Барнауле, является собственником жилого помещения, в котором прописан. Размер пенсии гражданина составляет 18 </a:t>
            </a:r>
            <a:r>
              <a:rPr lang="ru-RU" sz="13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sz="13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месяц, иных доходов не имеет (от продажи имущества, сдачи имущества в аренду и т.д.). </a:t>
            </a: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п.23 Правил, утвержденных постановлением Правительства РФ от 14.12.2005 №761, при среднедушевом доходе семьи равном или выше прожиточного минимума, установленного органами государственной власти субъекта Российской Федерации в соответствии с законодательством Российской Федерации, размер субсидии определяется по формуле: </a:t>
            </a:r>
          </a:p>
          <a:p>
            <a:pPr indent="342265"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С1=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ССЖКУр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(МДДр:100*Д)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где: </a:t>
            </a:r>
          </a:p>
          <a:p>
            <a:pPr indent="342900"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С1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размер субсидии (в рублях);</a:t>
            </a: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ССЖКУр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размер установленного для муниципального образования регионального стандарта стоимости жилищно-коммунальных услуг на одного члена семьи для семей разной численности (в рублях). </a:t>
            </a:r>
          </a:p>
          <a:p>
            <a:pPr indent="342900"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 стоимости ЖКУ </a:t>
            </a:r>
            <a:r>
              <a:rPr lang="ru-RU" sz="1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одиноко проживающих собственников жилых помещений в </a:t>
            </a:r>
            <a:r>
              <a:rPr lang="ru-RU" sz="12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г.Барнауле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многоквартирном доме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обязанных вносить взносы на капитальный ремонт,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отопительный период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управления Алтайского края по государственному регулированию цен и тарифов от 29.12.2022 №587 «Об установлении размеров краевых стандартов стоимости жилищно-коммунальных услуг на территории Алтайского края на 2023 год» (приложение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составляет 7158,09 рублей,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межотопительный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– 3039,87 руб.;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just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количе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 лиц, входящих в состав семьи заявителя. Согласно условиям примера - 1 человек.; </a:t>
            </a:r>
          </a:p>
          <a:p>
            <a:pPr indent="3429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34539A-0933-4C27-ABD5-EF757C1F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65" y="402485"/>
            <a:ext cx="9221689" cy="1197716"/>
          </a:xfrm>
        </p:spPr>
        <p:txBody>
          <a:bodyPr>
            <a:normAutofit/>
          </a:bodyPr>
          <a:lstStyle/>
          <a:p>
            <a:br>
              <a:rPr lang="ru-RU" sz="1400" dirty="0"/>
            </a:br>
            <a:br>
              <a:rPr lang="ru-RU" sz="1400" dirty="0"/>
            </a:br>
            <a:endParaRPr lang="ru-RU" sz="14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8FC70-C784-439F-BEF9-36C00192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2653" y="327259"/>
            <a:ext cx="4716279" cy="6705694"/>
          </a:xfrm>
          <a:noFill/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just" defTabSz="542925">
              <a:lnSpc>
                <a:spcPct val="120000"/>
              </a:lnSpc>
              <a:spcBef>
                <a:spcPts val="0"/>
              </a:spcBef>
              <a:buNone/>
              <a:tabLst>
                <a:tab pos="53975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МДДр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региональный стандарт максимально допустимой доли расходов граждан на оплату жилого помещения и коммунальных услуг в совокупном доходе семьи (в процентах). Исходя из условий примера 18 %.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АКЗС от 30 января 2007 г. № 21 утверждены стандарты максимально допустимой доли расходов граждан на оплату жилого помещения и коммунальных услуг в совокупном доходе семьи в размере 22 процентов, при среднедушевом доходе на одного члена семьи до двух (включительно) величин установленного в Алтайском крае прожиточного минимума - в размере 18 процентов.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5397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расчете субсидии гражданам, относящимся к социально-демографической группе «пенсионеры», используется величина прожиточного минимума, установленная в Алтайском крае на душу населения (статья 3 закона Алтайского края от 07.12.2007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128-ЗС «О предоставлении субсидий на оплату жилого помещения и коммунальных услуг в Алтайском крае»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12794 руб.- величина ПМ на 2023 год на душу населения, установлена постановлением Правительства края от 30.11.2022 №452; 2 ПМ составляет 12794 х 2 = 25588 руб.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случае, если доход свыше 2 прожиточных минимумов, т.е. выше 25588 руб., то применяется 22%.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совокупный доход семьи (в рублях). В нашем случае 18000 руб.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Совокупный доход семьи или одиноко проживающего гражданина для предоставления субсидии определяется </a:t>
            </a:r>
            <a:r>
              <a:rPr lang="ru-RU" sz="4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6 календарных месяцев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Отсчет указанного 6-месячного периода начинается за 6 месяцев до месяца подачи заявления о предоставлении субсидии (п.32 Правил, утвержденных постановлением Правительства РФ от 14.12.2005 №761). 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7158,09*1-(18:100*18000) = 3918 рублей, 09 коп. составляет размер субсидии в отопительный период;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3039,87*1-(18:100*18000) = -200.13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субсидия в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межотопительный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не положена.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РАЗМЕР СУБСИДИИ В КАЖДОМ КОНКРЕТНОМ СЛУЧАЕ ОПРЕДЕЛЯЕТСЯ ИНДИВИДУАЛЬНО!!!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53C0CB-5D93-4FF9-8C28-2CEC601A5AFE}"/>
              </a:ext>
            </a:extLst>
          </p:cNvPr>
          <p:cNvSpPr/>
          <p:nvPr/>
        </p:nvSpPr>
        <p:spPr>
          <a:xfrm>
            <a:off x="273049" y="327259"/>
            <a:ext cx="4925629" cy="6705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31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584</Words>
  <Application>Microsoft Office PowerPoint</Application>
  <PresentationFormat>Произвольный</PresentationFormat>
  <Paragraphs>35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</dc:title>
  <dc:creator>Серова Ольга Викторовна</dc:creator>
  <cp:lastModifiedBy>Аксенова Юлия Юрьевна</cp:lastModifiedBy>
  <cp:revision>28</cp:revision>
  <cp:lastPrinted>2023-02-03T09:12:21Z</cp:lastPrinted>
  <dcterms:created xsi:type="dcterms:W3CDTF">2023-01-30T11:27:59Z</dcterms:created>
  <dcterms:modified xsi:type="dcterms:W3CDTF">2023-02-06T07:04:35Z</dcterms:modified>
</cp:coreProperties>
</file>