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708" autoAdjust="0"/>
  </p:normalViewPr>
  <p:slideViewPr>
    <p:cSldViewPr snapToGrid="0">
      <p:cViewPr varScale="1">
        <p:scale>
          <a:sx n="105" d="100"/>
          <a:sy n="105" d="100"/>
        </p:scale>
        <p:origin x="71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0" y="3962400"/>
            <a:ext cx="86820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524000"/>
            <a:ext cx="1016476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DC6DC-550A-4081-917A-D7E990DDC106}" type="datetimeFigureOut">
              <a:rPr lang="ru-RU"/>
              <a:pPr>
                <a:defRPr/>
              </a:pPr>
              <a:t>16.02.2023</a:t>
            </a:fld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A7A14-6538-43B2-89D2-F7560A90800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67C15-4E9F-4B72-8B2A-F9B32A0DB446}" type="datetimeFigureOut">
              <a:rPr lang="ru-RU"/>
              <a:pPr>
                <a:defRPr/>
              </a:pPr>
              <a:t>16.02.2023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BC2AB-9E7D-44DC-AD43-393FE4C568E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772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8CFC9-6DF3-476A-9BFA-9845ED4C181F}" type="datetimeFigureOut">
              <a:rPr lang="ru-RU"/>
              <a:pPr>
                <a:defRPr/>
              </a:pPr>
              <a:t>16.02.2023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3F641-E18F-4CD9-8761-039199DDAF7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535CF-D7C4-4764-B31D-3026752BB899}" type="datetimeFigureOut">
              <a:rPr lang="ru-RU"/>
              <a:pPr>
                <a:defRPr/>
              </a:pPr>
              <a:t>16.02.2023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1A9AF-8421-4222-9F77-113CA6686FA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097BA-7BE7-486F-A0C2-44327D2933C4}" type="datetimeFigureOut">
              <a:rPr lang="ru-RU"/>
              <a:pPr>
                <a:defRPr/>
              </a:pPr>
              <a:t>16.02.2023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C4FAF-69C8-48F8-A5F5-CC2BED9904D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2D0FE-3165-4ECC-A852-619AA999EA6A}" type="datetimeFigureOut">
              <a:rPr lang="ru-RU"/>
              <a:pPr>
                <a:defRPr/>
              </a:pPr>
              <a:t>16.02.2023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166B1-59A5-4712-9FE9-03021291AD5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67FBB-624F-4855-8DD5-CEAE3F0D5004}" type="datetimeFigureOut">
              <a:rPr lang="ru-RU"/>
              <a:pPr>
                <a:defRPr/>
              </a:pPr>
              <a:t>16.02.2023</a:t>
            </a:fld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A0F39-7E3E-45BA-A4D0-A7E6DD845F2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FF2AE-C831-4D3D-8CF8-1BAFC4C05E95}" type="datetimeFigureOut">
              <a:rPr lang="ru-RU"/>
              <a:pPr>
                <a:defRPr/>
              </a:pPr>
              <a:t>16.02.2023</a:t>
            </a:fld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0B905-1DE9-4C46-BEC8-CC2F31880FB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71EE4-7C25-41F4-A79E-8296BACC269F}" type="datetimeFigureOut">
              <a:rPr lang="ru-RU"/>
              <a:pPr>
                <a:defRPr/>
              </a:pPr>
              <a:t>16.02.2023</a:t>
            </a:fld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2AC36-4D8C-4E4C-B1D5-CB4FACA352F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FEDFB-ED81-4DAD-9010-265D666B99A6}" type="datetimeFigureOut">
              <a:rPr lang="ru-RU"/>
              <a:pPr>
                <a:defRPr/>
              </a:pPr>
              <a:t>16.02.2023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99EE2-3B65-428F-A543-EC6A8895994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96E3B-57EA-400B-9107-CDAE16888637}" type="datetimeFigureOut">
              <a:rPr lang="ru-RU"/>
              <a:pPr>
                <a:defRPr/>
              </a:pPr>
              <a:t>16.02.2023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A764D-02EF-40F5-A51B-7AB367648CA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98D75F68-2A32-4786-A3C3-3900557107B9}" type="datetimeFigureOut">
              <a:rPr lang="ru-RU"/>
              <a:pPr>
                <a:defRPr/>
              </a:pPr>
              <a:t>16.02.2023</a:t>
            </a:fld>
            <a:endParaRPr lang="ru-RU" alt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0712565B-7EC5-4B7B-92BF-D4F759AE88A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62471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4" r:id="rId2"/>
    <p:sldLayoutId id="2147484003" r:id="rId3"/>
    <p:sldLayoutId id="2147484002" r:id="rId4"/>
    <p:sldLayoutId id="2147484001" r:id="rId5"/>
    <p:sldLayoutId id="2147484000" r:id="rId6"/>
    <p:sldLayoutId id="2147483999" r:id="rId7"/>
    <p:sldLayoutId id="2147483998" r:id="rId8"/>
    <p:sldLayoutId id="2147483997" r:id="rId9"/>
    <p:sldLayoutId id="2147483996" r:id="rId10"/>
    <p:sldLayoutId id="21474839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93788" y="331788"/>
            <a:ext cx="10315575" cy="3621087"/>
          </a:xfrm>
        </p:spPr>
        <p:txBody>
          <a:bodyPr anchor="b"/>
          <a:lstStyle/>
          <a:p>
            <a:pPr algn="ctr" eaLnBrk="1" hangingPunct="1"/>
            <a:br>
              <a:rPr lang="ru-RU" sz="5600" b="1">
                <a:solidFill>
                  <a:srgbClr val="2A501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b="1">
              <a:solidFill>
                <a:srgbClr val="2A5010"/>
              </a:solidFill>
            </a:endParaRPr>
          </a:p>
        </p:txBody>
      </p:sp>
      <p:pic>
        <p:nvPicPr>
          <p:cNvPr id="13317" name="Picture 5" descr="arzneien-2048x13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377825"/>
            <a:ext cx="8561388" cy="5705475"/>
          </a:xfrm>
          <a:prstGeom prst="rect">
            <a:avLst/>
          </a:prstGeom>
          <a:noFill/>
        </p:spPr>
      </p:pic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965200" y="349250"/>
            <a:ext cx="10631488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4400" b="1" dirty="0">
                <a:solidFill>
                  <a:srgbClr val="FF0000"/>
                </a:solidFill>
                <a:latin typeface="Carlito" pitchFamily="34" charset="0"/>
              </a:rPr>
              <a:t>                        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Реализация прав   на    </a:t>
            </a:r>
          </a:p>
          <a:p>
            <a:pPr defTabSz="914400">
              <a:spcBef>
                <a:spcPct val="50000"/>
              </a:spcBef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defTabSz="914400">
              <a:spcBef>
                <a:spcPct val="50000"/>
              </a:spcBef>
            </a:pPr>
            <a:endParaRPr lang="ru-RU" sz="4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defTabSz="914400">
              <a:spcBef>
                <a:spcPct val="50000"/>
              </a:spcBef>
            </a:pPr>
            <a:endParaRPr lang="ru-RU" sz="4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defTabSz="914400">
              <a:spcBef>
                <a:spcPct val="50000"/>
              </a:spcBef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  получение</a:t>
            </a:r>
          </a:p>
          <a:p>
            <a:pPr defTabSz="914400">
              <a:spcBef>
                <a:spcPct val="50000"/>
              </a:spcBef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  льготного лекарства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</a:rPr>
              <a:t>(подготовлено прокуратурой Центрального района </a:t>
            </a:r>
            <a:r>
              <a:rPr lang="ru-RU" sz="1200" b="1" dirty="0" err="1">
                <a:solidFill>
                  <a:srgbClr val="FF0000"/>
                </a:solidFill>
                <a:latin typeface="Times New Roman" pitchFamily="18" charset="0"/>
              </a:rPr>
              <a:t>г.Барнаула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4294967295"/>
          </p:nvPr>
        </p:nvSpPr>
        <p:spPr>
          <a:xfrm>
            <a:off x="482600" y="361950"/>
            <a:ext cx="11071225" cy="6011863"/>
          </a:xfrm>
        </p:spPr>
        <p:txBody>
          <a:bodyPr/>
          <a:lstStyle/>
          <a:p>
            <a:pPr indent="449263" algn="just" eaLnBrk="1" hangingPunct="1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соответствии с пунктом 5 части 1 статьи 29 Федерального закона от 21.11.2011 №323-ФЗ « Об основах охраны здоровья граждан в Российской Федерации» организация охраны здоровья граждан в Российской Федерации осуществляется, в том числе путем обеспечения определенных категорий граждан лекарственными препаратами, медицинскими изделиями и специализированными продуктами лечебного питания в соответствии с законодательством Российской Федерации.</a:t>
            </a:r>
          </a:p>
          <a:p>
            <a:pPr indent="449263" eaLnBrk="1" hangingPunct="1"/>
            <a:endParaRPr lang="ru-RU" sz="2100" dirty="0"/>
          </a:p>
        </p:txBody>
      </p:sp>
      <p:pic>
        <p:nvPicPr>
          <p:cNvPr id="14338" name="Picture 5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038" y="37941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1213" y="3238500"/>
            <a:ext cx="4119562" cy="28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4294967295"/>
          </p:nvPr>
        </p:nvSpPr>
        <p:spPr>
          <a:xfrm>
            <a:off x="458788" y="398463"/>
            <a:ext cx="10975975" cy="2908300"/>
          </a:xfrm>
        </p:spPr>
        <p:txBody>
          <a:bodyPr/>
          <a:lstStyle/>
          <a:p>
            <a:pPr indent="449263" algn="just" eaLnBrk="1" hangingPunct="1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Не подлежат оплате за счет личных средств граждан лекарственные препараты, включенные в перечень жизненно необходимых и важнейших лекарственных препаратов, медицинских изделиями компонентов крови, лечебного питания, в том числе  и специализированных продуктов лечебного питания, по медицинским показаниям в соответствии со стандартами медицинской помощи, утвержденный распоряжением Правительства РФ от 12.10.2019 №2406. </a:t>
            </a:r>
          </a:p>
        </p:txBody>
      </p:sp>
      <p:sp>
        <p:nvSpPr>
          <p:cNvPr id="15364" name="AutoShape 4" descr="2669975luu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5366" name="AutoShape 6" descr="2669975luu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5368" name="AutoShape 8" descr="2669975luu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5370" name="Picture 10" descr="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3963" y="3344863"/>
            <a:ext cx="4051300" cy="2690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4294967295"/>
          </p:nvPr>
        </p:nvSpPr>
        <p:spPr>
          <a:xfrm>
            <a:off x="1363663" y="768350"/>
            <a:ext cx="9818687" cy="1690688"/>
          </a:xfrm>
        </p:spPr>
        <p:txBody>
          <a:bodyPr/>
          <a:lstStyle/>
          <a:p>
            <a:pPr indent="449263" eaLnBrk="1" hangingPunct="1"/>
            <a:endParaRPr lang="ru-RU"/>
          </a:p>
        </p:txBody>
      </p:sp>
      <p:pic>
        <p:nvPicPr>
          <p:cNvPr id="16386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725" y="287338"/>
            <a:ext cx="10607675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1"/>
          <p:cNvSpPr txBox="1">
            <a:spLocks noChangeArrowheads="1"/>
          </p:cNvSpPr>
          <p:nvPr/>
        </p:nvSpPr>
        <p:spPr bwMode="auto">
          <a:xfrm>
            <a:off x="2246313" y="300038"/>
            <a:ext cx="893445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ru-RU" sz="2200" dirty="0">
                <a:latin typeface="Times New Roman" pitchFamily="18" charset="0"/>
              </a:rPr>
              <a:t>Назначение и применение лекарственных препаратов под конкретными торговыми наименованиям допускается при наличии медицинских показаний (индивидуальная непереносимость, по жизненным показаниям) по решению врачебной комиссии (Федеральный закон от 21.11.2011 № 323-ФЗ « Об основах охраны здоровья граждан в РФ»,   Порядок назначения лекарственных препаратов, утвержденный приказом Минздрава России от 24.11.2021 № 1094 н)</a:t>
            </a:r>
          </a:p>
          <a:p>
            <a:pPr defTabSz="914400">
              <a:spcBef>
                <a:spcPct val="50000"/>
              </a:spcBef>
            </a:pPr>
            <a:endParaRPr lang="ru-R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542925" y="265113"/>
            <a:ext cx="7666038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b="1" u="sng" dirty="0">
                <a:latin typeface="Times New Roman" pitchFamily="18" charset="0"/>
              </a:rPr>
              <a:t>Право на льготное обеспечение лекарственными препаратами </a:t>
            </a:r>
            <a:r>
              <a:rPr lang="ru-RU" dirty="0">
                <a:latin typeface="Times New Roman" pitchFamily="18" charset="0"/>
              </a:rPr>
              <a:t>в соответствии с Федеральным законом от 17.07.1999 № 178- ФЗ «О государственной социальной помощи» </a:t>
            </a:r>
            <a:r>
              <a:rPr lang="ru-RU" b="1" u="sng" dirty="0">
                <a:latin typeface="Times New Roman" pitchFamily="18" charset="0"/>
              </a:rPr>
              <a:t>имеют</a:t>
            </a:r>
            <a:r>
              <a:rPr lang="ru-RU" dirty="0">
                <a:latin typeface="Times New Roman" pitchFamily="18" charset="0"/>
              </a:rPr>
              <a:t> :</a:t>
            </a:r>
          </a:p>
          <a:p>
            <a:pPr defTabSz="914400">
              <a:buFontTx/>
              <a:buChar char="•"/>
            </a:pPr>
            <a:r>
              <a:rPr lang="ru-RU" dirty="0">
                <a:latin typeface="Times New Roman" pitchFamily="18" charset="0"/>
              </a:rPr>
              <a:t>Инвалиды войны;</a:t>
            </a:r>
          </a:p>
          <a:p>
            <a:pPr defTabSz="914400">
              <a:buFontTx/>
              <a:buChar char="•"/>
            </a:pPr>
            <a:r>
              <a:rPr lang="ru-RU" dirty="0">
                <a:latin typeface="Times New Roman" pitchFamily="18" charset="0"/>
              </a:rPr>
              <a:t>Участники Великой Отечественной войны;</a:t>
            </a:r>
          </a:p>
          <a:p>
            <a:pPr defTabSz="914400">
              <a:buFontTx/>
              <a:buChar char="•"/>
            </a:pPr>
            <a:r>
              <a:rPr lang="ru-RU" dirty="0">
                <a:latin typeface="Times New Roman" pitchFamily="18" charset="0"/>
              </a:rPr>
              <a:t>Ветераны боевых действий из числа лиц, указанных в подпунктах 1-4 пункта 1 статьи 3 Федерального закона « О ветеранах»;</a:t>
            </a:r>
          </a:p>
          <a:p>
            <a:pPr defTabSz="914400"/>
            <a:r>
              <a:rPr lang="ru-RU" dirty="0">
                <a:latin typeface="Times New Roman" pitchFamily="18" charset="0"/>
              </a:rPr>
              <a:t>Военнослужащие, проходящие военную службу в воинских частях, учреждениях, военно-учебных заведениях, не входивших в состав действующей армии, в период с 22 июня 1941 года по 3 сентября 1945 года не менее шести месяцев, военнослужащие награжденные орденами   или медалями СССР за службу в указанный период; </a:t>
            </a:r>
          </a:p>
          <a:p>
            <a:pPr defTabSz="914400">
              <a:buFontTx/>
              <a:buChar char="•"/>
            </a:pPr>
            <a:r>
              <a:rPr lang="ru-RU" dirty="0">
                <a:latin typeface="Times New Roman" pitchFamily="18" charset="0"/>
              </a:rPr>
              <a:t>Лица, награжденные знаком «Житель осажденного Севастополя»;</a:t>
            </a:r>
          </a:p>
          <a:p>
            <a:pPr defTabSz="914400">
              <a:buFontTx/>
              <a:buChar char="•"/>
            </a:pPr>
            <a:r>
              <a:rPr lang="ru-RU" dirty="0">
                <a:latin typeface="Times New Roman" pitchFamily="18" charset="0"/>
              </a:rPr>
              <a:t>Лица, работавшие в период Великой Отечественной войны на объектах противовоздушной обороны, местной противовоздушной обороны. На строительстве оборонительных сооружений, военно-морских баз, аэродромов и других военных объектов в пределах тыловых границ действующих фронтов, операционных зон действующих флотов, на прифронтовых участках железных и автомобильных дорог, а также члены экипажей судов транспортного флот, интернированных в начале Великой Отечественной войны в портах других государств;</a:t>
            </a:r>
            <a:endParaRPr lang="ru-RU" sz="1200" dirty="0">
              <a:latin typeface="Times New Roman" pitchFamily="18" charset="0"/>
            </a:endParaRP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579438" y="2882900"/>
            <a:ext cx="5829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ru-RU"/>
          </a:p>
        </p:txBody>
      </p:sp>
      <p:sp>
        <p:nvSpPr>
          <p:cNvPr id="17415" name="AutoShape 7" descr="-316352905335liozqdqh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7417" name="AutoShape 9" descr="-316352905335liozqdqh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7419" name="AutoShape 11" descr="1660057286_24-kartinkin-net-p-fon-veterani-voini-krasivo-26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7421" name="AutoShape 13" descr="https://kartinkin.net/pics/uploads/posts/2022-08/1660057286_24-kartinkin-net-p-fon-veterani-voini-krasivo-26.jp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7423" name="AutoShape 15" descr="https://kartinkin.net/pics/uploads/posts/2022-08/1660057286_24-kartinkin-net-p-fon-veterani-voini-krasivo-26.jp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7425" name="Picture 17" descr="-316352905335liozqdqh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8963" y="352426"/>
            <a:ext cx="2506662" cy="1973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26" name="Picture 18" descr="1660057286_24-kartinkin-net-p-fon-veterani-voini-krasivo-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6063" y="2392363"/>
            <a:ext cx="2794000" cy="2095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428" name="AutoShape 20" descr="kisspng-clip-art-health-care-unlicensed-assistive-personne-5c492750817976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7429" name="Picture 21" descr="kisspng-clip-art-health-care-unlicensed-assistive-personne-5c4927508179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7038" y="4554538"/>
            <a:ext cx="2516187" cy="1454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123243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7213" y="331788"/>
            <a:ext cx="3235325" cy="2155825"/>
          </a:xfrm>
          <a:prstGeom prst="rect">
            <a:avLst/>
          </a:prstGeom>
          <a:noFill/>
        </p:spPr>
      </p:pic>
      <p:pic>
        <p:nvPicPr>
          <p:cNvPr id="20486" name="Picture 6" descr="34afc6a79e5bb636490bef7e69a960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2937" y="2341855"/>
            <a:ext cx="2863850" cy="2357438"/>
          </a:xfrm>
          <a:prstGeom prst="rect">
            <a:avLst/>
          </a:prstGeom>
          <a:noFill/>
        </p:spPr>
      </p:pic>
      <p:pic>
        <p:nvPicPr>
          <p:cNvPr id="20487" name="Picture 7" descr="с-а-остный-м-а-енец-с-стетоскопом-на-бе-ой-пре-посы-ке-293319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7400" y="4177129"/>
            <a:ext cx="1746250" cy="2425700"/>
          </a:xfrm>
          <a:prstGeom prst="rect">
            <a:avLst/>
          </a:prstGeom>
          <a:noFill/>
        </p:spPr>
      </p:pic>
      <p:sp>
        <p:nvSpPr>
          <p:cNvPr id="20489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522288" y="765175"/>
            <a:ext cx="7623175" cy="4767263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>
                <a:latin typeface="Times New Roman" pitchFamily="18" charset="0"/>
              </a:rPr>
              <a:t>Члены семей погибших (умерших) инвалидов войны, участников Великой Отечественной войны и ветеранов боевых действий, члены семей погибших в Великой Отечественной войне лиц из числа личного состава групп самозащиты объектовых и аварийных команд местной противовоздушной обороны, а также члены семей погибших работников госпиталей и больниц города Ленинграда;</a:t>
            </a:r>
          </a:p>
          <a:p>
            <a:pPr>
              <a:lnSpc>
                <a:spcPct val="80000"/>
              </a:lnSpc>
            </a:pPr>
            <a:r>
              <a:rPr lang="ru-RU" sz="1800" dirty="0">
                <a:latin typeface="Times New Roman" pitchFamily="18" charset="0"/>
              </a:rPr>
              <a:t>Инвалиды;</a:t>
            </a:r>
          </a:p>
          <a:p>
            <a:pPr>
              <a:lnSpc>
                <a:spcPct val="80000"/>
              </a:lnSpc>
            </a:pPr>
            <a:r>
              <a:rPr lang="ru-RU" sz="1800" dirty="0">
                <a:latin typeface="Times New Roman" pitchFamily="18" charset="0"/>
              </a:rPr>
              <a:t>Дети-инвалиды</a:t>
            </a:r>
          </a:p>
          <a:p>
            <a:pPr>
              <a:lnSpc>
                <a:spcPct val="80000"/>
              </a:lnSpc>
            </a:pPr>
            <a:r>
              <a:rPr lang="ru-RU" sz="1800" dirty="0">
                <a:latin typeface="Times New Roman" pitchFamily="18" charset="0"/>
              </a:rPr>
              <a:t>Граждане, страдающие определенными заболеваниями, и другие категории граждан в соответствии с постановлением Правительства Российской Федерации от 30.07.1994 № 890 «О государственной поддержке развития медицинской промышленности и улучшении обеспечения населения и учреждений здравоохранения лекарственными средствами и изделиями медицинского назначения», в том числе дети в возрасте до 3 лет, дети в возрасте до 6 лет из многодетных семей.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4294967295"/>
          </p:nvPr>
        </p:nvSpPr>
        <p:spPr>
          <a:xfrm>
            <a:off x="781050" y="514350"/>
            <a:ext cx="10748963" cy="3657600"/>
          </a:xfrm>
        </p:spPr>
        <p:txBody>
          <a:bodyPr/>
          <a:lstStyle/>
          <a:p>
            <a:pPr indent="449263" eaLnBrk="1" hangingPunct="1">
              <a:buFont typeface="Wingdings" pitchFamily="2" charset="2"/>
              <a:buNone/>
            </a:pPr>
            <a:r>
              <a:rPr lang="ru-RU" sz="2100" b="1" dirty="0">
                <a:latin typeface="Times New Roman" pitchFamily="18" charset="0"/>
              </a:rPr>
              <a:t>За защитой нарушенного права гражданин вправе обратиться с заявлением</a:t>
            </a:r>
            <a:r>
              <a:rPr lang="ru-RU" sz="2100" dirty="0">
                <a:latin typeface="Times New Roman" pitchFamily="18" charset="0"/>
              </a:rPr>
              <a:t> </a:t>
            </a:r>
            <a:r>
              <a:rPr lang="ru-RU" sz="2100" b="1" dirty="0">
                <a:latin typeface="Times New Roman" pitchFamily="18" charset="0"/>
              </a:rPr>
              <a:t>в:</a:t>
            </a:r>
          </a:p>
          <a:p>
            <a:pPr indent="449263" eaLnBrk="1" hangingPunct="1"/>
            <a:r>
              <a:rPr lang="ru-RU" sz="2100" u="sng" dirty="0">
                <a:latin typeface="Times New Roman" pitchFamily="18" charset="0"/>
              </a:rPr>
              <a:t>Минздрав региона, </a:t>
            </a:r>
          </a:p>
          <a:p>
            <a:pPr indent="449263" eaLnBrk="1" hangingPunct="1"/>
            <a:r>
              <a:rPr lang="ru-RU" sz="2100" u="sng" dirty="0">
                <a:latin typeface="Times New Roman" pitchFamily="18" charset="0"/>
              </a:rPr>
              <a:t>ТО Росздравнадзора по Алтайскому краю;</a:t>
            </a:r>
          </a:p>
          <a:p>
            <a:pPr indent="449263" eaLnBrk="1" hangingPunct="1"/>
            <a:r>
              <a:rPr lang="ru-RU" sz="2100" u="sng" dirty="0">
                <a:latin typeface="Times New Roman" pitchFamily="18" charset="0"/>
              </a:rPr>
              <a:t>Органы прокуратуры</a:t>
            </a:r>
          </a:p>
          <a:p>
            <a:pPr indent="449263" eaLnBrk="1" hangingPunct="1"/>
            <a:endParaRPr lang="ru-RU" sz="2100" u="sng" dirty="0">
              <a:latin typeface="Times New Roman" pitchFamily="18" charset="0"/>
            </a:endParaRPr>
          </a:p>
          <a:p>
            <a:pPr indent="449263" eaLnBrk="1" hangingPunct="1">
              <a:buFont typeface="Wingdings" pitchFamily="2" charset="2"/>
              <a:buNone/>
            </a:pPr>
            <a:endParaRPr lang="ru-RU" sz="2100" dirty="0"/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195388" y="3287251"/>
            <a:ext cx="379571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льготной категории вправе самостоятельно обратиться с иском в суд за взысканием затрат, понесенных в связи с самостоятельным приобретением лекарственных препаратов</a:t>
            </a:r>
          </a:p>
        </p:txBody>
      </p:sp>
      <p:pic>
        <p:nvPicPr>
          <p:cNvPr id="18437" name="Picture 5" descr="1645191660_9-kartinkin-net-p-pravo-kartinki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5438" y="2284413"/>
            <a:ext cx="5718175" cy="371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307</TotalTime>
  <Words>535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Carlito</vt:lpstr>
      <vt:lpstr>Garamond</vt:lpstr>
      <vt:lpstr>Times New Roman</vt:lpstr>
      <vt:lpstr>Wingdings</vt:lpstr>
      <vt:lpstr>Край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прав граждан-должников по исполнительным производствам на сохранение прожиточного минимума при обращении судебными приставами-исполнителями взыскания на их доходы</dc:title>
  <dc:creator>Рыжакин Дмитрий Андреевич</dc:creator>
  <cp:lastModifiedBy>Аксенова Юлия Юрьевна</cp:lastModifiedBy>
  <cp:revision>20</cp:revision>
  <cp:lastPrinted>2023-02-03T09:40:13Z</cp:lastPrinted>
  <dcterms:created xsi:type="dcterms:W3CDTF">2023-02-03T07:13:02Z</dcterms:created>
  <dcterms:modified xsi:type="dcterms:W3CDTF">2023-02-16T05:21:22Z</dcterms:modified>
</cp:coreProperties>
</file>