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ищинкина Диана Александровна" initials="НДА" lastIdx="0" clrIdx="0">
    <p:extLst>
      <p:ext uri="{19B8F6BF-5375-455C-9EA6-DF929625EA0E}">
        <p15:presenceInfo xmlns:p15="http://schemas.microsoft.com/office/powerpoint/2012/main" userId="S-1-5-21-2342350333-2740871039-1900367864-1239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CBC2F-A622-4B34-9F2D-D3C3902D0A1B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79706-CB75-4DFD-8519-D9BB44707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31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93249-FCC7-4E49-9232-3415823CC592}" type="datetime1">
              <a:rPr lang="ru-RU" smtClean="0"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1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8889D-5914-491C-AC49-0D0592380840}" type="datetime1">
              <a:rPr lang="ru-RU" smtClean="0"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006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82FA-20D9-4425-928F-B8FA14D16D35}" type="datetime1">
              <a:rPr lang="ru-RU" smtClean="0"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402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C730-3A1F-426E-A28D-67DBBA0D58E0}" type="datetime1">
              <a:rPr lang="ru-RU" smtClean="0"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72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A3B9-2A3C-485C-AEDF-19D9A3354D56}" type="datetime1">
              <a:rPr lang="ru-RU" smtClean="0"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403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39F76-A1A0-4B74-9C0F-16C23EE22793}" type="datetime1">
              <a:rPr lang="ru-RU" smtClean="0"/>
              <a:t>24.05.2024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300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542E-CA0F-4573-8076-1A34FE4B8616}" type="datetime1">
              <a:rPr lang="ru-RU" smtClean="0"/>
              <a:t>24.05.2024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30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A3A0-6C28-4171-8480-2E8B4B8C6F91}" type="datetime1">
              <a:rPr lang="ru-RU" smtClean="0"/>
              <a:t>24.05.2024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095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D6D6-5D23-481A-BB94-FAE26D16368B}" type="datetime1">
              <a:rPr lang="ru-RU" smtClean="0"/>
              <a:t>24.05.2024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243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903B9A5-6A8A-4E04-B0A7-B9DC3E7B0428}" type="datetime1">
              <a:rPr lang="ru-RU" smtClean="0"/>
              <a:t>24.05.2024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359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AA5A-07DE-4B00-8E53-A2A1F65316BB}" type="datetime1">
              <a:rPr lang="ru-RU" smtClean="0"/>
              <a:t>24.05.2024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072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ECAC98E-00C2-4C80-BBB0-FA05FBDCBA56}" type="datetime1">
              <a:rPr lang="ru-RU" smtClean="0"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033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pp.genproc.gov.ru/web/proc_22/internrt-receptio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029D623-199A-4A1F-98DD-61F52B85B7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671" y="92668"/>
            <a:ext cx="858684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F84D637-E3CE-4F00-80E6-E980A6DAB821}"/>
              </a:ext>
            </a:extLst>
          </p:cNvPr>
          <p:cNvSpPr txBox="1"/>
          <p:nvPr/>
        </p:nvSpPr>
        <p:spPr>
          <a:xfrm>
            <a:off x="9221927" y="1040687"/>
            <a:ext cx="27683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Прокуратура Алтайского края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E99767-2538-4E5B-9A29-B0DC385CA1C3}"/>
              </a:ext>
            </a:extLst>
          </p:cNvPr>
          <p:cNvSpPr txBox="1"/>
          <p:nvPr/>
        </p:nvSpPr>
        <p:spPr>
          <a:xfrm>
            <a:off x="8349472" y="1859136"/>
            <a:ext cx="3640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Что нужно знать о налоговых мерах поддержки семьи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5BA17F6-9217-4511-998D-0F8A644BDDDF}"/>
              </a:ext>
            </a:extLst>
          </p:cNvPr>
          <p:cNvSpPr/>
          <p:nvPr/>
        </p:nvSpPr>
        <p:spPr>
          <a:xfrm>
            <a:off x="9771671" y="6411389"/>
            <a:ext cx="9914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/>
              <a:t>г. Барнаул</a:t>
            </a:r>
          </a:p>
          <a:p>
            <a:pPr algn="ctr"/>
            <a:r>
              <a:rPr lang="ru-RU" sz="1050" dirty="0"/>
              <a:t>2024</a:t>
            </a:r>
          </a:p>
          <a:p>
            <a:endParaRPr lang="ru-RU" dirty="0"/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2AAB0B5E-3688-4D6C-BB62-87DA9ECB88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082" y="3965045"/>
            <a:ext cx="3659110" cy="205824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302EE4C-0A43-4C90-90E2-3BC32C2654E1}"/>
              </a:ext>
            </a:extLst>
          </p:cNvPr>
          <p:cNvSpPr txBox="1"/>
          <p:nvPr/>
        </p:nvSpPr>
        <p:spPr>
          <a:xfrm>
            <a:off x="4353886" y="92668"/>
            <a:ext cx="2827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нарушении Ваших прав следует обратиться: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DEF87E0-7C72-4AFA-807A-56CCB6EB88D8}"/>
              </a:ext>
            </a:extLst>
          </p:cNvPr>
          <p:cNvSpPr txBox="1"/>
          <p:nvPr/>
        </p:nvSpPr>
        <p:spPr>
          <a:xfrm>
            <a:off x="4353886" y="1006680"/>
            <a:ext cx="3395577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 Алтайского края</a:t>
            </a:r>
          </a:p>
          <a:p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Почтовый адрес: 656068, г. Барнаул, ул. Партизанская, д. 71</a:t>
            </a: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8 (3852) 222-017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дежурного прокурора: +7 903 947 61 57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Интернет-приемная прокуратуры: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www.epp.genproc.gov.ru/web/proc_22/internrt-reception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Федеральной налоговой службы по Алтайскому краю</a:t>
            </a: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Почтовый адрес: 656038, г. Барнаул, пр. Комсомольский, д. 118</a:t>
            </a: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8 (3852) 66-94-77</a:t>
            </a: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Официальный сайт: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www.nalog.gov.ru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92921F42-DA0D-4C44-97B2-D6177EBC26CC}"/>
              </a:ext>
            </a:extLst>
          </p:cNvPr>
          <p:cNvSpPr/>
          <p:nvPr/>
        </p:nvSpPr>
        <p:spPr>
          <a:xfrm>
            <a:off x="302940" y="633044"/>
            <a:ext cx="3229391" cy="954107"/>
          </a:xfrm>
          <a:prstGeom prst="rect">
            <a:avLst/>
          </a:prstGeom>
          <a:solidFill>
            <a:schemeClr val="bg2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Статьей 57 Конституции Российской Федерации закреплена обязанность каждого платить законно установленные налоги и сборы.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1876B11-262F-4138-B261-3853EA869D57}"/>
              </a:ext>
            </a:extLst>
          </p:cNvPr>
          <p:cNvSpPr/>
          <p:nvPr/>
        </p:nvSpPr>
        <p:spPr>
          <a:xfrm>
            <a:off x="302940" y="2902590"/>
            <a:ext cx="3229391" cy="2862322"/>
          </a:xfrm>
          <a:prstGeom prst="rect">
            <a:avLst/>
          </a:prstGeom>
          <a:solidFill>
            <a:schemeClr val="bg2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Льготы по налогам и сборам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предоставляемые отдельным категориям налогоплательщиков и плательщиков сборов предусмотренные законодательством о налогах и сборах преимущества по сравнению с другими налогоплательщиками или плательщиками сборов, включая возможность не уплачивать налог или сбор либо уплачивать их в меньшем размере.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льгот и налоговых преференций зависят от вида налога, по которому 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они применяются.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414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Box 100">
            <a:extLst>
              <a:ext uri="{FF2B5EF4-FFF2-40B4-BE49-F238E27FC236}">
                <a16:creationId xmlns:a16="http://schemas.microsoft.com/office/drawing/2014/main" id="{37E490F7-0C0A-4DF1-A34F-855D83C31638}"/>
              </a:ext>
            </a:extLst>
          </p:cNvPr>
          <p:cNvSpPr txBox="1"/>
          <p:nvPr/>
        </p:nvSpPr>
        <p:spPr>
          <a:xfrm>
            <a:off x="65629" y="637563"/>
            <a:ext cx="4254870" cy="4616648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Транспортный налог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законодательство предусматривает льготы для многодетных семей, на которых зарегистрированы транспортные средства, имеющие место нахождения в федеральной территории «Сириус» (ст. 356.1 НК РФ).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региональном уровне льготы установлены Законом Алтайского края от 10.10.2002 № 66-ЗС «О транспортном налоге на территории Алтайского края». Так на транспортные средства категории «Автомобили легковые с мощностью двигателя до 100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л.с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(до 73,55 кВт) включительно» устанавливается налоговая ставка в размере 0 рублей: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одному из родителей (приемных родителей, усыновителей, опекунов, попечителей) многодетной семьи, имеющей троих и более детей (усыновленных, находящихся под опекой (попечительством), приемных), в том числе достигших совершеннолетия;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одному из родителей (усыновителей, опекунов, попечителей), на обеспечении которых находятся дети-инвалиды;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детям до 18 лет, находящимся под опекой (попечительством), на которых зарегистрированы транспортные средства в соответствии с законодательством Российской Федерации;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членам семей погибших (умерших) ветеранов боевых действий, которым оказываются меры социальной поддержки в соответствии с Федеральным законом от 12.01.1995 № 5-ФЗ «О ветеранах».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указанные лица освобождаются от уплаты налога на транспортные средства по категориям «Мотоциклы и мотороллеры с мощностью двигателя до 35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л.с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(до 25,74 кВт) включительно», «Мотоциклы и мотороллеры отечественного производства и производства стран СНГ с мощностью двигателя свыше 35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л.с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 45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л.с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(свыше 25,74 кВт до 33,1 кВт) включительно» и «Катера, моторные лодки и другие водные транспортные средства с мощностью двигателя до 100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л.с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(до 73,55 кВт) включительно».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Указанные льготы применяются в отношении одной единицы транспортного средства по выбору лица, на которое оно зарегистрировано в соответствии с законодательством Российской Федерации.</a:t>
            </a:r>
          </a:p>
          <a:p>
            <a:pPr algn="just"/>
            <a:endParaRPr lang="ru-RU" sz="1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9E8023D-780F-4FDA-BEB0-92BB309993FA}"/>
              </a:ext>
            </a:extLst>
          </p:cNvPr>
          <p:cNvSpPr/>
          <p:nvPr/>
        </p:nvSpPr>
        <p:spPr>
          <a:xfrm>
            <a:off x="4693902" y="234432"/>
            <a:ext cx="3057525" cy="50181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4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вычеты</a:t>
            </a:r>
          </a:p>
          <a:p>
            <a:pPr algn="ctr"/>
            <a:endParaRPr lang="ru-RU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вычеты по НДФЛ позволяют налогоплательщику-физическому лицу уменьшить свой доход на определенную денежную сумму и соответственно с меньшей суммы уплатить налог в меньшем размере.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виды вычетов по НДФЛ перечислены в статьях 218 - 221 НК РФ: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стандартный на детей (от 1400 до 6000 руб. на каждого ребенка обоим родителям или в двойном размере единственному родителю);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социальный на лечение, обучение и фитнес (например, на обучение детей до 24 лет, подопечных до 18 лет – в размере фактически произведенных расходов, но не более 110 тыс. руб. на каждого ребенка в общей сумме на обоих родителей);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имущественный на приобретение жилья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стандартный вычет на себя инвалидам, участникам боевых действий и другим лицам, перечисленным в </a:t>
            </a:r>
            <a:r>
              <a:rPr lang="ru-RU" sz="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1, 2 п. 1 ст. 218 НК РФ.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Доходы, не облагаемые НДФЛ, перечислены в ст. 217 НК РФ. Среди них суточные в пределах норматива, пособия по беременности и родам, по уходу за ребенком, некоторые виды материальной помощи.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Статьей 217.1 НК РФ установлены особенности освобождения от налогообложения доходов от продажи объектов недвижимого имущества, в том числе, для родителей (усыновителей) не менее двух детей, не достигших возраста 18 лет (24 лет, если дети являются обучающимися по очной форме обучения в организациях, осуществляющих образовательную деятельность), или налогоплательщика, являющегося одним из указанных детей.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BED4C1B-97A1-4B68-B282-8D911D521E2C}"/>
              </a:ext>
            </a:extLst>
          </p:cNvPr>
          <p:cNvSpPr/>
          <p:nvPr/>
        </p:nvSpPr>
        <p:spPr>
          <a:xfrm>
            <a:off x="65626" y="234434"/>
            <a:ext cx="4254879" cy="403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Льготы и преференции, установленные по отдельным видам налогов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515171A8-8F64-42BA-A4AF-6D0870F1D490}"/>
              </a:ext>
            </a:extLst>
          </p:cNvPr>
          <p:cNvSpPr/>
          <p:nvPr/>
        </p:nvSpPr>
        <p:spPr>
          <a:xfrm rot="10800000" flipV="1">
            <a:off x="8124824" y="973098"/>
            <a:ext cx="4001548" cy="52473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облагаются НДФЛ следующие виды доходов, полученных мобилизованными лицами или членами их семей (при соблюдении установленных законодательством условий):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доходы в виде денег (иного имущества), полученные безвозмездно в связи с прохождением военной службы по мобилизации (п. 93 ст. 217 НК РФ) (например, выплата работодателем ребенку мобилизованного средств для сбора в школу). Исключение: единовременное денежное поощрение, выплачиваемое по Указу Президента РФ от 25.07.2006 № 765 при награждении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госнаградами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установленными Указом Президента РФ от 07.09.2010 № 1099, военнослужащим, поименованным в п. 93 ст. 217 НК РФ; безвозмездное выполнение работ (оказание услуг, передачу имущественных прав);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доходы, полученные из-за прекращения обязательства по кредитному договору (договору займа) в случае гибели (смерти) мобилизованного при выполнении задач в период проведения СВО или позднее, но вследствие увечья или заболевания, полученных при выполнении указанных задач, а также в случаях, когда мобилизованный в установленном порядке признан умершим или инвалидом I группы (распространяется на совершеннолетних детей, родителей или усыновителей мобилизованного, участвующих в обязательстве по договору на его стороне (п. 62.3 ст. 217 НК РФ, п. п. 1, 4 ч. 1 ст. 1, ч. 1, 2 ст. 2 Федерального закона от 07.10.2022 № 377-ФЗ);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доходы членов семей мобилизованных, погибших при выполнении задач в ходе СВО, безвозмездно полученные в связи с указанным событием (п. 46 ст. 217 НК РФ, п. 93 ст. 217 НК РФ).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Такие же льготы распространяются на аналогичные доходы добровольцев, лиц, проходящих военную службу по контракту, указанному в п. 7 ст. 38 Федерального закона от 28.03.1998 № 53-ФЗ, членов семей тех и других.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7F06A56-B4C2-4DC2-9AAC-66EC34AAED56}"/>
              </a:ext>
            </a:extLst>
          </p:cNvPr>
          <p:cNvSpPr/>
          <p:nvPr/>
        </p:nvSpPr>
        <p:spPr>
          <a:xfrm>
            <a:off x="8124824" y="234434"/>
            <a:ext cx="4001548" cy="738664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3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Льготы по отдельным налогам и страховым взносам для мобилизованных, контрактников, добровольцев, членов их семей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1A3B745-5147-426B-9524-BF264745AB1C}"/>
              </a:ext>
            </a:extLst>
          </p:cNvPr>
          <p:cNvSpPr/>
          <p:nvPr/>
        </p:nvSpPr>
        <p:spPr>
          <a:xfrm>
            <a:off x="65626" y="5352176"/>
            <a:ext cx="7685801" cy="8682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</a:t>
            </a:r>
            <a:r>
              <a:rPr lang="ru-RU" sz="9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п. 5 ст. 391 НК РФ налоговая база по земельному налогу уменьшается на величину кадастровой стоимости 600 кв. метров площади земельного участка, находящегося в собственности физического лица, имеющего трех и более несовершеннолетних детей.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Налоговый вычет предоставляется в отношении одного земельного участка. При наличии в собственности налогоплательщика, имеющего право на налоговый вычет, нескольких земельных участков он вправе представить в любой налоговый орган уведомление о земельном участке, в отношении которого будет применен налоговый вычет.</a:t>
            </a:r>
          </a:p>
        </p:txBody>
      </p:sp>
    </p:spTree>
    <p:extLst>
      <p:ext uri="{BB962C8B-B14F-4D97-AF65-F5344CB8AC3E}">
        <p14:creationId xmlns:p14="http://schemas.microsoft.com/office/powerpoint/2010/main" val="34646343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757</TotalTime>
  <Words>1183</Words>
  <Application>Microsoft Office PowerPoint</Application>
  <PresentationFormat>Широкоэкранный</PresentationFormat>
  <Paragraphs>60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Bookman Old Style</vt:lpstr>
      <vt:lpstr>Calibri</vt:lpstr>
      <vt:lpstr>Calibri Light</vt:lpstr>
      <vt:lpstr>Times New Roman</vt:lpstr>
      <vt:lpstr>Ретро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Нищинкина Диана Александровна</dc:creator>
  <cp:lastModifiedBy>Аксенова Юлия Юрьевна</cp:lastModifiedBy>
  <cp:revision>69</cp:revision>
  <cp:lastPrinted>2024-04-23T10:26:32Z</cp:lastPrinted>
  <dcterms:created xsi:type="dcterms:W3CDTF">2023-02-26T07:30:06Z</dcterms:created>
  <dcterms:modified xsi:type="dcterms:W3CDTF">2024-05-24T04:01:14Z</dcterms:modified>
</cp:coreProperties>
</file>