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2" r:id="rId1"/>
  </p:sldMasterIdLst>
  <p:sldIdLst>
    <p:sldId id="256" r:id="rId2"/>
  </p:sldIdLst>
  <p:sldSz cx="12192000" cy="6858000"/>
  <p:notesSz cx="6808788" cy="99298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74" y="-2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5923F103-BC34-4FE4-A40E-EDDEECFDA5D0}" type="datetimeFigureOut">
              <a:rPr lang="en-US" smtClean="0"/>
              <a:pPr/>
              <a:t>12/20/2023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55194972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6D93-FCAC-47E0-A2EE-787E62CA814C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11830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A879A6-0FD0-4734-A311-86BFCA472E6E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38517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Столбец с тремя рисункам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913794" y="609600"/>
            <a:ext cx="10353763" cy="97045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913795" y="3904106"/>
            <a:ext cx="3300984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018102" y="1938918"/>
            <a:ext cx="3092368" cy="1602954"/>
          </a:xfrm>
          <a:prstGeom prst="roundRect">
            <a:avLst>
              <a:gd name="adj" fmla="val 1858"/>
            </a:avLst>
          </a:prstGeom>
          <a:effectLst>
            <a:outerShdw blurRad="38100" dist="25400" dir="4440000">
              <a:srgbClr val="000000">
                <a:alpha val="36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913795" y="4480368"/>
            <a:ext cx="3300984" cy="1310833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42788" y="3904106"/>
            <a:ext cx="3300984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45743" y="1939094"/>
            <a:ext cx="3092368" cy="1608164"/>
          </a:xfrm>
          <a:prstGeom prst="roundRect">
            <a:avLst>
              <a:gd name="adj" fmla="val 1858"/>
            </a:avLst>
          </a:prstGeom>
          <a:effectLst>
            <a:outerShdw blurRad="38100" dist="25400" dir="4440000">
              <a:srgbClr val="000000">
                <a:alpha val="36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441435" y="4480367"/>
            <a:ext cx="3300984" cy="1310833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66697" y="3904106"/>
            <a:ext cx="3300984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075698" y="1934432"/>
            <a:ext cx="3092368" cy="1607294"/>
          </a:xfrm>
          <a:prstGeom prst="roundRect">
            <a:avLst>
              <a:gd name="adj" fmla="val 1858"/>
            </a:avLst>
          </a:prstGeom>
          <a:effectLst>
            <a:outerShdw blurRad="38100" dist="25400" dir="4440000">
              <a:srgbClr val="000000">
                <a:alpha val="36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66572" y="4480365"/>
            <a:ext cx="3300984" cy="1310835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484F64-32F6-45C5-931F-ADC1662401D0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83240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9CA7B-DFD4-44B5-8C60-D14B8CD1FB59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48728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34E6425-0181-43F2-84FC-787E803FD2F8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352342797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DB8791-F1B0-41E7-B7FD-A781E65C4266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92801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D63B2-E120-4ED8-B27B-C685F510A5FE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73892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18ACC-A947-437B-A130-35BD54FDF1E9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56968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8D7E02-BCB8-4D50-A234-369438C08659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34245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6E86A4C-8E40-4F87-A4F0-01A0687C5742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9691732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5E72C73-2D91-4E12-BA25-F0AA0C03599B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122933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2BE451C3-0FF4-47C4-B829-773ADF60F88C}" type="datetimeFigureOut">
              <a:rPr lang="en-US" smtClean="0"/>
              <a:t>12/20/2023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4027304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3" r:id="rId1"/>
    <p:sldLayoutId id="2147483694" r:id="rId2"/>
    <p:sldLayoutId id="2147483695" r:id="rId3"/>
    <p:sldLayoutId id="2147483696" r:id="rId4"/>
    <p:sldLayoutId id="2147483697" r:id="rId5"/>
    <p:sldLayoutId id="2147483698" r:id="rId6"/>
    <p:sldLayoutId id="2147483699" r:id="rId7"/>
    <p:sldLayoutId id="2147483700" r:id="rId8"/>
    <p:sldLayoutId id="2147483701" r:id="rId9"/>
    <p:sldLayoutId id="2147483702" r:id="rId10"/>
    <p:sldLayoutId id="2147483703" r:id="rId11"/>
    <p:sldLayoutId id="2147483704" r:id="rId12"/>
  </p:sldLayoutIdLst>
  <p:hf sldNum="0" hdr="0" ftr="0" dt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>
            <a:extLst>
              <a:ext uri="{FF2B5EF4-FFF2-40B4-BE49-F238E27FC236}">
                <a16:creationId xmlns:a16="http://schemas.microsoft.com/office/drawing/2014/main" id="{B1A71572-8EB8-4CB2-8491-56D19A841B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4803" y="6759414"/>
            <a:ext cx="11691181" cy="98586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9" name="Текст 8">
            <a:extLst>
              <a:ext uri="{FF2B5EF4-FFF2-40B4-BE49-F238E27FC236}">
                <a16:creationId xmlns:a16="http://schemas.microsoft.com/office/drawing/2014/main" id="{EEDD0CC5-02E0-4EF1-8CAB-437356360612}"/>
              </a:ext>
            </a:extLst>
          </p:cNvPr>
          <p:cNvSpPr>
            <a:spLocks noGrp="1"/>
          </p:cNvSpPr>
          <p:nvPr>
            <p:ph type="body" sz="half" idx="18"/>
          </p:nvPr>
        </p:nvSpPr>
        <p:spPr>
          <a:xfrm>
            <a:off x="327862" y="47516"/>
            <a:ext cx="3845881" cy="6472896"/>
          </a:xfrm>
        </p:spPr>
        <p:txBody>
          <a:bodyPr>
            <a:normAutofit/>
          </a:bodyPr>
          <a:lstStyle/>
          <a:p>
            <a:pPr algn="just">
              <a:buSzPct val="150000"/>
            </a:pPr>
            <a:endParaRPr lang="ru-RU" sz="5600" dirty="0">
              <a:solidFill>
                <a:srgbClr val="FF0000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" name="Текст 10">
            <a:extLst>
              <a:ext uri="{FF2B5EF4-FFF2-40B4-BE49-F238E27FC236}">
                <a16:creationId xmlns:a16="http://schemas.microsoft.com/office/drawing/2014/main" id="{76134038-AA08-478F-9243-C27D76CF42C3}"/>
              </a:ext>
            </a:extLst>
          </p:cNvPr>
          <p:cNvSpPr>
            <a:spLocks noGrp="1"/>
          </p:cNvSpPr>
          <p:nvPr>
            <p:ph type="body" sz="half" idx="20"/>
          </p:nvPr>
        </p:nvSpPr>
        <p:spPr>
          <a:xfrm>
            <a:off x="8357792" y="13960"/>
            <a:ext cx="3557950" cy="6844040"/>
          </a:xfrm>
        </p:spPr>
        <p:txBody>
          <a:bodyPr>
            <a:normAutofit fontScale="92500" lnSpcReduction="10000"/>
          </a:bodyPr>
          <a:lstStyle/>
          <a:p>
            <a:r>
              <a:rPr lang="ru-RU" sz="1500" u="sng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Кто </a:t>
            </a:r>
            <a:r>
              <a:rPr lang="ru-RU" sz="1500" u="sng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может требовать </a:t>
            </a:r>
            <a:r>
              <a:rPr lang="ru-RU" sz="1500" u="sng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алименты?</a:t>
            </a:r>
          </a:p>
          <a:p>
            <a:endParaRPr lang="ru-RU" sz="1500" u="sng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ct val="150000"/>
              <a:buFont typeface="Wingdings" panose="05000000000000000000" pitchFamily="2" charset="2"/>
              <a:buChar char="ü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бывшая супруга в период беременности и в течение 3 лет после рождения общего ребенка;</a:t>
            </a:r>
          </a:p>
          <a:p>
            <a:pPr algn="just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ct val="150000"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ct val="150000"/>
              <a:buFont typeface="Wingdings" panose="05000000000000000000" pitchFamily="2" charset="2"/>
              <a:buChar char="ü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нетрудоспособный бывший супруг, ставший нетрудоспособным до расторжения брака;</a:t>
            </a:r>
          </a:p>
          <a:p>
            <a:pPr algn="just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ct val="150000"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ct val="150000"/>
              <a:buFont typeface="Wingdings" panose="05000000000000000000" pitchFamily="2" charset="2"/>
              <a:buChar char="ü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супруг, достигший пенсионного возраста не позднее чем через 5 лет с момента расторжения брака, если супруги состояли в браке длительное время;</a:t>
            </a:r>
          </a:p>
          <a:p>
            <a:pPr algn="just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ct val="150000"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SzPct val="150000"/>
              <a:buFont typeface="Wingdings" panose="05000000000000000000" pitchFamily="2" charset="2"/>
              <a:buChar char="ü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бывший супруг, осуществляющий уход за общим ребенком в возрасте до 18 лет или общим ребенком-инвалидом.</a:t>
            </a:r>
          </a:p>
          <a:p>
            <a:pPr algn="just"/>
            <a:endParaRPr lang="ru-RU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35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   Скажи НЕТ ДОЛГАМ по алиментам</a:t>
            </a:r>
            <a:r>
              <a:rPr lang="ru-RU" sz="1350" b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!!! </a:t>
            </a:r>
            <a:endParaRPr lang="ru-RU" sz="1350" b="1" dirty="0">
              <a:solidFill>
                <a:schemeClr val="tx1"/>
              </a:solidFill>
            </a:endParaRPr>
          </a:p>
          <a:p>
            <a:pPr algn="just"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Прокуратура Хабаровского края</a:t>
            </a:r>
          </a:p>
          <a:p>
            <a:pPr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ул. Шевченко, 6, г. Хабаровск, 680000</a:t>
            </a:r>
          </a:p>
          <a:p>
            <a:pPr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телефон (4212) 32-41-70</a:t>
            </a:r>
          </a:p>
          <a:p>
            <a:pPr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факс (4212) 31-59-15</a:t>
            </a:r>
          </a:p>
          <a:p>
            <a:pPr>
              <a:lnSpc>
                <a:spcPts val="168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Электронная почта</a:t>
            </a:r>
            <a:r>
              <a:rPr lang="en-US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phk.phk@181</a:t>
            </a:r>
            <a:r>
              <a:rPr lang="ru-RU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en-US" sz="11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mailop.ru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5" name="Рисунок 4">
            <a:extLst>
              <a:ext uri="{FF2B5EF4-FFF2-40B4-BE49-F238E27FC236}">
                <a16:creationId xmlns:a16="http://schemas.microsoft.com/office/drawing/2014/main" id="{8D38CAAF-664B-4621-BB20-AE924FFB2E2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716161" y="3816991"/>
            <a:ext cx="3147977" cy="1291904"/>
          </a:xfrm>
          <a:prstGeom prst="rect">
            <a:avLst/>
          </a:prstGeom>
        </p:spPr>
      </p:pic>
      <p:sp>
        <p:nvSpPr>
          <p:cNvPr id="19" name="Текст 9">
            <a:extLst>
              <a:ext uri="{FF2B5EF4-FFF2-40B4-BE49-F238E27FC236}">
                <a16:creationId xmlns:a16="http://schemas.microsoft.com/office/drawing/2014/main" id="{045526F9-D256-4C0E-A5D3-5A0372EBCC67}"/>
              </a:ext>
            </a:extLst>
          </p:cNvPr>
          <p:cNvSpPr txBox="1">
            <a:spLocks/>
          </p:cNvSpPr>
          <p:nvPr/>
        </p:nvSpPr>
        <p:spPr>
          <a:xfrm>
            <a:off x="222916" y="66348"/>
            <a:ext cx="3845881" cy="647289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ctr" defTabSz="914400" rtl="0" eaLnBrk="1" latinLnBrk="0" hangingPunct="1">
              <a:lnSpc>
                <a:spcPct val="94000"/>
              </a:lnSpc>
              <a:spcBef>
                <a:spcPts val="1000"/>
              </a:spcBef>
              <a:spcAft>
                <a:spcPts val="200"/>
              </a:spcAft>
              <a:buFont typeface="Franklin Gothic Book" panose="020B0503020102020204" pitchFamily="34" charset="0"/>
              <a:buNone/>
              <a:defRPr sz="14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None/>
              <a:defRPr sz="1200" i="1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None/>
              <a:defRPr sz="10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None/>
              <a:defRPr sz="900" i="1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None/>
              <a:defRPr sz="9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None/>
              <a:defRPr sz="900" i="1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None/>
              <a:defRPr sz="9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None/>
              <a:defRPr sz="900" i="1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914400" rtl="0" eaLnBrk="1" latinLnBrk="0" hangingPunct="1">
              <a:lnSpc>
                <a:spcPct val="94000"/>
              </a:lnSpc>
              <a:spcBef>
                <a:spcPts val="500"/>
              </a:spcBef>
              <a:spcAft>
                <a:spcPts val="200"/>
              </a:spcAft>
              <a:buFont typeface="Franklin Gothic Book" panose="020B0503020102020204" pitchFamily="34" charset="0"/>
              <a:buNone/>
              <a:defRPr sz="900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ПРОКУРАТУРА ХАБАРОВСКОГО КРАЯ РАЗЪЯСНЯЕТ</a:t>
            </a:r>
            <a:endParaRPr lang="ru-RU" sz="1600" dirty="0">
              <a:highlight>
                <a:srgbClr val="0000FF"/>
              </a:highlight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УГОЛОВНАЯ ОТВЕТСТВЕННОСТЬ ЗА НЕУПЛАТУ СРЕДСТВ НА СОДЕРЖАНИЕ ДЕТЕЙ ИЛИ НЕТРУДОСПОСОБНЫХ РОДИТЕЛЕЙ</a:t>
            </a: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spcBef>
                <a:spcPts val="0"/>
              </a:spcBef>
              <a:spcAft>
                <a:spcPts val="0"/>
              </a:spcAft>
            </a:pP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г. Хабаровск</a:t>
            </a:r>
          </a:p>
          <a:p>
            <a:pPr>
              <a:spcBef>
                <a:spcPts val="0"/>
              </a:spcBef>
              <a:spcAft>
                <a:spcPts val="0"/>
              </a:spcAft>
            </a:pP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2023 год</a:t>
            </a:r>
          </a:p>
          <a:p>
            <a:endParaRPr lang="ru-RU" sz="1600" dirty="0">
              <a:highlight>
                <a:srgbClr val="0000FF"/>
              </a:highlight>
            </a:endParaRPr>
          </a:p>
          <a:p>
            <a:endParaRPr lang="ru-RU" sz="1600" dirty="0">
              <a:highlight>
                <a:srgbClr val="0000FF"/>
              </a:highlight>
            </a:endParaRPr>
          </a:p>
          <a:p>
            <a:pPr algn="l"/>
            <a:endParaRPr lang="ru-RU" sz="1800" dirty="0">
              <a:solidFill>
                <a:srgbClr val="FF0000"/>
              </a:solidFill>
            </a:endParaRPr>
          </a:p>
          <a:p>
            <a:endParaRPr lang="ru-RU" sz="1800" dirty="0">
              <a:highlight>
                <a:srgbClr val="FF0000"/>
              </a:highlight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574D95E1-82E2-445A-907A-87C9970B72FB}"/>
              </a:ext>
            </a:extLst>
          </p:cNvPr>
          <p:cNvSpPr/>
          <p:nvPr/>
        </p:nvSpPr>
        <p:spPr>
          <a:xfrm>
            <a:off x="4513276" y="47516"/>
            <a:ext cx="3504983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Часть 1 статьи 157 УК РФ - неуплата </a:t>
            </a: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родителем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без уважительных причин в нарушение решения суда или нотариально удостоверенного соглашения средств на содержание несовершеннолетних детей, а равно нетрудоспособных детей, достигших восемнадцатилетнего возраста, если это деяние совершено неоднократно;</a:t>
            </a:r>
          </a:p>
          <a:p>
            <a:pPr algn="just"/>
            <a:endParaRPr lang="ru-RU" sz="1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часть 2 статьи 157 УК РФ - неуплата </a:t>
            </a: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совершеннолетними трудоспособными детьми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без уважительных причин в нарушение решения суда или нотариально удостоверенного соглашения средств на содержание нетрудоспособных родителей, если это деяние совершено неоднократно, </a:t>
            </a:r>
          </a:p>
          <a:p>
            <a:pPr algn="just"/>
            <a:r>
              <a:rPr lang="ru-RU" sz="1400" u="sng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</a:p>
          <a:p>
            <a:pPr algn="just"/>
            <a:r>
              <a:rPr lang="ru-RU" sz="1400" u="sng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наказываются:                                                                                 </a:t>
            </a:r>
          </a:p>
          <a:p>
            <a:pPr indent="-285750">
              <a:buSzPct val="150000"/>
              <a:buFont typeface="Arial" panose="020B0604020202020204" pitchFamily="34" charset="0"/>
              <a:buChar char="•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исправительными работами на срок до </a:t>
            </a:r>
          </a:p>
          <a:p>
            <a:pPr algn="just">
              <a:buSzPct val="150000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года;</a:t>
            </a:r>
          </a:p>
          <a:p>
            <a:pPr indent="-285750" algn="just">
              <a:buSzPct val="150000"/>
              <a:buFont typeface="Arial" panose="020B0604020202020204" pitchFamily="34" charset="0"/>
              <a:buChar char="•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принудительными работами на срок до </a:t>
            </a:r>
          </a:p>
          <a:p>
            <a:pPr algn="just">
              <a:buSzPct val="150000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1 года;</a:t>
            </a:r>
          </a:p>
          <a:p>
            <a:pPr indent="-285750" algn="just">
              <a:buSzPct val="150000"/>
              <a:buFont typeface="Arial" panose="020B0604020202020204" pitchFamily="34" charset="0"/>
              <a:buChar char="•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арестом на срок до 3 месяцев; </a:t>
            </a:r>
          </a:p>
          <a:p>
            <a:pPr indent="-285750" algn="just">
              <a:buSzPct val="150000"/>
              <a:buFont typeface="Arial" panose="020B0604020202020204" pitchFamily="34" charset="0"/>
              <a:buChar char="•"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лишением свободы на срок до 1 года.</a:t>
            </a:r>
          </a:p>
          <a:p>
            <a:pPr algn="just">
              <a:buSzPct val="150000"/>
            </a:pPr>
            <a:endParaRPr lang="ru-RU" sz="1400" dirty="0">
              <a:solidFill>
                <a:srgbClr val="000000"/>
              </a:solidFill>
              <a:latin typeface="Times New Roman" panose="02020603050405020304" pitchFamily="18" charset="0"/>
            </a:endParaRPr>
          </a:p>
          <a:p>
            <a:pPr algn="just">
              <a:buSzPct val="150000"/>
            </a:pPr>
            <a:r>
              <a:rPr lang="ru-RU" sz="1400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                              Важно !!!</a:t>
            </a:r>
          </a:p>
          <a:p>
            <a:pPr algn="just">
              <a:buSzPct val="150000"/>
            </a:pPr>
            <a:r>
              <a:rPr lang="ru-RU" sz="1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Периодическая покупка продуктов и иных товаров для жизнедеятельности не доказывает иждивение и не освобождает от уплаты алиментов в полном объёме. </a:t>
            </a:r>
          </a:p>
        </p:txBody>
      </p:sp>
      <p:sp>
        <p:nvSpPr>
          <p:cNvPr id="6" name="Рисунок 5">
            <a:extLst>
              <a:ext uri="{FF2B5EF4-FFF2-40B4-BE49-F238E27FC236}">
                <a16:creationId xmlns:a16="http://schemas.microsoft.com/office/drawing/2014/main" id="{9623E069-3CB1-449F-B177-7540E0EAA05A}"/>
              </a:ext>
            </a:extLst>
          </p:cNvPr>
          <p:cNvSpPr>
            <a:spLocks noGrp="1"/>
          </p:cNvSpPr>
          <p:nvPr>
            <p:ph type="pic" idx="21"/>
          </p:nvPr>
        </p:nvSpPr>
        <p:spPr/>
      </p:sp>
    </p:spTree>
    <p:extLst>
      <p:ext uri="{BB962C8B-B14F-4D97-AF65-F5344CB8AC3E}">
        <p14:creationId xmlns:p14="http://schemas.microsoft.com/office/powerpoint/2010/main" val="2165242019"/>
      </p:ext>
    </p:extLst>
  </p:cSld>
  <p:clrMapOvr>
    <a:masterClrMapping/>
  </p:clrMapOvr>
</p:sld>
</file>

<file path=ppt/theme/theme1.xml><?xml version="1.0" encoding="utf-8"?>
<a:theme xmlns:a="http://schemas.openxmlformats.org/drawingml/2006/main" name="Уголки">
  <a:themeElements>
    <a:clrScheme name="Уголки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Уголки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Уголки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TM10001105[[fn=Уголки]]</Template>
  <TotalTime>661</TotalTime>
  <Words>271</Words>
  <Application>Microsoft Office PowerPoint</Application>
  <PresentationFormat>Широкоэкранный</PresentationFormat>
  <Paragraphs>50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6" baseType="lpstr">
      <vt:lpstr>Arial</vt:lpstr>
      <vt:lpstr>Franklin Gothic Book</vt:lpstr>
      <vt:lpstr>Times New Roman</vt:lpstr>
      <vt:lpstr>Wingdings</vt:lpstr>
      <vt:lpstr>Уголки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Ольга</dc:creator>
  <cp:lastModifiedBy>Красноярова Елена Ильинична</cp:lastModifiedBy>
  <cp:revision>45</cp:revision>
  <cp:lastPrinted>2023-12-20T09:22:45Z</cp:lastPrinted>
  <dcterms:created xsi:type="dcterms:W3CDTF">2022-11-21T11:57:43Z</dcterms:created>
  <dcterms:modified xsi:type="dcterms:W3CDTF">2023-12-20T09:23:26Z</dcterms:modified>
</cp:coreProperties>
</file>

<file path=docProps/thumbnail.jpeg>
</file>