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ppt/charts/chart13.xml" ContentType="application/vnd.openxmlformats-officedocument.drawingml.chart+xml"/>
  <Override PartName="/ppt/theme/themeOverride13.xml" ContentType="application/vnd.openxmlformats-officedocument.themeOverride+xml"/>
  <Override PartName="/ppt/notesSlides/notesSlide1.xml" ContentType="application/vnd.openxmlformats-officedocument.presentationml.notesSlide+xml"/>
  <Override PartName="/ppt/charts/chart14.xml" ContentType="application/vnd.openxmlformats-officedocument.drawingml.chart+xml"/>
  <Override PartName="/ppt/theme/themeOverride14.xml" ContentType="application/vnd.openxmlformats-officedocument.themeOverride+xml"/>
  <Override PartName="/ppt/charts/chart15.xml" ContentType="application/vnd.openxmlformats-officedocument.drawingml.chart+xml"/>
  <Override PartName="/ppt/theme/themeOverride15.xml" ContentType="application/vnd.openxmlformats-officedocument.themeOverride+xml"/>
  <Override PartName="/ppt/notesSlides/notesSlide2.xml" ContentType="application/vnd.openxmlformats-officedocument.presentationml.notesSlide+xml"/>
  <Override PartName="/ppt/charts/chart16.xml" ContentType="application/vnd.openxmlformats-officedocument.drawingml.chart+xml"/>
  <Override PartName="/ppt/notesSlides/notesSlide3.xml" ContentType="application/vnd.openxmlformats-officedocument.presentationml.notesSlide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notesSlides/notesSlide4.xml" ContentType="application/vnd.openxmlformats-officedocument.presentationml.notesSlide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notesSlides/notesSlide5.xml" ContentType="application/vnd.openxmlformats-officedocument.presentationml.notesSlide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notesSlides/notesSlide6.xml" ContentType="application/vnd.openxmlformats-officedocument.presentationml.notesSlide+xml"/>
  <Override PartName="/ppt/charts/chart23.xml" ContentType="application/vnd.openxmlformats-officedocument.drawingml.chart+xml"/>
  <Override PartName="/ppt/theme/themeOverride16.xml" ContentType="application/vnd.openxmlformats-officedocument.themeOverride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24.xml" ContentType="application/vnd.openxmlformats-officedocument.drawingml.chart+xml"/>
  <Override PartName="/ppt/theme/themeOverride17.xml" ContentType="application/vnd.openxmlformats-officedocument.themeOverride+xml"/>
  <Override PartName="/ppt/charts/chart25.xml" ContentType="application/vnd.openxmlformats-officedocument.drawingml.chart+xml"/>
  <Override PartName="/ppt/notesSlides/notesSlide8.xml" ContentType="application/vnd.openxmlformats-officedocument.presentationml.notesSlide+xml"/>
  <Override PartName="/ppt/charts/chart2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40" autoAdjust="0"/>
    <p:restoredTop sz="94660"/>
  </p:normalViewPr>
  <p:slideViewPr>
    <p:cSldViewPr>
      <p:cViewPr>
        <p:scale>
          <a:sx n="120" d="100"/>
          <a:sy n="120" d="100"/>
        </p:scale>
        <p:origin x="-1458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3___3%20&#1052;&#1045;&#1057;%202018\02_&#1055;&#1088;&#1077;&#1079;&#1077;&#1085;&#1090;&#1072;&#1094;&#1080;&#1103;%20&#1076;&#1083;&#1103;%20&#1057;&#1052;&#1048;%20&#1079;&#1072;%203%20&#1084;&#1077;&#1089;.%202018%20&#1075;\&#1044;&#1072;&#1085;&#1085;&#1099;&#1077;%20&#1087;&#1088;&#1077;&#1079;&#1077;&#1085;&#1090;&#1072;&#1094;&#1080;&#1080;%20&#1076;&#1083;&#1103;%20&#1057;&#1052;&#1048;%20-%203%20&#1084;&#1077;&#1089;.%202018%20&#1075;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3___3%20&#1052;&#1045;&#1057;%202018\02_&#1055;&#1088;&#1077;&#1079;&#1077;&#1085;&#1090;&#1072;&#1094;&#1080;&#1103;%20&#1076;&#1083;&#1103;%20&#1057;&#1052;&#1048;%20&#1079;&#1072;%203%20&#1084;&#1077;&#1089;.%202018%20&#1075;\&#1044;&#1072;&#1085;&#1085;&#1099;&#1077;%20&#1087;&#1088;&#1077;&#1079;&#1077;&#1085;&#1090;&#1072;&#1094;&#1080;&#1080;%20&#1076;&#1083;&#1103;%20&#1057;&#1052;&#1048;%20-%203%20&#1084;&#1077;&#1089;.%202018%20&#1075;.xlsx" TargetMode="External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3___3%20&#1052;&#1045;&#1057;%202018\02_&#1055;&#1088;&#1077;&#1079;&#1077;&#1085;&#1090;&#1072;&#1094;&#1080;&#1103;%20&#1076;&#1083;&#1103;%20&#1057;&#1052;&#1048;%20&#1079;&#1072;%203%20&#1084;&#1077;&#1089;.%202018%20&#1075;\&#1044;&#1072;&#1085;&#1085;&#1099;&#1077;%20&#1087;&#1088;&#1077;&#1079;&#1077;&#1085;&#1090;&#1072;&#1094;&#1080;&#1080;%20&#1076;&#1083;&#1103;%20&#1057;&#1052;&#1048;%20-%203%20&#1084;&#1077;&#1089;.%202018%20&#1075;.xlsx" TargetMode="External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3___3%20&#1052;&#1045;&#1057;%202018\02_&#1055;&#1088;&#1077;&#1079;&#1077;&#1085;&#1090;&#1072;&#1094;&#1080;&#1103;%20&#1076;&#1083;&#1103;%20&#1057;&#1052;&#1048;%20&#1079;&#1072;%203%20&#1084;&#1077;&#1089;.%202018%20&#1075;\&#1044;&#1072;&#1085;&#1085;&#1099;&#1077;%20&#1087;&#1088;&#1077;&#1079;&#1077;&#1085;&#1090;&#1072;&#1094;&#1080;&#1080;%20&#1076;&#1083;&#1103;%20&#1057;&#1052;&#1048;%20-%203%20&#1084;&#1077;&#1089;.%202018%20&#1075;.xlsx" TargetMode="External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3___3%20&#1052;&#1045;&#1057;%202018\02_&#1055;&#1088;&#1077;&#1079;&#1077;&#1085;&#1090;&#1072;&#1094;&#1080;&#1103;%20&#1076;&#1083;&#1103;%20&#1057;&#1052;&#1048;%20&#1079;&#1072;%203%20&#1084;&#1077;&#1089;.%202018%20&#1075;\&#1044;&#1072;&#1085;&#1085;&#1099;&#1077;%20&#1087;&#1088;&#1077;&#1079;&#1077;&#1085;&#1090;&#1072;&#1094;&#1080;&#1080;%20&#1076;&#1083;&#1103;%20&#1057;&#1052;&#1048;%20-%203%20&#1084;&#1077;&#1089;.%202018%20&#1075;.xlsx" TargetMode="External"/><Relationship Id="rId1" Type="http://schemas.openxmlformats.org/officeDocument/2006/relationships/themeOverride" Target="../theme/themeOverride13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3___3%20&#1052;&#1045;&#1057;%202018\02_&#1055;&#1088;&#1077;&#1079;&#1077;&#1085;&#1090;&#1072;&#1094;&#1080;&#1103;%20&#1076;&#1083;&#1103;%20&#1057;&#1052;&#1048;%20&#1079;&#1072;%203%20&#1084;&#1077;&#1089;.%202018%20&#1075;\&#1044;&#1072;&#1085;&#1085;&#1099;&#1077;%20&#1087;&#1088;&#1077;&#1079;&#1077;&#1085;&#1090;&#1072;&#1094;&#1080;&#1080;%20&#1076;&#1083;&#1103;%20&#1057;&#1052;&#1048;%20-%203%20&#1084;&#1077;&#1089;.%202018%20&#1075;.xlsx" TargetMode="External"/><Relationship Id="rId1" Type="http://schemas.openxmlformats.org/officeDocument/2006/relationships/themeOverride" Target="../theme/themeOverride14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3___3%20&#1052;&#1045;&#1057;%202018\02_&#1055;&#1088;&#1077;&#1079;&#1077;&#1085;&#1090;&#1072;&#1094;&#1080;&#1103;%20&#1076;&#1083;&#1103;%20&#1057;&#1052;&#1048;%20&#1079;&#1072;%203%20&#1084;&#1077;&#1089;.%202018%20&#1075;\&#1044;&#1072;&#1085;&#1085;&#1099;&#1077;%20&#1087;&#1088;&#1077;&#1079;&#1077;&#1085;&#1090;&#1072;&#1094;&#1080;&#1080;%20&#1076;&#1083;&#1103;%20&#1057;&#1052;&#1048;%20-%203%20&#1084;&#1077;&#1089;.%202018%20&#1075;.xlsx" TargetMode="External"/><Relationship Id="rId1" Type="http://schemas.openxmlformats.org/officeDocument/2006/relationships/themeOverride" Target="../theme/themeOverride15.xm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3___3%20&#1052;&#1045;&#1057;%202018\02_&#1055;&#1088;&#1077;&#1079;&#1077;&#1085;&#1090;&#1072;&#1094;&#1080;&#1103;%20&#1076;&#1083;&#1103;%20&#1057;&#1052;&#1048;%20&#1079;&#1072;%203%20&#1084;&#1077;&#1089;.%202018%20&#1075;\&#1044;&#1072;&#1085;&#1085;&#1099;&#1077;%20&#1087;&#1088;&#1077;&#1079;&#1077;&#1085;&#1090;&#1072;&#1094;&#1080;&#1080;%20&#1076;&#1083;&#1103;%20&#1057;&#1052;&#1048;%20-%203%20&#1084;&#1077;&#1089;.%202018%20&#1075;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3___3%20&#1052;&#1045;&#1057;%202018\02_&#1055;&#1088;&#1077;&#1079;&#1077;&#1085;&#1090;&#1072;&#1094;&#1080;&#1103;%20&#1076;&#1083;&#1103;%20&#1057;&#1052;&#1048;%20&#1079;&#1072;%203%20&#1084;&#1077;&#1089;.%202018%20&#1075;\&#1044;&#1072;&#1085;&#1085;&#1099;&#1077;%20&#1087;&#1088;&#1077;&#1079;&#1077;&#1085;&#1090;&#1072;&#1094;&#1080;&#1080;%20&#1076;&#1083;&#1103;%20&#1057;&#1052;&#1048;%20-%203%20&#1084;&#1077;&#1089;.%202018%20&#1075;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3___3%20&#1052;&#1045;&#1057;%202018\02_&#1055;&#1088;&#1077;&#1079;&#1077;&#1085;&#1090;&#1072;&#1094;&#1080;&#1103;%20&#1076;&#1083;&#1103;%20&#1057;&#1052;&#1048;%20&#1079;&#1072;%203%20&#1084;&#1077;&#1089;.%202018%20&#1075;\&#1044;&#1072;&#1085;&#1085;&#1099;&#1077;%20&#1087;&#1088;&#1077;&#1079;&#1077;&#1085;&#1090;&#1072;&#1094;&#1080;&#1080;%20&#1076;&#1083;&#1103;%20&#1057;&#1052;&#1048;%20-%203%20&#1084;&#1077;&#1089;.%202018%20&#1075;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3___3%20&#1052;&#1045;&#1057;%202018\02_&#1055;&#1088;&#1077;&#1079;&#1077;&#1085;&#1090;&#1072;&#1094;&#1080;&#1103;%20&#1076;&#1083;&#1103;%20&#1057;&#1052;&#1048;%20&#1079;&#1072;%203%20&#1084;&#1077;&#1089;.%202018%20&#1075;\&#1044;&#1072;&#1085;&#1085;&#1099;&#1077;%20&#1087;&#1088;&#1077;&#1079;&#1077;&#1085;&#1090;&#1072;&#1094;&#1080;&#1080;%20&#1076;&#1083;&#1103;%20&#1057;&#1052;&#1048;%20-%203%20&#1084;&#1077;&#1089;.%202018%20&#1075;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3___3%20&#1052;&#1045;&#1057;%202018\02_&#1055;&#1088;&#1077;&#1079;&#1077;&#1085;&#1090;&#1072;&#1094;&#1080;&#1103;%20&#1076;&#1083;&#1103;%20&#1057;&#1052;&#1048;%20&#1079;&#1072;%203%20&#1084;&#1077;&#1089;.%202018%20&#1075;\&#1044;&#1072;&#1085;&#1085;&#1099;&#1077;%20&#1087;&#1088;&#1077;&#1079;&#1077;&#1085;&#1090;&#1072;&#1094;&#1080;&#1080;%20&#1076;&#1083;&#1103;%20&#1057;&#1052;&#1048;%20-%203%20&#1084;&#1077;&#1089;.%202018%20&#1075;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3___3%20&#1052;&#1045;&#1057;%202018\02_&#1055;&#1088;&#1077;&#1079;&#1077;&#1085;&#1090;&#1072;&#1094;&#1080;&#1103;%20&#1076;&#1083;&#1103;%20&#1057;&#1052;&#1048;%20&#1079;&#1072;%203%20&#1084;&#1077;&#1089;.%202018%20&#1075;\&#1044;&#1072;&#1085;&#1085;&#1099;&#1077;%20&#1087;&#1088;&#1077;&#1079;&#1077;&#1085;&#1090;&#1072;&#1094;&#1080;&#1080;%20&#1076;&#1083;&#1103;%20&#1057;&#1052;&#1048;%20-%203%20&#1084;&#1077;&#1089;.%202018%20&#1075;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3___3%20&#1052;&#1045;&#1057;%202018\02_&#1055;&#1088;&#1077;&#1079;&#1077;&#1085;&#1090;&#1072;&#1094;&#1080;&#1103;%20&#1076;&#1083;&#1103;%20&#1057;&#1052;&#1048;%20&#1079;&#1072;%203%20&#1084;&#1077;&#1089;.%202018%20&#1075;\&#1044;&#1072;&#1085;&#1085;&#1099;&#1077;%20&#1087;&#1088;&#1077;&#1079;&#1077;&#1085;&#1090;&#1072;&#1094;&#1080;&#1080;%20&#1076;&#1083;&#1103;%20&#1057;&#1052;&#1048;%20-%203%20&#1084;&#1077;&#1089;.%202018%20&#1075;.xlsx" TargetMode="Externa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3___3%20&#1052;&#1045;&#1057;%202018\02_&#1055;&#1088;&#1077;&#1079;&#1077;&#1085;&#1090;&#1072;&#1094;&#1080;&#1103;%20&#1076;&#1083;&#1103;%20&#1057;&#1052;&#1048;%20&#1079;&#1072;%203%20&#1084;&#1077;&#1089;.%202018%20&#1075;\&#1044;&#1072;&#1085;&#1085;&#1099;&#1077;%20&#1087;&#1088;&#1077;&#1079;&#1077;&#1085;&#1090;&#1072;&#1094;&#1080;&#1080;%20&#1076;&#1083;&#1103;%20&#1057;&#1052;&#1048;%20-%203%20&#1084;&#1077;&#1089;.%202018%20&#1075;.xlsx" TargetMode="External"/><Relationship Id="rId1" Type="http://schemas.openxmlformats.org/officeDocument/2006/relationships/themeOverride" Target="../theme/themeOverride16.xml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3___3%20&#1052;&#1045;&#1057;%202018\02_&#1055;&#1088;&#1077;&#1079;&#1077;&#1085;&#1090;&#1072;&#1094;&#1080;&#1103;%20&#1076;&#1083;&#1103;%20&#1057;&#1052;&#1048;%20&#1079;&#1072;%203%20&#1084;&#1077;&#1089;.%202018%20&#1075;\&#1044;&#1072;&#1085;&#1085;&#1099;&#1077;%20&#1087;&#1088;&#1077;&#1079;&#1077;&#1085;&#1090;&#1072;&#1094;&#1080;&#1080;%20&#1076;&#1083;&#1103;%20&#1057;&#1052;&#1048;%20-%203%20&#1084;&#1077;&#1089;.%202018%20&#1075;.xlsx" TargetMode="External"/><Relationship Id="rId1" Type="http://schemas.openxmlformats.org/officeDocument/2006/relationships/themeOverride" Target="../theme/themeOverride17.xm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3___3%20&#1052;&#1045;&#1057;%202018\02_&#1055;&#1088;&#1077;&#1079;&#1077;&#1085;&#1090;&#1072;&#1094;&#1080;&#1103;%20&#1076;&#1083;&#1103;%20&#1057;&#1052;&#1048;%20&#1079;&#1072;%203%20&#1084;&#1077;&#1089;.%202018%20&#1075;\&#1044;&#1072;&#1085;&#1085;&#1099;&#1077;%20&#1087;&#1088;&#1077;&#1079;&#1077;&#1085;&#1090;&#1072;&#1094;&#1080;&#1080;%20&#1076;&#1083;&#1103;%20&#1057;&#1052;&#1048;%20-%203%20&#1084;&#1077;&#1089;.%202018%20&#1075;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3___3%20&#1052;&#1045;&#1057;%202018\02_&#1055;&#1088;&#1077;&#1079;&#1077;&#1085;&#1090;&#1072;&#1094;&#1080;&#1103;%20&#1076;&#1083;&#1103;%20&#1057;&#1052;&#1048;%20&#1079;&#1072;%203%20&#1084;&#1077;&#1089;.%202018%20&#1075;\&#1044;&#1072;&#1085;&#1085;&#1099;&#1077;%20&#1087;&#1088;&#1077;&#1079;&#1077;&#1085;&#1090;&#1072;&#1094;&#1080;&#1080;%20&#1076;&#1083;&#1103;%20&#1057;&#1052;&#1048;%20-%203%20&#1084;&#1077;&#1089;.%202018%20&#1075;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3___3%20&#1052;&#1045;&#1057;%202018\02_&#1055;&#1088;&#1077;&#1079;&#1077;&#1085;&#1090;&#1072;&#1094;&#1080;&#1103;%20&#1076;&#1083;&#1103;%20&#1057;&#1052;&#1048;%20&#1079;&#1072;%203%20&#1084;&#1077;&#1089;.%202018%20&#1075;\&#1044;&#1072;&#1085;&#1085;&#1099;&#1077;%20&#1087;&#1088;&#1077;&#1079;&#1077;&#1085;&#1090;&#1072;&#1094;&#1080;&#1080;%20&#1076;&#1083;&#1103;%20&#1057;&#1052;&#1048;%20-%203%20&#1084;&#1077;&#1089;.%202018%20&#1075;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3___3%20&#1052;&#1045;&#1057;%202018\02_&#1055;&#1088;&#1077;&#1079;&#1077;&#1085;&#1090;&#1072;&#1094;&#1080;&#1103;%20&#1076;&#1083;&#1103;%20&#1057;&#1052;&#1048;%20&#1079;&#1072;%203%20&#1084;&#1077;&#1089;.%202018%20&#1075;\&#1044;&#1072;&#1085;&#1085;&#1099;&#1077;%20&#1087;&#1088;&#1077;&#1079;&#1077;&#1085;&#1090;&#1072;&#1094;&#1080;&#1080;%20&#1076;&#1083;&#1103;%20&#1057;&#1052;&#1048;%20-%203%20&#1084;&#1077;&#1089;.%202018%20&#1075;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3___3%20&#1052;&#1045;&#1057;%202018\02_&#1055;&#1088;&#1077;&#1079;&#1077;&#1085;&#1090;&#1072;&#1094;&#1080;&#1103;%20&#1076;&#1083;&#1103;%20&#1057;&#1052;&#1048;%20&#1079;&#1072;%203%20&#1084;&#1077;&#1089;.%202018%20&#1075;\&#1044;&#1072;&#1085;&#1085;&#1099;&#1077;%20&#1087;&#1088;&#1077;&#1079;&#1077;&#1085;&#1090;&#1072;&#1094;&#1080;&#1080;%20&#1076;&#1083;&#1103;%20&#1057;&#1052;&#1048;%20-%203%20&#1084;&#1077;&#1089;.%202018%20&#1075;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3___3%20&#1052;&#1045;&#1057;%202018\02_&#1055;&#1088;&#1077;&#1079;&#1077;&#1085;&#1090;&#1072;&#1094;&#1080;&#1103;%20&#1076;&#1083;&#1103;%20&#1057;&#1052;&#1048;%20&#1079;&#1072;%203%20&#1084;&#1077;&#1089;.%202018%20&#1075;\&#1044;&#1072;&#1085;&#1085;&#1099;&#1077;%20&#1087;&#1088;&#1077;&#1079;&#1077;&#1085;&#1090;&#1072;&#1094;&#1080;&#1080;%20&#1076;&#1083;&#1103;%20&#1057;&#1052;&#1048;%20-%203%20&#1084;&#1077;&#1089;.%202018%20&#1075;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3___3%20&#1052;&#1045;&#1057;%202018\02_&#1055;&#1088;&#1077;&#1079;&#1077;&#1085;&#1090;&#1072;&#1094;&#1080;&#1103;%20&#1076;&#1083;&#1103;%20&#1057;&#1052;&#1048;%20&#1079;&#1072;%203%20&#1084;&#1077;&#1089;.%202018%20&#1075;\&#1044;&#1072;&#1085;&#1085;&#1099;&#1077;%20&#1087;&#1088;&#1077;&#1079;&#1077;&#1085;&#1090;&#1072;&#1094;&#1080;&#1080;%20&#1076;&#1083;&#1103;%20&#1057;&#1052;&#1048;%20-%203%20&#1084;&#1077;&#1089;.%202018%20&#1075;.xlsx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3___3%20&#1052;&#1045;&#1057;%202018\02_&#1055;&#1088;&#1077;&#1079;&#1077;&#1085;&#1090;&#1072;&#1094;&#1080;&#1103;%20&#1076;&#1083;&#1103;%20&#1057;&#1052;&#1048;%20&#1079;&#1072;%203%20&#1084;&#1077;&#1089;.%202018%20&#1075;\&#1044;&#1072;&#1085;&#1085;&#1099;&#1077;%20&#1087;&#1088;&#1077;&#1079;&#1077;&#1085;&#1090;&#1072;&#1094;&#1080;&#1080;%20&#1076;&#1083;&#1103;%20&#1057;&#1052;&#1048;%20-%203%20&#1084;&#1077;&#1089;.%202018%20&#1075;.xlsx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619382275270863"/>
          <c:y val="9.5807076248170406E-2"/>
          <c:w val="0.49685260260584996"/>
          <c:h val="0.77599332549219058"/>
        </c:manualLayout>
      </c:layout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-0.13569043378277817"/>
                  <c:y val="1.0823433800632741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105 - 107 УК РФ - 72 (0,2%)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3994488188976378"/>
                  <c:y val="-1.7264808595163855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111 УК РФ - 212 (0,6%)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5122375328083989E-2"/>
                  <c:y val="-4.393846511461913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131 УК РФ - 13 (0,04%)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0812025671816611"/>
                  <c:y val="-1.8209501063551889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126 УК РФ - 7 (0,02%)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765496175823468"/>
                  <c:y val="1.1433618191091042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127 УК РФ - 5 (0,01%)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0.17973928258967628"/>
                  <c:y val="6.1425815121246397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ст. 158 УК РФ - 13 285</a:t>
                    </a:r>
                  </a:p>
                  <a:p>
                    <a:r>
                      <a:rPr lang="ru-RU"/>
                      <a:t>(38,4%)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1626859142607174E-2"/>
                  <c:y val="3.8086340891225957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161 УК РФ - 927 (2,8%)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7.4442585301837269E-2"/>
                  <c:y val="7.4988220749259107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162 УК РФ - 197 (0,6%)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8.2280293088363959E-2"/>
                  <c:y val="-0.15285487788794985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 dirty="0">
                        <a:effectLst/>
                      </a:rPr>
                      <a:t>ст. 159 - 159.6 УК РФ - 7811</a:t>
                    </a:r>
                  </a:p>
                  <a:p>
                    <a:r>
                      <a:rPr lang="ru-RU" sz="900" b="1" i="0" u="none" strike="noStrike" baseline="0" dirty="0" smtClean="0">
                        <a:effectLst/>
                      </a:rPr>
                      <a:t>(22,6%)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3229053639317029E-2"/>
                  <c:y val="3.2290066606746708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222 УК РФ - 147</a:t>
                    </a:r>
                  </a:p>
                  <a:p>
                    <a:r>
                      <a:rPr lang="ru-RU" sz="900" b="1" i="0" u="none" strike="noStrike" baseline="0">
                        <a:effectLst/>
                      </a:rPr>
                      <a:t>(0,4%)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6.8320745997991266E-3"/>
                  <c:y val="-2.6189633489967813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290 - 291.2 УК РФ - 252</a:t>
                    </a:r>
                  </a:p>
                  <a:p>
                    <a:r>
                      <a:rPr lang="ru-RU" sz="900" b="1" i="0" u="none" strike="noStrike" baseline="0">
                        <a:effectLst/>
                      </a:rPr>
                      <a:t>(0,7%)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0.15502230971128608"/>
                  <c:y val="-2.9658149004762244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ПРЕСТУПЛЕНИЯ</a:t>
                    </a:r>
                  </a:p>
                  <a:p>
                    <a:r>
                      <a:rPr lang="ru-RU" sz="900" b="1" i="0" u="none" strike="noStrike" baseline="0">
                        <a:effectLst/>
                      </a:rPr>
                      <a:t> СВЯЗАННЫЕ</a:t>
                    </a:r>
                  </a:p>
                  <a:p>
                    <a:r>
                      <a:rPr lang="ru-RU" sz="900" b="1" i="0" u="none" strike="noStrike" baseline="0">
                        <a:effectLst/>
                      </a:rPr>
                      <a:t> С НАРКОТИКАМИ </a:t>
                    </a:r>
                  </a:p>
                  <a:p>
                    <a:r>
                      <a:rPr lang="ru-RU" sz="900" b="1" i="0" u="none" strike="noStrike" baseline="0">
                        <a:effectLst/>
                      </a:rPr>
                      <a:t>И СДВ - 4419 (12,8%)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0.14649748468941381"/>
                  <c:y val="0.1447884876487802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ПРОЧИЕ ПЕРСТУПЛЕНИЯ -</a:t>
                    </a:r>
                  </a:p>
                  <a:p>
                    <a:r>
                      <a:rPr lang="ru-RU" sz="900" b="1" i="0" u="none" strike="noStrike" baseline="0">
                        <a:effectLst/>
                      </a:rPr>
                      <a:t>7279 (21,0%)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'[Данные презентации для СМИ - 3 мес. 2018 г.xlsx]Всего зарег. прест.'!$A$8:$A$20</c:f>
              <c:strCache>
                <c:ptCount val="13"/>
                <c:pt idx="0">
                  <c:v>УБИЙСТВО И ПОКУШ.НА УБИЙСТВО</c:v>
                </c:pt>
                <c:pt idx="1">
                  <c:v>УМЫШЛ.ПРИЧ. ТЯЖК. ВРЕДА ЗДОР.</c:v>
                </c:pt>
                <c:pt idx="2">
                  <c:v>ИЗНАСИЛОВАНИЕ И ПОКУШ. НА ИЗНАС.</c:v>
                </c:pt>
                <c:pt idx="3">
                  <c:v>ПОХИЩЕНИЕ ЧЕЛОВЕКА</c:v>
                </c:pt>
                <c:pt idx="4">
                  <c:v>НЕЗАКОННОЕ ЛИШЕНИЕ СВОБОДЫ</c:v>
                </c:pt>
                <c:pt idx="5">
                  <c:v>КРАЖА</c:v>
                </c:pt>
                <c:pt idx="6">
                  <c:v>ГРАБЕЖ</c:v>
                </c:pt>
                <c:pt idx="7">
                  <c:v>РАЗБОЙ</c:v>
                </c:pt>
                <c:pt idx="8">
                  <c:v>МОШЕННИЧЕСТВО</c:v>
                </c:pt>
                <c:pt idx="9">
                  <c:v>ХРАНЕНИЕ ОРУЖИЯ</c:v>
                </c:pt>
                <c:pt idx="10">
                  <c:v>ВЗЯТОЧНИЧЕСТВО</c:v>
                </c:pt>
                <c:pt idx="11">
                  <c:v>ПРЕСТУПЛ. СВЯЗ. С НАРК. И СДВ</c:v>
                </c:pt>
                <c:pt idx="12">
                  <c:v>ПРОЧИЕ ПРЕСТУПЛЕНИЯ</c:v>
                </c:pt>
              </c:strCache>
            </c:strRef>
          </c:cat>
          <c:val>
            <c:numRef>
              <c:f>'[Данные презентации для СМИ - 3 мес. 2018 г.xlsx]Всего зарег. прест.'!$B$8:$B$20</c:f>
              <c:numCache>
                <c:formatCode>General</c:formatCode>
                <c:ptCount val="13"/>
                <c:pt idx="0">
                  <c:v>72</c:v>
                </c:pt>
                <c:pt idx="1">
                  <c:v>212</c:v>
                </c:pt>
                <c:pt idx="2">
                  <c:v>13</c:v>
                </c:pt>
                <c:pt idx="3">
                  <c:v>7</c:v>
                </c:pt>
                <c:pt idx="4">
                  <c:v>5</c:v>
                </c:pt>
                <c:pt idx="5">
                  <c:v>13285</c:v>
                </c:pt>
                <c:pt idx="6">
                  <c:v>927</c:v>
                </c:pt>
                <c:pt idx="7">
                  <c:v>197</c:v>
                </c:pt>
                <c:pt idx="8">
                  <c:v>7811</c:v>
                </c:pt>
                <c:pt idx="9">
                  <c:v>147</c:v>
                </c:pt>
                <c:pt idx="10">
                  <c:v>252</c:v>
                </c:pt>
                <c:pt idx="11">
                  <c:v>4419</c:v>
                </c:pt>
                <c:pt idx="12">
                  <c:v>7279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8846073928258966"/>
          <c:y val="5.0290574217413307E-2"/>
          <c:w val="0.30930588363954503"/>
          <c:h val="0.90753038851116674"/>
        </c:manualLayout>
      </c:layout>
      <c:overlay val="0"/>
      <c:txPr>
        <a:bodyPr/>
        <a:lstStyle/>
        <a:p>
          <a:pPr rtl="0">
            <a:defRPr/>
          </a:pPr>
          <a:endParaRPr lang="ru-RU"/>
        </a:p>
      </c:txPr>
    </c:legend>
    <c:plotVisOnly val="1"/>
    <c:dispBlanksAs val="gap"/>
    <c:showDLblsOverMax val="0"/>
  </c:chart>
  <c:spPr>
    <a:ln>
      <a:noFill/>
    </a:ln>
    <a:effectLst>
      <a:softEdge rad="63500"/>
    </a:effectLst>
  </c:spPr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ru-RU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1"/>
            <c:bubble3D val="0"/>
            <c:spPr>
              <a:solidFill>
                <a:srgbClr val="F9AB6B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Lit>
              <c:ptCount val="2"/>
              <c:pt idx="0">
                <c:v>Мужчины </c:v>
              </c:pt>
              <c:pt idx="1">
                <c:v>Женщины </c:v>
              </c:pt>
            </c:strLit>
          </c:cat>
          <c:val>
            <c:numLit>
              <c:formatCode>General</c:formatCode>
              <c:ptCount val="2"/>
              <c:pt idx="0">
                <c:v>1481</c:v>
              </c:pt>
              <c:pt idx="1">
                <c:v>828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2925202147495258"/>
          <c:y val="0.20408104209073125"/>
          <c:w val="0.53217589424956091"/>
          <c:h val="0.6139250333840563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Lit>
              <c:ptCount val="3"/>
              <c:pt idx="0">
                <c:v>др</c:v>
              </c:pt>
              <c:pt idx="1">
                <c:v>н. летн + мал</c:v>
              </c:pt>
              <c:pt idx="2">
                <c:v>пожил </c:v>
              </c:pt>
            </c:strLit>
          </c:cat>
          <c:val>
            <c:numLit>
              <c:formatCode>General</c:formatCode>
              <c:ptCount val="3"/>
              <c:pt idx="0">
                <c:v>2067</c:v>
              </c:pt>
              <c:pt idx="1">
                <c:v>71</c:v>
              </c:pt>
              <c:pt idx="2">
                <c:v>171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1"/>
            <c:bubble3D val="0"/>
            <c:spPr>
              <a:solidFill>
                <a:srgbClr val="F9AB6B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Lit>
              <c:ptCount val="2"/>
              <c:pt idx="0">
                <c:v>Мужчины </c:v>
              </c:pt>
              <c:pt idx="1">
                <c:v>Женщины </c:v>
              </c:pt>
            </c:strLit>
          </c:cat>
          <c:val>
            <c:numLit>
              <c:formatCode>General</c:formatCode>
              <c:ptCount val="2"/>
              <c:pt idx="0">
                <c:v>298</c:v>
              </c:pt>
              <c:pt idx="1">
                <c:v>172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2925202147495258"/>
          <c:y val="0.20408104209073125"/>
          <c:w val="0.53217589424956091"/>
          <c:h val="0.6139250333840563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Lit>
              <c:ptCount val="3"/>
              <c:pt idx="0">
                <c:v>др</c:v>
              </c:pt>
              <c:pt idx="1">
                <c:v>н. летн + мал</c:v>
              </c:pt>
              <c:pt idx="2">
                <c:v>пожил </c:v>
              </c:pt>
            </c:strLit>
          </c:cat>
          <c:val>
            <c:numLit>
              <c:formatCode>General</c:formatCode>
              <c:ptCount val="3"/>
              <c:pt idx="0">
                <c:v>441</c:v>
              </c:pt>
              <c:pt idx="1">
                <c:v>10</c:v>
              </c:pt>
              <c:pt idx="2">
                <c:v>19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49177297416763549"/>
          <c:y val="1.3878048341109596E-2"/>
          <c:w val="0.43531074150500132"/>
          <c:h val="0.9091045562533135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'[Данные презентации для СМИ - 3 мес. 2018 г.xlsx]Предв. рассл. прест.'!$B$24</c:f>
              <c:strCache>
                <c:ptCount val="1"/>
                <c:pt idx="0">
                  <c:v>2017 год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"/>
                  <c:y val="8.24317495944130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"/>
                  <c:y val="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0"/>
                  <c:y val="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0"/>
                  <c:y val="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2.484074539448668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0"/>
                  <c:y val="8.243174959441311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'[Данные презентации для СМИ - 3 мес. 2018 г.xlsx]Предв. рассл. прест.'!$A$25:$A$36</c:f>
              <c:strCache>
                <c:ptCount val="12"/>
                <c:pt idx="0">
                  <c:v>ЦЕНТРАЛЬНЫЙ ОКРУГ</c:v>
                </c:pt>
                <c:pt idx="1">
                  <c:v>ЮГО-ВОСТОЧНЫЙ ОКРУГ</c:v>
                </c:pt>
                <c:pt idx="2">
                  <c:v>ЮЖНЫЙ ОКРУГ</c:v>
                </c:pt>
                <c:pt idx="3">
                  <c:v>ЮГО-ЗАПАДНЫЙ ОКРУГ</c:v>
                </c:pt>
                <c:pt idx="4">
                  <c:v>ЗАПАДНЫЙ ОКРУГ</c:v>
                </c:pt>
                <c:pt idx="5">
                  <c:v>СЕВЕРО-ЗАПАДНЫЙ ОКРУГ</c:v>
                </c:pt>
                <c:pt idx="6">
                  <c:v>СЕВЕРНЫЙ ОКРУГ</c:v>
                </c:pt>
                <c:pt idx="7">
                  <c:v>ЗЕЛЕНОГРАДСКИЙ ОКРУГ</c:v>
                </c:pt>
                <c:pt idx="8">
                  <c:v>УВД НА МЕТРОПОЛИТЕНЕ</c:v>
                </c:pt>
                <c:pt idx="9">
                  <c:v>ТРОИЦКИЙ И НОВОМОСКОВСКИЙ ОКРУГ</c:v>
                </c:pt>
                <c:pt idx="10">
                  <c:v>ВОСТОЧНЫЙ ОКРУГ</c:v>
                </c:pt>
                <c:pt idx="11">
                  <c:v>СЕВЕРО-ВОСТОЧНЫЙ ОКРУГ</c:v>
                </c:pt>
              </c:strCache>
            </c:strRef>
          </c:cat>
          <c:val>
            <c:numRef>
              <c:f>'[Данные презентации для СМИ - 3 мес. 2018 г.xlsx]Предв. рассл. прест.'!$B$25:$B$36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6</c:v>
                </c:pt>
                <c:pt idx="10">
                  <c:v>2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- 3 мес. 2018 г.xlsx]Предв. рассл. прест.'!$C$24</c:f>
              <c:strCache>
                <c:ptCount val="1"/>
                <c:pt idx="0">
                  <c:v>2018 год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-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-8.24317495944130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"/>
                  <c:y val="-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0"/>
                  <c:y val="-1.23647624391619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0"/>
                  <c:y val="-4.12158747972069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0"/>
                  <c:y val="-8.24317495944130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2.4840745394486686E-3"/>
                  <c:y val="-1.23647624391619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0"/>
                  <c:y val="-8.2431749594413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'[Данные презентации для СМИ - 3 мес. 2018 г.xlsx]Предв. рассл. прест.'!$A$25:$A$36</c:f>
              <c:strCache>
                <c:ptCount val="12"/>
                <c:pt idx="0">
                  <c:v>ЦЕНТРАЛЬНЫЙ ОКРУГ</c:v>
                </c:pt>
                <c:pt idx="1">
                  <c:v>ЮГО-ВОСТОЧНЫЙ ОКРУГ</c:v>
                </c:pt>
                <c:pt idx="2">
                  <c:v>ЮЖНЫЙ ОКРУГ</c:v>
                </c:pt>
                <c:pt idx="3">
                  <c:v>ЮГО-ЗАПАДНЫЙ ОКРУГ</c:v>
                </c:pt>
                <c:pt idx="4">
                  <c:v>ЗАПАДНЫЙ ОКРУГ</c:v>
                </c:pt>
                <c:pt idx="5">
                  <c:v>СЕВЕРО-ЗАПАДНЫЙ ОКРУГ</c:v>
                </c:pt>
                <c:pt idx="6">
                  <c:v>СЕВЕРНЫЙ ОКРУГ</c:v>
                </c:pt>
                <c:pt idx="7">
                  <c:v>ЗЕЛЕНОГРАДСКИЙ ОКРУГ</c:v>
                </c:pt>
                <c:pt idx="8">
                  <c:v>УВД НА МЕТРОПОЛИТЕНЕ</c:v>
                </c:pt>
                <c:pt idx="9">
                  <c:v>ТРОИЦКИЙ И НОВОМОСКОВСКИЙ ОКРУГ</c:v>
                </c:pt>
                <c:pt idx="10">
                  <c:v>ВОСТОЧНЫЙ ОКРУГ</c:v>
                </c:pt>
                <c:pt idx="11">
                  <c:v>СЕВЕРО-ВОСТОЧНЫЙ ОКРУГ</c:v>
                </c:pt>
              </c:strCache>
            </c:strRef>
          </c:cat>
          <c:val>
            <c:numRef>
              <c:f>'[Данные презентации для СМИ - 3 мес. 2018 г.xlsx]Предв. рассл. прест.'!$C$25:$C$36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2</c:v>
                </c:pt>
                <c:pt idx="11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53"/>
        <c:axId val="23003520"/>
        <c:axId val="23005056"/>
      </c:barChart>
      <c:catAx>
        <c:axId val="230035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3005056"/>
        <c:crosses val="autoZero"/>
        <c:auto val="1"/>
        <c:lblAlgn val="ctr"/>
        <c:lblOffset val="100"/>
        <c:noMultiLvlLbl val="0"/>
      </c:catAx>
      <c:valAx>
        <c:axId val="23005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30035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232846942126323"/>
          <c:y val="0.80751401446728643"/>
          <c:w val="0.11962432574974979"/>
          <c:h val="9.9535061961714258E-2"/>
        </c:manualLayout>
      </c:layout>
      <c:overlay val="0"/>
      <c:txPr>
        <a:bodyPr/>
        <a:lstStyle/>
        <a:p>
          <a:pPr>
            <a:defRPr sz="9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0"/>
    </mc:Choice>
    <mc:Fallback>
      <c:style val="30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39495359772025646"/>
          <c:y val="2.8701602769817664E-2"/>
          <c:w val="0.39263604844454997"/>
          <c:h val="0.9099420954923074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'[Данные презентации для СМИ - 3 мес. 2018 г.xlsx]Предв. рассл. прест.'!$B$8</c:f>
              <c:strCache>
                <c:ptCount val="1"/>
                <c:pt idx="0">
                  <c:v>2017 год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'[Данные презентации для СМИ - 3 мес. 2018 г.xlsx]Предв. рассл. прест.'!$A$9:$A$20</c:f>
              <c:strCache>
                <c:ptCount val="12"/>
                <c:pt idx="0">
                  <c:v>УВД НА МЕТРОПОЛИТЕНЕ</c:v>
                </c:pt>
                <c:pt idx="1">
                  <c:v>ЗЕЛЕНОГРАДСКИЙ ОКРУГ</c:v>
                </c:pt>
                <c:pt idx="2">
                  <c:v>СЕВЕРО-ЗАПАДНЫЙ ОКРУГ</c:v>
                </c:pt>
                <c:pt idx="3">
                  <c:v>ТРОИЦКИЙ И НОВОМОСКОВСКИЙ ОКРУГ</c:v>
                </c:pt>
                <c:pt idx="4">
                  <c:v>СЕВЕРНЫЙ ОКРУГ</c:v>
                </c:pt>
                <c:pt idx="5">
                  <c:v>ЦЕНТРАЛЬНЫЙ ОКРУГ</c:v>
                </c:pt>
                <c:pt idx="6">
                  <c:v>ЮГО-ЗАПАДНЫЙ ОКРУГ</c:v>
                </c:pt>
                <c:pt idx="7">
                  <c:v>ЮГО-ВОСТОЧНЫЙ ОКРУГ</c:v>
                </c:pt>
                <c:pt idx="8">
                  <c:v>ЗАПАДНЫЙ ОКРУГ</c:v>
                </c:pt>
                <c:pt idx="9">
                  <c:v>СЕВЕРО-ВОСТОЧНЫЙ ОКРУГ</c:v>
                </c:pt>
                <c:pt idx="10">
                  <c:v>ВОСТОЧНЫЙ ОКРУГ</c:v>
                </c:pt>
                <c:pt idx="11">
                  <c:v>ЮЖНЫЙ ОКРУГ</c:v>
                </c:pt>
              </c:strCache>
            </c:strRef>
          </c:cat>
          <c:val>
            <c:numRef>
              <c:f>'[Данные презентации для СМИ - 3 мес. 2018 г.xlsx]Предв. рассл. прест.'!$B$9:$B$20</c:f>
              <c:numCache>
                <c:formatCode>General</c:formatCode>
                <c:ptCount val="12"/>
                <c:pt idx="0">
                  <c:v>117</c:v>
                </c:pt>
                <c:pt idx="1">
                  <c:v>152</c:v>
                </c:pt>
                <c:pt idx="2">
                  <c:v>530</c:v>
                </c:pt>
                <c:pt idx="3">
                  <c:v>469</c:v>
                </c:pt>
                <c:pt idx="4">
                  <c:v>635</c:v>
                </c:pt>
                <c:pt idx="5">
                  <c:v>954</c:v>
                </c:pt>
                <c:pt idx="6">
                  <c:v>742</c:v>
                </c:pt>
                <c:pt idx="7">
                  <c:v>984</c:v>
                </c:pt>
                <c:pt idx="8">
                  <c:v>824</c:v>
                </c:pt>
                <c:pt idx="9">
                  <c:v>782</c:v>
                </c:pt>
                <c:pt idx="10">
                  <c:v>1117</c:v>
                </c:pt>
                <c:pt idx="11">
                  <c:v>798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- 3 мес. 2018 г.xlsx]Предв. рассл. прест.'!$C$8</c:f>
              <c:strCache>
                <c:ptCount val="1"/>
                <c:pt idx="0">
                  <c:v>2018 год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'[Данные презентации для СМИ - 3 мес. 2018 г.xlsx]Предв. рассл. прест.'!$A$9:$A$20</c:f>
              <c:strCache>
                <c:ptCount val="12"/>
                <c:pt idx="0">
                  <c:v>УВД НА МЕТРОПОЛИТЕНЕ</c:v>
                </c:pt>
                <c:pt idx="1">
                  <c:v>ЗЕЛЕНОГРАДСКИЙ ОКРУГ</c:v>
                </c:pt>
                <c:pt idx="2">
                  <c:v>СЕВЕРО-ЗАПАДНЫЙ ОКРУГ</c:v>
                </c:pt>
                <c:pt idx="3">
                  <c:v>ТРОИЦКИЙ И НОВОМОСКОВСКИЙ ОКРУГ</c:v>
                </c:pt>
                <c:pt idx="4">
                  <c:v>СЕВЕРНЫЙ ОКРУГ</c:v>
                </c:pt>
                <c:pt idx="5">
                  <c:v>ЦЕНТРАЛЬНЫЙ ОКРУГ</c:v>
                </c:pt>
                <c:pt idx="6">
                  <c:v>ЮГО-ЗАПАДНЫЙ ОКРУГ</c:v>
                </c:pt>
                <c:pt idx="7">
                  <c:v>ЮГО-ВОСТОЧНЫЙ ОКРУГ</c:v>
                </c:pt>
                <c:pt idx="8">
                  <c:v>ЗАПАДНЫЙ ОКРУГ</c:v>
                </c:pt>
                <c:pt idx="9">
                  <c:v>СЕВЕРО-ВОСТОЧНЫЙ ОКРУГ</c:v>
                </c:pt>
                <c:pt idx="10">
                  <c:v>ВОСТОЧНЫЙ ОКРУГ</c:v>
                </c:pt>
                <c:pt idx="11">
                  <c:v>ЮЖНЫЙ ОКРУГ</c:v>
                </c:pt>
              </c:strCache>
            </c:strRef>
          </c:cat>
          <c:val>
            <c:numRef>
              <c:f>'[Данные презентации для СМИ - 3 мес. 2018 г.xlsx]Предв. рассл. прест.'!$C$9:$C$20</c:f>
              <c:numCache>
                <c:formatCode>General</c:formatCode>
                <c:ptCount val="12"/>
                <c:pt idx="0">
                  <c:v>100</c:v>
                </c:pt>
                <c:pt idx="1">
                  <c:v>126</c:v>
                </c:pt>
                <c:pt idx="2">
                  <c:v>468</c:v>
                </c:pt>
                <c:pt idx="3">
                  <c:v>495</c:v>
                </c:pt>
                <c:pt idx="4">
                  <c:v>667</c:v>
                </c:pt>
                <c:pt idx="5">
                  <c:v>675</c:v>
                </c:pt>
                <c:pt idx="6">
                  <c:v>725</c:v>
                </c:pt>
                <c:pt idx="7">
                  <c:v>844</c:v>
                </c:pt>
                <c:pt idx="8">
                  <c:v>881</c:v>
                </c:pt>
                <c:pt idx="9">
                  <c:v>896</c:v>
                </c:pt>
                <c:pt idx="10">
                  <c:v>914</c:v>
                </c:pt>
                <c:pt idx="11">
                  <c:v>1175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36"/>
        <c:axId val="23069056"/>
        <c:axId val="23070592"/>
      </c:barChart>
      <c:catAx>
        <c:axId val="230690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3070592"/>
        <c:crosses val="autoZero"/>
        <c:auto val="1"/>
        <c:lblAlgn val="ctr"/>
        <c:lblOffset val="100"/>
        <c:noMultiLvlLbl val="0"/>
      </c:catAx>
      <c:valAx>
        <c:axId val="23070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30690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797226312039892"/>
          <c:y val="0.87368022691722369"/>
          <c:w val="0.1193379244834956"/>
          <c:h val="5.7827463304271506E-2"/>
        </c:manualLayout>
      </c:layout>
      <c:overlay val="0"/>
      <c:txPr>
        <a:bodyPr/>
        <a:lstStyle/>
        <a:p>
          <a:pPr>
            <a:defRPr sz="9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660429623771171"/>
          <c:y val="2.5085639310974565E-2"/>
          <c:w val="0.76482198139918511"/>
          <c:h val="0.9091045562533124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'[Данные презентации для СМИ - 3 мес. 2018 г.xlsx]Прест. сов. несовершненнолетн.'!$B$6</c:f>
              <c:strCache>
                <c:ptCount val="1"/>
                <c:pt idx="0">
                  <c:v>2017 год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 b="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'[Данные презентации для СМИ - 3 мес. 2018 г.xlsx]Прест. сов. несовершненнолетн.'!$A$7:$A$19</c:f>
              <c:strCache>
                <c:ptCount val="13"/>
                <c:pt idx="0">
                  <c:v>НОВОМОСКОВСКИЙ ОКРУГ</c:v>
                </c:pt>
                <c:pt idx="1">
                  <c:v>УВД НА МЕТРОПОЛИТЕНЕ</c:v>
                </c:pt>
                <c:pt idx="2">
                  <c:v>ТРОИЦКИЙ ОКРУГ</c:v>
                </c:pt>
                <c:pt idx="3">
                  <c:v>ЮГО-ЗАПАДНЫЙ ОКРУГ</c:v>
                </c:pt>
                <c:pt idx="4">
                  <c:v>ЗАПАДНЫЙ ОКРУГ</c:v>
                </c:pt>
                <c:pt idx="5">
                  <c:v>ЗЕЛЕНОГРАДСКИЙ ОКРУГ</c:v>
                </c:pt>
                <c:pt idx="6">
                  <c:v>ЦЕНТРАЛЬНЫЙ ОКРУГ</c:v>
                </c:pt>
                <c:pt idx="7">
                  <c:v>СЕВЕРО-ВОСТОЧНЫЙ ОКРУГ</c:v>
                </c:pt>
                <c:pt idx="8">
                  <c:v>СЕВЕРНЫЙ ОКРУГ</c:v>
                </c:pt>
                <c:pt idx="9">
                  <c:v>ЮГО-ВОСТОЧНЫЙ ОКРУГ</c:v>
                </c:pt>
                <c:pt idx="10">
                  <c:v>СЕВЕРО-ЗАПАДНЫЙ ОКРУГ</c:v>
                </c:pt>
                <c:pt idx="11">
                  <c:v>ВОСТОЧНЫЙ ОКРУГ</c:v>
                </c:pt>
                <c:pt idx="12">
                  <c:v>ЮЖНЫЙ ОКРУГ</c:v>
                </c:pt>
              </c:strCache>
            </c:strRef>
          </c:cat>
          <c:val>
            <c:numRef>
              <c:f>'[Данные презентации для СМИ - 3 мес. 2018 г.xlsx]Прест. сов. несовершненнолетн.'!$B$7:$B$19</c:f>
              <c:numCache>
                <c:formatCode>General</c:formatCode>
                <c:ptCount val="13"/>
                <c:pt idx="0">
                  <c:v>2</c:v>
                </c:pt>
                <c:pt idx="1">
                  <c:v>1</c:v>
                </c:pt>
                <c:pt idx="2">
                  <c:v>2</c:v>
                </c:pt>
                <c:pt idx="3">
                  <c:v>8</c:v>
                </c:pt>
                <c:pt idx="4">
                  <c:v>11</c:v>
                </c:pt>
                <c:pt idx="5">
                  <c:v>3</c:v>
                </c:pt>
                <c:pt idx="6">
                  <c:v>3</c:v>
                </c:pt>
                <c:pt idx="7">
                  <c:v>14</c:v>
                </c:pt>
                <c:pt idx="8">
                  <c:v>13</c:v>
                </c:pt>
                <c:pt idx="9">
                  <c:v>22</c:v>
                </c:pt>
                <c:pt idx="10">
                  <c:v>13</c:v>
                </c:pt>
                <c:pt idx="11">
                  <c:v>19</c:v>
                </c:pt>
                <c:pt idx="12">
                  <c:v>17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- 3 мес. 2018 г.xlsx]Прест. сов. несовершненнолетн.'!$C$6</c:f>
              <c:strCache>
                <c:ptCount val="1"/>
                <c:pt idx="0">
                  <c:v>2018 год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'[Данные презентации для СМИ - 3 мес. 2018 г.xlsx]Прест. сов. несовершненнолетн.'!$A$7:$A$19</c:f>
              <c:strCache>
                <c:ptCount val="13"/>
                <c:pt idx="0">
                  <c:v>НОВОМОСКОВСКИЙ ОКРУГ</c:v>
                </c:pt>
                <c:pt idx="1">
                  <c:v>УВД НА МЕТРОПОЛИТЕНЕ</c:v>
                </c:pt>
                <c:pt idx="2">
                  <c:v>ТРОИЦКИЙ ОКРУГ</c:v>
                </c:pt>
                <c:pt idx="3">
                  <c:v>ЮГО-ЗАПАДНЫЙ ОКРУГ</c:v>
                </c:pt>
                <c:pt idx="4">
                  <c:v>ЗАПАДНЫЙ ОКРУГ</c:v>
                </c:pt>
                <c:pt idx="5">
                  <c:v>ЗЕЛЕНОГРАДСКИЙ ОКРУГ</c:v>
                </c:pt>
                <c:pt idx="6">
                  <c:v>ЦЕНТРАЛЬНЫЙ ОКРУГ</c:v>
                </c:pt>
                <c:pt idx="7">
                  <c:v>СЕВЕРО-ВОСТОЧНЫЙ ОКРУГ</c:v>
                </c:pt>
                <c:pt idx="8">
                  <c:v>СЕВЕРНЫЙ ОКРУГ</c:v>
                </c:pt>
                <c:pt idx="9">
                  <c:v>ЮГО-ВОСТОЧНЫЙ ОКРУГ</c:v>
                </c:pt>
                <c:pt idx="10">
                  <c:v>СЕВЕРО-ЗАПАДНЫЙ ОКРУГ</c:v>
                </c:pt>
                <c:pt idx="11">
                  <c:v>ВОСТОЧНЫЙ ОКРУГ</c:v>
                </c:pt>
                <c:pt idx="12">
                  <c:v>ЮЖНЫЙ ОКРУГ</c:v>
                </c:pt>
              </c:strCache>
            </c:strRef>
          </c:cat>
          <c:val>
            <c:numRef>
              <c:f>'[Данные презентации для СМИ - 3 мес. 2018 г.xlsx]Прест. сов. несовершненнолетн.'!$C$7:$C$19</c:f>
              <c:numCache>
                <c:formatCode>General</c:formatCode>
                <c:ptCount val="13"/>
                <c:pt idx="0">
                  <c:v>0</c:v>
                </c:pt>
                <c:pt idx="1">
                  <c:v>2</c:v>
                </c:pt>
                <c:pt idx="2">
                  <c:v>5</c:v>
                </c:pt>
                <c:pt idx="3">
                  <c:v>6</c:v>
                </c:pt>
                <c:pt idx="4">
                  <c:v>7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11</c:v>
                </c:pt>
                <c:pt idx="9">
                  <c:v>15</c:v>
                </c:pt>
                <c:pt idx="10">
                  <c:v>16</c:v>
                </c:pt>
                <c:pt idx="11">
                  <c:v>19</c:v>
                </c:pt>
                <c:pt idx="12">
                  <c:v>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31"/>
        <c:axId val="23124224"/>
        <c:axId val="23130112"/>
      </c:barChart>
      <c:catAx>
        <c:axId val="2312422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3130112"/>
        <c:crosses val="autoZero"/>
        <c:auto val="1"/>
        <c:lblAlgn val="ctr"/>
        <c:lblOffset val="100"/>
        <c:noMultiLvlLbl val="0"/>
      </c:catAx>
      <c:valAx>
        <c:axId val="23130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31242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080685479391178"/>
          <c:y val="0.86732066320116474"/>
          <c:w val="0.16338265285073597"/>
          <c:h val="6.3010121284662657E-2"/>
        </c:manualLayout>
      </c:layout>
      <c:overlay val="0"/>
      <c:txPr>
        <a:bodyPr/>
        <a:lstStyle/>
        <a:p>
          <a:pPr>
            <a:defRPr sz="9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59921644084869119"/>
          <c:y val="2.6922154119214843E-2"/>
          <c:w val="0.34232211211122821"/>
          <c:h val="0.94615569176157033"/>
        </c:manualLayout>
      </c:layout>
      <c:barChart>
        <c:barDir val="bar"/>
        <c:grouping val="stacked"/>
        <c:varyColors val="0"/>
        <c:ser>
          <c:idx val="0"/>
          <c:order val="0"/>
          <c:invertIfNegative val="0"/>
          <c:cat>
            <c:strRef>
              <c:f>'[Данные презентации для СМИ - 3 мес. 2018 г.xlsx]Хар-ка лиц по возрасту '!$A$12:$A$16</c:f>
              <c:strCache>
                <c:ptCount val="5"/>
                <c:pt idx="0">
                  <c:v>50 и старше</c:v>
                </c:pt>
                <c:pt idx="1">
                  <c:v>30 - 49 лет</c:v>
                </c:pt>
                <c:pt idx="2">
                  <c:v>25 - 29 лет</c:v>
                </c:pt>
                <c:pt idx="3">
                  <c:v>18 - 24 лет</c:v>
                </c:pt>
                <c:pt idx="4">
                  <c:v>14 - 17 лет</c:v>
                </c:pt>
              </c:strCache>
            </c:strRef>
          </c:cat>
          <c:val>
            <c:numRef>
              <c:f>'[Данные презентации для СМИ - 3 мес. 2018 г.xlsx]Хар-ка лиц по возрасту '!$B$12:$B$16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invertIfNegative val="0"/>
          <c:cat>
            <c:strRef>
              <c:f>'[Данные презентации для СМИ - 3 мес. 2018 г.xlsx]Хар-ка лиц по возрасту '!$A$12:$A$16</c:f>
              <c:strCache>
                <c:ptCount val="5"/>
                <c:pt idx="0">
                  <c:v>50 и старше</c:v>
                </c:pt>
                <c:pt idx="1">
                  <c:v>30 - 49 лет</c:v>
                </c:pt>
                <c:pt idx="2">
                  <c:v>25 - 29 лет</c:v>
                </c:pt>
                <c:pt idx="3">
                  <c:v>18 - 24 лет</c:v>
                </c:pt>
                <c:pt idx="4">
                  <c:v>14 - 17 лет</c:v>
                </c:pt>
              </c:strCache>
            </c:strRef>
          </c:cat>
          <c:val>
            <c:numRef>
              <c:f>'[Данные презентации для СМИ - 3 мес. 2018 г.xlsx]Хар-ка лиц по возрасту '!$C$12:$C$16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3755392"/>
        <c:axId val="23761280"/>
      </c:barChart>
      <c:catAx>
        <c:axId val="23755392"/>
        <c:scaling>
          <c:orientation val="minMax"/>
        </c:scaling>
        <c:delete val="0"/>
        <c:axPos val="l"/>
        <c:numFmt formatCode="General" sourceLinked="0"/>
        <c:majorTickMark val="cross"/>
        <c:minorTickMark val="none"/>
        <c:tickLblPos val="nextTo"/>
        <c:spPr>
          <a:ln>
            <a:solidFill>
              <a:srgbClr val="57201F"/>
            </a:solidFill>
          </a:ln>
        </c:spPr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3761280"/>
        <c:crosses val="autoZero"/>
        <c:auto val="1"/>
        <c:lblAlgn val="ctr"/>
        <c:lblOffset val="100"/>
        <c:noMultiLvlLbl val="0"/>
      </c:catAx>
      <c:valAx>
        <c:axId val="237612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375539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2"/>
    </mc:Choice>
    <mc:Fallback>
      <c:style val="1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56494753271142"/>
          <c:y val="2.2995218575831235E-2"/>
          <c:w val="0.84638377993842973"/>
          <c:h val="0.9492286100751079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'[Данные презентации для СМИ - 3 мес. 2018 г.xlsx]Хар-ка лиц по возрасту '!$B$4</c:f>
              <c:strCache>
                <c:ptCount val="1"/>
                <c:pt idx="0">
                  <c:v>2017 год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3.3105316785346214E-2"/>
                  <c:y val="-5.91331806653518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7061406812468796"/>
                  <c:y val="-5.88131877729586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7.2069928967444144E-2"/>
                  <c:y val="-5.67238224167444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6.2224402149953728E-2"/>
                  <c:y val="-5.6742645528061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8.029461780232304E-3"/>
                  <c:y val="-5.9171768043552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'[Данные презентации для СМИ - 3 мес. 2018 г.xlsx]Хар-ка лиц по возрасту '!$A$5:$A$9</c:f>
              <c:strCache>
                <c:ptCount val="5"/>
                <c:pt idx="0">
                  <c:v>50 и старше</c:v>
                </c:pt>
                <c:pt idx="1">
                  <c:v>30 - 49 лет</c:v>
                </c:pt>
                <c:pt idx="2">
                  <c:v>25 - 29 лет</c:v>
                </c:pt>
                <c:pt idx="3">
                  <c:v>18 - 24 лет</c:v>
                </c:pt>
                <c:pt idx="4">
                  <c:v>14 - 17 лет</c:v>
                </c:pt>
              </c:strCache>
            </c:strRef>
          </c:cat>
          <c:val>
            <c:numRef>
              <c:f>'[Данные презентации для СМИ - 3 мес. 2018 г.xlsx]Хар-ка лиц по возрасту '!$B$5:$B$9</c:f>
              <c:numCache>
                <c:formatCode>General</c:formatCode>
                <c:ptCount val="5"/>
                <c:pt idx="0">
                  <c:v>842</c:v>
                </c:pt>
                <c:pt idx="1">
                  <c:v>4876</c:v>
                </c:pt>
                <c:pt idx="2">
                  <c:v>2099</c:v>
                </c:pt>
                <c:pt idx="3">
                  <c:v>1808</c:v>
                </c:pt>
                <c:pt idx="4">
                  <c:v>148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- 3 мес. 2018 г.xlsx]Хар-ка лиц по возрасту '!$C$4</c:f>
              <c:strCache>
                <c:ptCount val="1"/>
                <c:pt idx="0">
                  <c:v>2018 год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8730182058780303E-2"/>
                  <c:y val="-5.67618451016052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6601765157553303"/>
                  <c:y val="-5.88335167331812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3488098470449811E-2"/>
                  <c:y val="-5.6742645528061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6.1536673877945459E-2"/>
                  <c:y val="-5.67618451016052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3763031706154514E-2"/>
                  <c:y val="-5.9171768043552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'[Данные презентации для СМИ - 3 мес. 2018 г.xlsx]Хар-ка лиц по возрасту '!$A$5:$A$9</c:f>
              <c:strCache>
                <c:ptCount val="5"/>
                <c:pt idx="0">
                  <c:v>50 и старше</c:v>
                </c:pt>
                <c:pt idx="1">
                  <c:v>30 - 49 лет</c:v>
                </c:pt>
                <c:pt idx="2">
                  <c:v>25 - 29 лет</c:v>
                </c:pt>
                <c:pt idx="3">
                  <c:v>18 - 24 лет</c:v>
                </c:pt>
                <c:pt idx="4">
                  <c:v>14 - 17 лет</c:v>
                </c:pt>
              </c:strCache>
            </c:strRef>
          </c:cat>
          <c:val>
            <c:numRef>
              <c:f>'[Данные презентации для СМИ - 3 мес. 2018 г.xlsx]Хар-ка лиц по возрасту '!$C$5:$C$9</c:f>
              <c:numCache>
                <c:formatCode>General</c:formatCode>
                <c:ptCount val="5"/>
                <c:pt idx="0">
                  <c:v>833</c:v>
                </c:pt>
                <c:pt idx="1">
                  <c:v>4904</c:v>
                </c:pt>
                <c:pt idx="2">
                  <c:v>1885</c:v>
                </c:pt>
                <c:pt idx="3">
                  <c:v>1884</c:v>
                </c:pt>
                <c:pt idx="4">
                  <c:v>146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3791104"/>
        <c:axId val="23792640"/>
      </c:barChart>
      <c:catAx>
        <c:axId val="23791104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one"/>
        <c:crossAx val="23792640"/>
        <c:crosses val="autoZero"/>
        <c:auto val="1"/>
        <c:lblAlgn val="ctr"/>
        <c:lblOffset val="100"/>
        <c:noMultiLvlLbl val="0"/>
      </c:catAx>
      <c:valAx>
        <c:axId val="237926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379110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8558865323207814"/>
          <c:y val="0.87504522252493966"/>
          <c:w val="7.4896472076579304E-2"/>
          <c:h val="6.9154228668426757E-2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89292040896260183"/>
          <c:y val="2.3201505490386323E-2"/>
          <c:w val="0.1070795910373982"/>
          <c:h val="0.9535969890192274"/>
        </c:manualLayout>
      </c:layout>
      <c:barChart>
        <c:barDir val="bar"/>
        <c:grouping val="stacked"/>
        <c:varyColors val="0"/>
        <c:ser>
          <c:idx val="0"/>
          <c:order val="0"/>
          <c:invertIfNegative val="0"/>
          <c:cat>
            <c:strLit>
              <c:ptCount val="3"/>
              <c:pt idx="0">
                <c:v>НАЧАЛЬНОЕ</c:v>
              </c:pt>
              <c:pt idx="1">
                <c:v>СРЕДНЕЕ (ОБЩЕЕ И ПРОФЕССИОНАЛЬНОЕ)</c:v>
              </c:pt>
              <c:pt idx="2">
                <c:v>ВЫСШЕЕ</c:v>
              </c:pt>
            </c:strLit>
          </c:cat>
          <c:val>
            <c:numLit>
              <c:formatCode>General</c:formatCode>
              <c:ptCount val="3"/>
              <c:pt idx="0">
                <c:v>0</c:v>
              </c:pt>
              <c:pt idx="1">
                <c:v>0</c:v>
              </c:pt>
              <c:pt idx="2">
                <c:v>0</c:v>
              </c:pt>
            </c:numLit>
          </c:val>
        </c:ser>
        <c:ser>
          <c:idx val="1"/>
          <c:order val="1"/>
          <c:invertIfNegative val="0"/>
          <c:cat>
            <c:strLit>
              <c:ptCount val="3"/>
              <c:pt idx="0">
                <c:v>НАЧАЛЬНОЕ</c:v>
              </c:pt>
              <c:pt idx="1">
                <c:v>СРЕДНЕЕ (ОБЩЕЕ И ПРОФЕССИОНАЛЬНОЕ)</c:v>
              </c:pt>
              <c:pt idx="2">
                <c:v>ВЫСШЕЕ</c:v>
              </c:pt>
            </c:strLit>
          </c:cat>
          <c:val>
            <c:numLit>
              <c:formatCode>General</c:formatCode>
              <c:ptCount val="3"/>
              <c:pt idx="0">
                <c:v>0</c:v>
              </c:pt>
              <c:pt idx="1">
                <c:v>0</c:v>
              </c:pt>
              <c:pt idx="2">
                <c:v>0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3873792"/>
        <c:axId val="23875584"/>
      </c:barChart>
      <c:catAx>
        <c:axId val="23873792"/>
        <c:scaling>
          <c:orientation val="minMax"/>
        </c:scaling>
        <c:delete val="0"/>
        <c:axPos val="l"/>
        <c:numFmt formatCode="General" sourceLinked="0"/>
        <c:majorTickMark val="cross"/>
        <c:minorTickMark val="none"/>
        <c:tickLblPos val="nextTo"/>
        <c:spPr>
          <a:ln>
            <a:solidFill>
              <a:srgbClr val="332741"/>
            </a:solidFill>
          </a:ln>
        </c:spPr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3875584"/>
        <c:crosses val="autoZero"/>
        <c:auto val="1"/>
        <c:lblAlgn val="ctr"/>
        <c:lblOffset val="100"/>
        <c:noMultiLvlLbl val="0"/>
      </c:catAx>
      <c:valAx>
        <c:axId val="238755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387379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7343482048261658"/>
          <c:y val="2.2995169368393402E-2"/>
          <c:w val="0.45820407139882424"/>
          <c:h val="0.95400966126321363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cat>
            <c:numRef>
              <c:f>'мужчины и женщины 7'!$B$43:$B$54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cat>
          <c:val>
            <c:numRef>
              <c:f>'мужчины и женщины 7'!$C$43:$C$54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invertIfNegative val="0"/>
          <c:cat>
            <c:numRef>
              <c:f>'мужчины и женщины 7'!$B$43:$B$54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cat>
          <c:val>
            <c:numRef>
              <c:f>'мужчины и женщины 7'!$D$43:$D$54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3181440"/>
        <c:axId val="93182976"/>
      </c:barChart>
      <c:catAx>
        <c:axId val="9318144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93182976"/>
        <c:crosses val="autoZero"/>
        <c:auto val="1"/>
        <c:lblAlgn val="ctr"/>
        <c:lblOffset val="100"/>
        <c:noMultiLvlLbl val="0"/>
      </c:catAx>
      <c:valAx>
        <c:axId val="931829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9318144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4"/>
    </mc:Choice>
    <mc:Fallback>
      <c:style val="14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337349941650696"/>
          <c:y val="3.4341220900480571E-2"/>
          <c:w val="0.84865972926008548"/>
          <c:h val="0.9403944069458619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'[Данные презентации для СМИ - 3 мес. 2018 г.xlsx]Хар-ка по уровню образования'!$B$4</c:f>
              <c:strCache>
                <c:ptCount val="1"/>
                <c:pt idx="0">
                  <c:v>2017 год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2821522389204899E-2"/>
                  <c:y val="-8.13862885779113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9552834263146099"/>
                  <c:y val="-8.6173717317788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7696976947508485E-2"/>
                  <c:y val="-8.37800029478498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- 3 мес. 2018 г.xlsx]Хар-ка по уровню образования'!$A$5:$A$7</c:f>
              <c:strCache>
                <c:ptCount val="3"/>
                <c:pt idx="0">
                  <c:v>НАЧАЛЬНОЕ</c:v>
                </c:pt>
                <c:pt idx="1">
                  <c:v>СРЕДНЕЕ (ОБЩЕЕ И ПРОФЕССИОНАЛЬНОЕ)</c:v>
                </c:pt>
                <c:pt idx="2">
                  <c:v>ВЫСШЕЕ</c:v>
                </c:pt>
              </c:strCache>
            </c:strRef>
          </c:cat>
          <c:val>
            <c:numRef>
              <c:f>'[Данные презентации для СМИ - 3 мес. 2018 г.xlsx]Хар-ка по уровню образования'!$B$5:$B$7</c:f>
              <c:numCache>
                <c:formatCode>General</c:formatCode>
                <c:ptCount val="3"/>
                <c:pt idx="0">
                  <c:v>112</c:v>
                </c:pt>
                <c:pt idx="1">
                  <c:v>7172</c:v>
                </c:pt>
                <c:pt idx="2">
                  <c:v>1971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- 3 мес. 2018 г.xlsx]Хар-ка по уровню образования'!$C$4</c:f>
              <c:strCache>
                <c:ptCount val="1"/>
                <c:pt idx="0">
                  <c:v>2018 год 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4424212687855494E-2"/>
                  <c:y val="-8.13864770593577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8110400374751912"/>
                  <c:y val="-8.37800029478498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8080708959518312E-2"/>
                  <c:y val="-8.37800029478498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- 3 мес. 2018 г.xlsx]Хар-ка по уровню образования'!$A$5:$A$7</c:f>
              <c:strCache>
                <c:ptCount val="3"/>
                <c:pt idx="0">
                  <c:v>НАЧАЛЬНОЕ</c:v>
                </c:pt>
                <c:pt idx="1">
                  <c:v>СРЕДНЕЕ (ОБЩЕЕ И ПРОФЕССИОНАЛЬНОЕ)</c:v>
                </c:pt>
                <c:pt idx="2">
                  <c:v>ВЫСШЕЕ</c:v>
                </c:pt>
              </c:strCache>
            </c:strRef>
          </c:cat>
          <c:val>
            <c:numRef>
              <c:f>'[Данные презентации для СМИ - 3 мес. 2018 г.xlsx]Хар-ка по уровню образования'!$C$5:$C$7</c:f>
              <c:numCache>
                <c:formatCode>General</c:formatCode>
                <c:ptCount val="3"/>
                <c:pt idx="0">
                  <c:v>116</c:v>
                </c:pt>
                <c:pt idx="1">
                  <c:v>7009</c:v>
                </c:pt>
                <c:pt idx="2">
                  <c:v>1998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3897216"/>
        <c:axId val="23898752"/>
      </c:barChart>
      <c:catAx>
        <c:axId val="23897216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one"/>
        <c:crossAx val="23898752"/>
        <c:crosses val="autoZero"/>
        <c:auto val="1"/>
        <c:lblAlgn val="ctr"/>
        <c:lblOffset val="100"/>
        <c:noMultiLvlLbl val="0"/>
      </c:catAx>
      <c:valAx>
        <c:axId val="238987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38972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8650832591300344"/>
          <c:y val="0.90771043670774176"/>
          <c:w val="8.4393632852172898E-2"/>
          <c:h val="6.9246198611947238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9291996071233"/>
          <c:y val="1.365922304929082E-2"/>
          <c:w val="0.7215601904606469"/>
          <c:h val="0.9725326815539013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'[Данные презентации для СМИ - 3 мес. 2018 г.xlsx]Хар-ка по должн. и соц. полож.'!$B$4</c:f>
              <c:strCache>
                <c:ptCount val="1"/>
                <c:pt idx="0">
                  <c:v>2017 год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4.46666201297201E-2"/>
                  <c:y val="-5.90723252971891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5702471111862693"/>
                  <c:y val="-6.14253971780913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6.124380968486294E-2"/>
                  <c:y val="-5.91106543717364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3262169493458445E-2"/>
                  <c:y val="-5.69838536458911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1314131271549965E-2"/>
                  <c:y val="-5.7003110765470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'[Данные презентации для СМИ - 3 мес. 2018 г.xlsx]Хар-ка по должн. и соц. полож.'!$A$5:$A$9</c:f>
              <c:strCache>
                <c:ptCount val="5"/>
                <c:pt idx="0">
                  <c:v>УЧАЩИЕСЯ И СТУДЕНТЫ</c:v>
                </c:pt>
                <c:pt idx="1">
                  <c:v>СЛУЖАЩИЕ</c:v>
                </c:pt>
                <c:pt idx="2">
                  <c:v>РУКОВОДИТЕЛИ</c:v>
                </c:pt>
                <c:pt idx="3">
                  <c:v>РАБОТНИКИ КРЕДИТНО-ФИНАНСОВОЙ И БАНКОВСКОЙ СФЕРЫ</c:v>
                </c:pt>
                <c:pt idx="4">
                  <c:v>СОБСТВЕННИКИ (СОВЛАДЕЛЬЦЫ)</c:v>
                </c:pt>
              </c:strCache>
            </c:strRef>
          </c:cat>
          <c:val>
            <c:numRef>
              <c:f>'[Данные презентации для СМИ - 3 мес. 2018 г.xlsx]Хар-ка по должн. и соц. полож.'!$B$5:$B$9</c:f>
              <c:numCache>
                <c:formatCode>General</c:formatCode>
                <c:ptCount val="5"/>
                <c:pt idx="0">
                  <c:v>298</c:v>
                </c:pt>
                <c:pt idx="1">
                  <c:v>1088</c:v>
                </c:pt>
                <c:pt idx="2">
                  <c:v>385</c:v>
                </c:pt>
                <c:pt idx="3">
                  <c:v>49</c:v>
                </c:pt>
                <c:pt idx="4">
                  <c:v>23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- 3 мес. 2018 г.xlsx]Хар-ка по должн. и соц. полож.'!$C$4</c:f>
              <c:strCache>
                <c:ptCount val="1"/>
                <c:pt idx="0">
                  <c:v>2018 год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4.3108533663417929E-2"/>
                  <c:y val="-5.7003110765470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4881200515576942"/>
                  <c:y val="-5.93167425841573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6.5540038324158667E-2"/>
                  <c:y val="-5.7003110765470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9.5586082306039159E-3"/>
                  <c:y val="-5.69838536458911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9.5582389917909603E-3"/>
                  <c:y val="-5.7003110765470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'[Данные презентации для СМИ - 3 мес. 2018 г.xlsx]Хар-ка по должн. и соц. полож.'!$A$5:$A$9</c:f>
              <c:strCache>
                <c:ptCount val="5"/>
                <c:pt idx="0">
                  <c:v>УЧАЩИЕСЯ И СТУДЕНТЫ</c:v>
                </c:pt>
                <c:pt idx="1">
                  <c:v>СЛУЖАЩИЕ</c:v>
                </c:pt>
                <c:pt idx="2">
                  <c:v>РУКОВОДИТЕЛИ</c:v>
                </c:pt>
                <c:pt idx="3">
                  <c:v>РАБОТНИКИ КРЕДИТНО-ФИНАНСОВОЙ И БАНКОВСКОЙ СФЕРЫ</c:v>
                </c:pt>
                <c:pt idx="4">
                  <c:v>СОБСТВЕННИКИ (СОВЛАДЕЛЬЦЫ)</c:v>
                </c:pt>
              </c:strCache>
            </c:strRef>
          </c:cat>
          <c:val>
            <c:numRef>
              <c:f>'[Данные презентации для СМИ - 3 мес. 2018 г.xlsx]Хар-ка по должн. и соц. полож.'!$C$5:$C$9</c:f>
              <c:numCache>
                <c:formatCode>General</c:formatCode>
                <c:ptCount val="5"/>
                <c:pt idx="0">
                  <c:v>270</c:v>
                </c:pt>
                <c:pt idx="1">
                  <c:v>1060</c:v>
                </c:pt>
                <c:pt idx="2">
                  <c:v>493</c:v>
                </c:pt>
                <c:pt idx="3">
                  <c:v>87</c:v>
                </c:pt>
                <c:pt idx="4">
                  <c:v>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4312064"/>
        <c:axId val="24317952"/>
      </c:barChart>
      <c:catAx>
        <c:axId val="24312064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one"/>
        <c:crossAx val="24317952"/>
        <c:crosses val="autoZero"/>
        <c:auto val="1"/>
        <c:lblAlgn val="ctr"/>
        <c:lblOffset val="100"/>
        <c:noMultiLvlLbl val="0"/>
      </c:catAx>
      <c:valAx>
        <c:axId val="243179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43120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510028875847622"/>
          <c:y val="0.86514257675073136"/>
          <c:w val="8.2187279092883481E-2"/>
          <c:h val="7.2730807688034665E-2"/>
        </c:manualLayout>
      </c:layout>
      <c:overlay val="0"/>
      <c:txPr>
        <a:bodyPr/>
        <a:lstStyle/>
        <a:p>
          <a:pPr>
            <a:defRPr sz="10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4297775085806584"/>
          <c:y val="2.3208790566166568E-2"/>
          <c:w val="7.4287206406891446E-2"/>
          <c:h val="0.95358241886766681"/>
        </c:manualLayout>
      </c:layout>
      <c:barChart>
        <c:barDir val="bar"/>
        <c:grouping val="stacked"/>
        <c:varyColors val="0"/>
        <c:ser>
          <c:idx val="0"/>
          <c:order val="0"/>
          <c:invertIfNegative val="0"/>
          <c:cat>
            <c:strLit>
              <c:ptCount val="5"/>
              <c:pt idx="0">
                <c:v>УЧАЩИЕСЯ И СТУДЕНТЫ</c:v>
              </c:pt>
              <c:pt idx="1">
                <c:v>СЛУЖАЩИЕ</c:v>
              </c:pt>
              <c:pt idx="2">
                <c:v>РУКОВОДИТЕЛИ</c:v>
              </c:pt>
              <c:pt idx="3">
                <c:v>РАБОТНИКИ КРЕДИТНО-ФИНАНСОВОЙ И БАНКОВСКОЙ СФЕРЫ</c:v>
              </c:pt>
              <c:pt idx="4">
                <c:v>СОБСТВЕННИКИ (СОВЛАДЕЛЬЦЫ)</c:v>
              </c:pt>
            </c:strLit>
          </c:cat>
          <c:val>
            <c:numLit>
              <c:formatCode>General</c:formatCode>
              <c:ptCount val="5"/>
              <c:pt idx="0">
                <c:v>0</c:v>
              </c:pt>
              <c:pt idx="1">
                <c:v>0</c:v>
              </c:pt>
              <c:pt idx="2">
                <c:v>0</c:v>
              </c:pt>
              <c:pt idx="3">
                <c:v>0</c:v>
              </c:pt>
              <c:pt idx="4">
                <c:v>0</c:v>
              </c:pt>
            </c:numLit>
          </c:val>
        </c:ser>
        <c:ser>
          <c:idx val="1"/>
          <c:order val="1"/>
          <c:invertIfNegative val="0"/>
          <c:cat>
            <c:strLit>
              <c:ptCount val="5"/>
              <c:pt idx="0">
                <c:v>УЧАЩИЕСЯ И СТУДЕНТЫ</c:v>
              </c:pt>
              <c:pt idx="1">
                <c:v>СЛУЖАЩИЕ</c:v>
              </c:pt>
              <c:pt idx="2">
                <c:v>РУКОВОДИТЕЛИ</c:v>
              </c:pt>
              <c:pt idx="3">
                <c:v>РАБОТНИКИ КРЕДИТНО-ФИНАНСОВОЙ И БАНКОВСКОЙ СФЕРЫ</c:v>
              </c:pt>
              <c:pt idx="4">
                <c:v>СОБСТВЕННИКИ (СОВЛАДЕЛЬЦЫ)</c:v>
              </c:pt>
            </c:strLit>
          </c:cat>
          <c:val>
            <c:numLit>
              <c:formatCode>General</c:formatCode>
              <c:ptCount val="5"/>
              <c:pt idx="0">
                <c:v>0</c:v>
              </c:pt>
              <c:pt idx="1">
                <c:v>0</c:v>
              </c:pt>
              <c:pt idx="2">
                <c:v>0</c:v>
              </c:pt>
              <c:pt idx="3">
                <c:v>0</c:v>
              </c:pt>
              <c:pt idx="4">
                <c:v>0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4351488"/>
        <c:axId val="24353024"/>
      </c:barChart>
      <c:catAx>
        <c:axId val="24351488"/>
        <c:scaling>
          <c:orientation val="minMax"/>
        </c:scaling>
        <c:delete val="0"/>
        <c:axPos val="l"/>
        <c:numFmt formatCode="General" sourceLinked="0"/>
        <c:majorTickMark val="cross"/>
        <c:minorTickMark val="none"/>
        <c:tickLblPos val="nextTo"/>
        <c:spPr>
          <a:ln>
            <a:solidFill>
              <a:srgbClr val="381514"/>
            </a:solidFill>
          </a:ln>
        </c:spPr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4353024"/>
        <c:crosses val="autoZero"/>
        <c:auto val="1"/>
        <c:lblAlgn val="ctr"/>
        <c:lblOffset val="100"/>
        <c:noMultiLvlLbl val="0"/>
      </c:catAx>
      <c:valAx>
        <c:axId val="243530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435148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0585088056199249E-2"/>
          <c:y val="2.1453368861438896E-2"/>
          <c:w val="0.92579301819354487"/>
          <c:h val="0.918897215337221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'[Данные презентации для СМИ - 3 мес. 2018 г.xlsx]Наруш. над-ра. соб. фед. зак.'!$B$2</c:f>
              <c:strCache>
                <c:ptCount val="1"/>
                <c:pt idx="0">
                  <c:v>2017 год</c:v>
                </c:pt>
              </c:strCache>
            </c:strRef>
          </c:tx>
          <c:spPr>
            <a:solidFill>
              <a:srgbClr val="00006C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- 3 мес. 2018 г.xlsx]Наруш. над-ра. соб. фед. зак.'!$A$3:$A$9</c:f>
              <c:strCache>
                <c:ptCount val="7"/>
                <c:pt idx="0">
                  <c:v>СФЕРА ЭКОНОМИКИ</c:v>
                </c:pt>
                <c:pt idx="1">
                  <c:v>СФЕРА ОХРАНЫ ОКРУЖАЮЩЕЙ СРЕДЫ </c:v>
                </c:pt>
                <c:pt idx="2">
                  <c:v>ПРАВА И СВОБОДЫ ЧЕЛОВЕКА И ГРАЖДАНИНА </c:v>
                </c:pt>
                <c:pt idx="3">
                  <c:v>СОБЛЮДЕНИЕ ПРАВ НЕСОВЕРШЕННОЛЕТНИХ</c:v>
                </c:pt>
                <c:pt idx="4">
                  <c:v>В СФЕРЕ ЖКХ</c:v>
                </c:pt>
                <c:pt idx="5">
                  <c:v>В СФЕРЕ ЖИЛИЩНЫХ
ПРАВ ГРАЖДАН</c:v>
                </c:pt>
                <c:pt idx="6">
                  <c:v>ИНОЕ ЗАКОНОДАТЕЛЬСТВО</c:v>
                </c:pt>
              </c:strCache>
            </c:strRef>
          </c:cat>
          <c:val>
            <c:numRef>
              <c:f>'[Данные презентации для СМИ - 3 мес. 2018 г.xlsx]Наруш. над-ра. соб. фед. зак.'!$B$3:$B$9</c:f>
              <c:numCache>
                <c:formatCode>General</c:formatCode>
                <c:ptCount val="7"/>
                <c:pt idx="0">
                  <c:v>2302</c:v>
                </c:pt>
                <c:pt idx="1">
                  <c:v>439</c:v>
                </c:pt>
                <c:pt idx="2">
                  <c:v>13669</c:v>
                </c:pt>
                <c:pt idx="3">
                  <c:v>3536</c:v>
                </c:pt>
                <c:pt idx="4">
                  <c:v>678</c:v>
                </c:pt>
                <c:pt idx="5">
                  <c:v>722</c:v>
                </c:pt>
                <c:pt idx="6">
                  <c:v>1167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- 3 мес. 2018 г.xlsx]Наруш. над-ра. соб. фед. зак.'!$C$2</c:f>
              <c:strCache>
                <c:ptCount val="1"/>
                <c:pt idx="0">
                  <c:v>2018 год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txPr>
              <a:bodyPr/>
              <a:lstStyle/>
              <a:p>
                <a:pPr>
                  <a:defRPr sz="11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- 3 мес. 2018 г.xlsx]Наруш. над-ра. соб. фед. зак.'!$A$3:$A$9</c:f>
              <c:strCache>
                <c:ptCount val="7"/>
                <c:pt idx="0">
                  <c:v>СФЕРА ЭКОНОМИКИ</c:v>
                </c:pt>
                <c:pt idx="1">
                  <c:v>СФЕРА ОХРАНЫ ОКРУЖАЮЩЕЙ СРЕДЫ </c:v>
                </c:pt>
                <c:pt idx="2">
                  <c:v>ПРАВА И СВОБОДЫ ЧЕЛОВЕКА И ГРАЖДАНИНА </c:v>
                </c:pt>
                <c:pt idx="3">
                  <c:v>СОБЛЮДЕНИЕ ПРАВ НЕСОВЕРШЕННОЛЕТНИХ</c:v>
                </c:pt>
                <c:pt idx="4">
                  <c:v>В СФЕРЕ ЖКХ</c:v>
                </c:pt>
                <c:pt idx="5">
                  <c:v>В СФЕРЕ ЖИЛИЩНЫХ
ПРАВ ГРАЖДАН</c:v>
                </c:pt>
                <c:pt idx="6">
                  <c:v>ИНОЕ ЗАКОНОДАТЕЛЬСТВО</c:v>
                </c:pt>
              </c:strCache>
            </c:strRef>
          </c:cat>
          <c:val>
            <c:numRef>
              <c:f>'[Данные презентации для СМИ - 3 мес. 2018 г.xlsx]Наруш. над-ра. соб. фед. зак.'!$C$3:$C$9</c:f>
              <c:numCache>
                <c:formatCode>General</c:formatCode>
                <c:ptCount val="7"/>
                <c:pt idx="0">
                  <c:v>2303</c:v>
                </c:pt>
                <c:pt idx="1">
                  <c:v>403</c:v>
                </c:pt>
                <c:pt idx="2">
                  <c:v>10685</c:v>
                </c:pt>
                <c:pt idx="3">
                  <c:v>2386</c:v>
                </c:pt>
                <c:pt idx="4">
                  <c:v>820</c:v>
                </c:pt>
                <c:pt idx="5">
                  <c:v>845</c:v>
                </c:pt>
                <c:pt idx="6">
                  <c:v>1221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24098304"/>
        <c:axId val="24099840"/>
      </c:barChart>
      <c:catAx>
        <c:axId val="24098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600" b="1" cap="all" baseline="0"/>
            </a:pPr>
            <a:endParaRPr lang="ru-RU"/>
          </a:p>
        </c:txPr>
        <c:crossAx val="24099840"/>
        <c:crosses val="autoZero"/>
        <c:auto val="1"/>
        <c:lblAlgn val="ctr"/>
        <c:lblOffset val="100"/>
        <c:noMultiLvlLbl val="0"/>
      </c:catAx>
      <c:valAx>
        <c:axId val="240998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2409830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89212175289146278"/>
          <c:y val="2.401119020558341E-2"/>
          <c:w val="9.7900525822544715E-2"/>
          <c:h val="4.6691557674752492E-2"/>
        </c:manualLayout>
      </c:layout>
      <c:overlay val="0"/>
      <c:txPr>
        <a:bodyPr/>
        <a:lstStyle/>
        <a:p>
          <a:pPr>
            <a:defRPr sz="900"/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100">
          <a:latin typeface="Times New Roman" pitchFamily="18" charset="0"/>
          <a:cs typeface="Times New Roman" pitchFamily="18" charset="0"/>
        </a:defRPr>
      </a:pPr>
      <a:endParaRPr lang="ru-RU"/>
    </a:p>
  </c:txPr>
  <c:externalData r:id="rId2">
    <c:autoUpdate val="0"/>
  </c:externalData>
  <c:userShapes r:id="rId3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'[Данные презентации для СМИ - 3 мес. 2018 г.xlsx]Над-р за собл. зак. при исп. УН'!$A$3</c:f>
              <c:strCache>
                <c:ptCount val="1"/>
                <c:pt idx="0">
                  <c:v>Проведено проверок соблюдения закона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'[Данные презентации для СМИ - 3 мес. 2018 г.xlsx]Над-р за собл. зак. при исп. УН'!$B$2:$C$2</c:f>
              <c:strCache>
                <c:ptCount val="2"/>
                <c:pt idx="0">
                  <c:v>2017 год</c:v>
                </c:pt>
                <c:pt idx="1">
                  <c:v>2018 год</c:v>
                </c:pt>
              </c:strCache>
            </c:strRef>
          </c:cat>
          <c:val>
            <c:numRef>
              <c:f>'[Данные презентации для СМИ - 3 мес. 2018 г.xlsx]Над-р за собл. зак. при исп. УН'!$B$3:$C$3</c:f>
              <c:numCache>
                <c:formatCode>General</c:formatCode>
                <c:ptCount val="2"/>
                <c:pt idx="0">
                  <c:v>98</c:v>
                </c:pt>
                <c:pt idx="1">
                  <c:v>102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- 3 мес. 2018 г.xlsx]Над-р за собл. зак. при исп. УН'!$A$4</c:f>
              <c:strCache>
                <c:ptCount val="1"/>
                <c:pt idx="0">
                  <c:v>Внесено представлений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'[Данные презентации для СМИ - 3 мес. 2018 г.xlsx]Над-р за собл. зак. при исп. УН'!$B$2:$C$2</c:f>
              <c:strCache>
                <c:ptCount val="2"/>
                <c:pt idx="0">
                  <c:v>2017 год</c:v>
                </c:pt>
                <c:pt idx="1">
                  <c:v>2018 год</c:v>
                </c:pt>
              </c:strCache>
            </c:strRef>
          </c:cat>
          <c:val>
            <c:numRef>
              <c:f>'[Данные презентации для СМИ - 3 мес. 2018 г.xlsx]Над-р за собл. зак. при исп. УН'!$B$4:$C$4</c:f>
              <c:numCache>
                <c:formatCode>General</c:formatCode>
                <c:ptCount val="2"/>
                <c:pt idx="0">
                  <c:v>79</c:v>
                </c:pt>
                <c:pt idx="1">
                  <c:v>86</c:v>
                </c:pt>
              </c:numCache>
            </c:numRef>
          </c:val>
        </c:ser>
        <c:ser>
          <c:idx val="2"/>
          <c:order val="2"/>
          <c:tx>
            <c:strRef>
              <c:f>'[Данные презентации для СМИ - 3 мес. 2018 г.xlsx]Над-р за собл. зак. при исп. УН'!$A$5</c:f>
              <c:strCache>
                <c:ptCount val="1"/>
                <c:pt idx="0">
                  <c:v>Привлечено лиц к дисциплинарной ответсвенности 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- 3 мес. 2018 г.xlsx]Над-р за собл. зак. при исп. УН'!$B$2:$C$2</c:f>
              <c:strCache>
                <c:ptCount val="2"/>
                <c:pt idx="0">
                  <c:v>2017 год</c:v>
                </c:pt>
                <c:pt idx="1">
                  <c:v>2018 год</c:v>
                </c:pt>
              </c:strCache>
            </c:strRef>
          </c:cat>
          <c:val>
            <c:numRef>
              <c:f>'[Данные презентации для СМИ - 3 мес. 2018 г.xlsx]Над-р за собл. зак. при исп. УН'!$B$5:$C$5</c:f>
              <c:numCache>
                <c:formatCode>General</c:formatCode>
                <c:ptCount val="2"/>
                <c:pt idx="0">
                  <c:v>118</c:v>
                </c:pt>
                <c:pt idx="1">
                  <c:v>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24657280"/>
        <c:axId val="24663168"/>
      </c:barChart>
      <c:catAx>
        <c:axId val="24657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24663168"/>
        <c:crosses val="autoZero"/>
        <c:auto val="1"/>
        <c:lblAlgn val="ctr"/>
        <c:lblOffset val="100"/>
        <c:noMultiLvlLbl val="0"/>
      </c:catAx>
      <c:valAx>
        <c:axId val="246631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2465728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5.0149552138746216E-2"/>
          <c:y val="0.9492618353386546"/>
          <c:w val="0.93525910480610752"/>
          <c:h val="3.7481471945219585E-2"/>
        </c:manualLayout>
      </c:layout>
      <c:overlay val="0"/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8957197996812148E-2"/>
          <c:y val="2.5741433928274472E-2"/>
          <c:w val="0.93329311791746217"/>
          <c:h val="0.859786970328460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'[Данные презентации для СМИ - 3 мес. 2018 г.xlsx]Над-р за собл. прав несов-них'!$B$2</c:f>
              <c:strCache>
                <c:ptCount val="1"/>
                <c:pt idx="0">
                  <c:v>2017 год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txPr>
              <a:bodyPr/>
              <a:lstStyle/>
              <a:p>
                <a:pPr>
                  <a:defRPr sz="105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- 3 мес. 2018 г.xlsx]Над-р за собл. прав несов-них'!$A$3:$A$7</c:f>
              <c:strCache>
                <c:ptCount val="5"/>
                <c:pt idx="0">
                  <c:v>ВЫЯВЛЕНО НАРУШЕНИЙ ЗАКОНОВ </c:v>
                </c:pt>
                <c:pt idx="1">
                  <c:v>ПРИНЕСЕНО ПРОТЕСТОВ</c:v>
                </c:pt>
                <c:pt idx="2">
                  <c:v>ОБЪЯВЛЕНО ПРЕДОСТЕРЕЖЕНИЙ</c:v>
                </c:pt>
                <c:pt idx="3">
                  <c:v>ВНЕСЕНО ПРЕДСТАВЛЕНИЙ</c:v>
                </c:pt>
                <c:pt idx="4">
                  <c:v>ПО ПРЕДСТАВЛЕНИЯМ ПРОКУРОРА ПРИВЛЕЧЕНО                            К ДИСЦИПЛИНАРНОЙ ОТВЕТСВЕННОСТИ ЛИЦ</c:v>
                </c:pt>
              </c:strCache>
            </c:strRef>
          </c:cat>
          <c:val>
            <c:numRef>
              <c:f>'[Данные презентации для СМИ - 3 мес. 2018 г.xlsx]Над-р за собл. прав несов-них'!$B$3:$B$7</c:f>
              <c:numCache>
                <c:formatCode>General</c:formatCode>
                <c:ptCount val="5"/>
                <c:pt idx="0">
                  <c:v>3536</c:v>
                </c:pt>
                <c:pt idx="1">
                  <c:v>347</c:v>
                </c:pt>
                <c:pt idx="2">
                  <c:v>16</c:v>
                </c:pt>
                <c:pt idx="3">
                  <c:v>584</c:v>
                </c:pt>
                <c:pt idx="4">
                  <c:v>628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- 3 мес. 2018 г.xlsx]Над-р за собл. прав несов-них'!$C$2</c:f>
              <c:strCache>
                <c:ptCount val="1"/>
                <c:pt idx="0">
                  <c:v>2018 год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txPr>
              <a:bodyPr/>
              <a:lstStyle/>
              <a:p>
                <a:pPr>
                  <a:defRPr sz="105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- 3 мес. 2018 г.xlsx]Над-р за собл. прав несов-них'!$A$3:$A$7</c:f>
              <c:strCache>
                <c:ptCount val="5"/>
                <c:pt idx="0">
                  <c:v>ВЫЯВЛЕНО НАРУШЕНИЙ ЗАКОНОВ </c:v>
                </c:pt>
                <c:pt idx="1">
                  <c:v>ПРИНЕСЕНО ПРОТЕСТОВ</c:v>
                </c:pt>
                <c:pt idx="2">
                  <c:v>ОБЪЯВЛЕНО ПРЕДОСТЕРЕЖЕНИЙ</c:v>
                </c:pt>
                <c:pt idx="3">
                  <c:v>ВНЕСЕНО ПРЕДСТАВЛЕНИЙ</c:v>
                </c:pt>
                <c:pt idx="4">
                  <c:v>ПО ПРЕДСТАВЛЕНИЯМ ПРОКУРОРА ПРИВЛЕЧЕНО                            К ДИСЦИПЛИНАРНОЙ ОТВЕТСВЕННОСТИ ЛИЦ</c:v>
                </c:pt>
              </c:strCache>
            </c:strRef>
          </c:cat>
          <c:val>
            <c:numRef>
              <c:f>'[Данные презентации для СМИ - 3 мес. 2018 г.xlsx]Над-р за собл. прав несов-них'!$C$3:$C$7</c:f>
              <c:numCache>
                <c:formatCode>General</c:formatCode>
                <c:ptCount val="5"/>
                <c:pt idx="0">
                  <c:v>2386</c:v>
                </c:pt>
                <c:pt idx="1">
                  <c:v>210</c:v>
                </c:pt>
                <c:pt idx="2">
                  <c:v>7</c:v>
                </c:pt>
                <c:pt idx="3">
                  <c:v>583</c:v>
                </c:pt>
                <c:pt idx="4">
                  <c:v>645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24789760"/>
        <c:axId val="24791296"/>
      </c:barChart>
      <c:catAx>
        <c:axId val="24789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9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24791296"/>
        <c:crosses val="autoZero"/>
        <c:auto val="1"/>
        <c:lblAlgn val="ctr"/>
        <c:lblOffset val="100"/>
        <c:noMultiLvlLbl val="0"/>
      </c:catAx>
      <c:valAx>
        <c:axId val="247912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247897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87960637338182535"/>
          <c:y val="1.8559399399962397E-2"/>
          <c:w val="8.4252374081884129E-2"/>
          <c:h val="5.9020362150796118E-2"/>
        </c:manualLayout>
      </c:layout>
      <c:overlay val="0"/>
      <c:txPr>
        <a:bodyPr/>
        <a:lstStyle/>
        <a:p>
          <a:pPr>
            <a:defRPr sz="900" b="0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6.9490382507945189E-2"/>
          <c:y val="2.3114419519419376E-2"/>
          <c:w val="0.91486395271313414"/>
          <c:h val="0.859530703908032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'[Данные презентации для СМИ - 3 мес. 2018 г.xlsx]Досуд. стадия суд-ва'!$B$2</c:f>
              <c:strCache>
                <c:ptCount val="1"/>
                <c:pt idx="0">
                  <c:v>2017 год</c:v>
                </c:pt>
              </c:strCache>
            </c:strRef>
          </c:tx>
          <c:spPr>
            <a:solidFill>
              <a:srgbClr val="00006C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- 3 мес. 2018 г.xlsx]Досуд. стадия суд-ва'!$A$3:$A$7</c:f>
              <c:strCache>
                <c:ptCount val="5"/>
                <c:pt idx="0">
                  <c:v>Отм. пост. об отказе в возбуждении уголового дела</c:v>
                </c:pt>
                <c:pt idx="1">
                  <c:v>Отм. пост. о приостановлении предварительного расследования</c:v>
                </c:pt>
                <c:pt idx="2">
                  <c:v>Отм. пост. о прекращении уголовного дела</c:v>
                </c:pt>
                <c:pt idx="3">
                  <c:v>Внесено представлений об устранении нарушений закона</c:v>
                </c:pt>
                <c:pt idx="4">
                  <c:v>Привлечено к дисц. ответственности лиц</c:v>
                </c:pt>
              </c:strCache>
            </c:strRef>
          </c:cat>
          <c:val>
            <c:numRef>
              <c:f>'[Данные презентации для СМИ - 3 мес. 2018 г.xlsx]Досуд. стадия суд-ва'!$B$3:$B$7</c:f>
              <c:numCache>
                <c:formatCode>General</c:formatCode>
                <c:ptCount val="5"/>
                <c:pt idx="0">
                  <c:v>35040</c:v>
                </c:pt>
                <c:pt idx="1">
                  <c:v>15454</c:v>
                </c:pt>
                <c:pt idx="2">
                  <c:v>218</c:v>
                </c:pt>
                <c:pt idx="3">
                  <c:v>1657</c:v>
                </c:pt>
                <c:pt idx="4">
                  <c:v>1801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- 3 мес. 2018 г.xlsx]Досуд. стадия суд-ва'!$C$2</c:f>
              <c:strCache>
                <c:ptCount val="1"/>
                <c:pt idx="0">
                  <c:v>2018 год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- 3 мес. 2018 г.xlsx]Досуд. стадия суд-ва'!$A$3:$A$7</c:f>
              <c:strCache>
                <c:ptCount val="5"/>
                <c:pt idx="0">
                  <c:v>Отм. пост. об отказе в возбуждении уголового дела</c:v>
                </c:pt>
                <c:pt idx="1">
                  <c:v>Отм. пост. о приостановлении предварительного расследования</c:v>
                </c:pt>
                <c:pt idx="2">
                  <c:v>Отм. пост. о прекращении уголовного дела</c:v>
                </c:pt>
                <c:pt idx="3">
                  <c:v>Внесено представлений об устранении нарушений закона</c:v>
                </c:pt>
                <c:pt idx="4">
                  <c:v>Привлечено к дисц. ответственности лиц</c:v>
                </c:pt>
              </c:strCache>
            </c:strRef>
          </c:cat>
          <c:val>
            <c:numRef>
              <c:f>'[Данные презентации для СМИ - 3 мес. 2018 г.xlsx]Досуд. стадия суд-ва'!$C$3:$C$7</c:f>
              <c:numCache>
                <c:formatCode>General</c:formatCode>
                <c:ptCount val="5"/>
                <c:pt idx="0">
                  <c:v>34272</c:v>
                </c:pt>
                <c:pt idx="1">
                  <c:v>16287</c:v>
                </c:pt>
                <c:pt idx="2">
                  <c:v>234</c:v>
                </c:pt>
                <c:pt idx="3">
                  <c:v>1845</c:v>
                </c:pt>
                <c:pt idx="4">
                  <c:v>2393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0"/>
        <c:axId val="24826624"/>
        <c:axId val="24828160"/>
      </c:barChart>
      <c:catAx>
        <c:axId val="24826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00" b="1" i="0" u="none" strike="noStrike" cap="all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24828160"/>
        <c:crosses val="autoZero"/>
        <c:auto val="1"/>
        <c:lblAlgn val="ctr"/>
        <c:lblOffset val="100"/>
        <c:noMultiLvlLbl val="0"/>
      </c:catAx>
      <c:valAx>
        <c:axId val="24828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248266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88276245322679792"/>
          <c:y val="3.2716283600862331E-2"/>
          <c:w val="8.8153297500243866E-2"/>
          <c:h val="5.6200289629783289E-2"/>
        </c:manualLayout>
      </c:layout>
      <c:overlay val="0"/>
      <c:txPr>
        <a:bodyPr/>
        <a:lstStyle/>
        <a:p>
          <a:pPr>
            <a:defRPr sz="900" b="0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3"/>
    </mc:Choice>
    <mc:Fallback>
      <c:style val="1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1.848009809952611E-2"/>
          <c:y val="2.2978723544243601E-2"/>
          <c:w val="0.9594864267058455"/>
          <c:h val="0.9091695634058976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'мужчины и женщины 7'!$C$28</c:f>
              <c:strCache>
                <c:ptCount val="1"/>
                <c:pt idx="0">
                  <c:v>#ССЫЛКА!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1.5776290591112041E-3"/>
                  <c:y val="-2.92456481472194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2399294728032476E-2"/>
                  <c:y val="-3.3423597882536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4899853167618249E-2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763054828343145E-2"/>
                  <c:y val="-2.7156673279560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3.0887219030430006E-2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3.2252492129725092E-2"/>
                  <c:y val="-3.3423597882536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3.445736053157529E-2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3.8553477663905752E-2"/>
                  <c:y val="-2.92458126334296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4.9900970046789894E-2"/>
                  <c:y val="-3.3423597882536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5.1893482488823833E-2"/>
                  <c:y val="-2.9245648147219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5.8932501779560817E-2"/>
                  <c:y val="-3.55127372364046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-7.7632782041774331E-2"/>
                  <c:y val="-4.17794973531701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7E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'мужчины и женщины 7'!$B$29:$B$40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cat>
          <c:val>
            <c:numRef>
              <c:f>'мужчины и женщины 7'!$C$29:$C$40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tx>
            <c:strRef>
              <c:f>'мужчины и женщины 7'!$D$28</c:f>
              <c:strCache>
                <c:ptCount val="1"/>
                <c:pt idx="0">
                  <c:v>#ССЫЛКА!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0"/>
              <c:layout>
                <c:manualLayout>
                  <c:x val="2.6569066318796034E-2"/>
                  <c:y val="-2.7156673279560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8654741375459045E-2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8.1091831294656566E-2"/>
                  <c:y val="-2.92456481472194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11951485747132599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0.21817326221046771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.17962961308327152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0.20209288265025024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0.18926887600258541"/>
                  <c:y val="-3.3423597882536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0.24936412345833578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0.24317437908963918"/>
                  <c:y val="-3.55125727501946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0.28804820152669935"/>
                  <c:y val="-3.55127372364046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0.23268584124828368"/>
                  <c:y val="-2.92456481472194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21291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'мужчины и женщины 7'!$B$29:$B$40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cat>
          <c:val>
            <c:numRef>
              <c:f>'мужчины и женщины 7'!$D$29:$D$40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3822976"/>
        <c:axId val="93824512"/>
      </c:barChart>
      <c:catAx>
        <c:axId val="93822976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one"/>
        <c:crossAx val="93824512"/>
        <c:crosses val="autoZero"/>
        <c:auto val="1"/>
        <c:lblAlgn val="ctr"/>
        <c:lblOffset val="100"/>
        <c:noMultiLvlLbl val="0"/>
      </c:catAx>
      <c:valAx>
        <c:axId val="93824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38229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717343197610182"/>
          <c:y val="0.84659654180901767"/>
          <c:w val="0.14206449902757229"/>
          <c:h val="7.5549503194075468E-2"/>
        </c:manualLayout>
      </c:layout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7343482048261658"/>
          <c:y val="2.2995169368393388E-2"/>
          <c:w val="0.45820407139882113"/>
          <c:h val="0.95400966126321363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'Кол-во прест. сов. м.,ж.'!$A$23:$A$34</c:f>
              <c:strCache>
                <c:ptCount val="12"/>
                <c:pt idx="0">
                  <c:v>УВД НА МЕТРОПОЛИТЕНЕ</c:v>
                </c:pt>
                <c:pt idx="1">
                  <c:v>ЗЕЛЕНОГРАДСКИЙ ОКРУГ</c:v>
                </c:pt>
                <c:pt idx="2">
                  <c:v>СЕВЕРО-ЗАПАДНЫЙ ОКРУГ</c:v>
                </c:pt>
                <c:pt idx="3">
                  <c:v>ЮГО-ЗАПАДНЫЙ ОКРУГ</c:v>
                </c:pt>
                <c:pt idx="4">
                  <c:v>ТРОИЦКИЙ И НОВОМОСКОВСКИЙ ОКРУГА</c:v>
                </c:pt>
                <c:pt idx="5">
                  <c:v>ЮГО-ВОСТОЧНЫЙ ОКРУГ</c:v>
                </c:pt>
                <c:pt idx="6">
                  <c:v>СЕВЕРНЫЙ ОКРУГ</c:v>
                </c:pt>
                <c:pt idx="7">
                  <c:v>ЦЕНТРАЛЬНЫЙ ОКРУГ</c:v>
                </c:pt>
                <c:pt idx="8">
                  <c:v>ВОСТОЧНЫЙ ОКРУГ</c:v>
                </c:pt>
                <c:pt idx="9">
                  <c:v>СЕВЕРО-ВОСТОЧНЫЙ ОКРУГ</c:v>
                </c:pt>
                <c:pt idx="10">
                  <c:v>ЗАПАДНЫЙ ОКРУГ</c:v>
                </c:pt>
                <c:pt idx="11">
                  <c:v>ЮЖНЫЙ ОКРУГ</c:v>
                </c:pt>
              </c:strCache>
            </c:strRef>
          </c:cat>
          <c:val>
            <c:numRef>
              <c:f>'Кол-во прест. сов. м.,ж.'!$B$23:$B$34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3881472"/>
        <c:axId val="93883008"/>
      </c:barChart>
      <c:catAx>
        <c:axId val="938814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9050">
            <a:solidFill>
              <a:srgbClr val="002060"/>
            </a:solidFill>
          </a:ln>
        </c:spPr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3883008"/>
        <c:crosses val="autoZero"/>
        <c:auto val="1"/>
        <c:lblAlgn val="ctr"/>
        <c:lblOffset val="100"/>
        <c:noMultiLvlLbl val="0"/>
      </c:catAx>
      <c:valAx>
        <c:axId val="938830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9388147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3"/>
    </mc:Choice>
    <mc:Fallback>
      <c:style val="1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4834285727365429"/>
          <c:y val="2.3209923625289675E-2"/>
          <c:w val="0.81474573244809234"/>
          <c:h val="0.92393141107252397"/>
        </c:manualLayout>
      </c:layout>
      <c:barChart>
        <c:barDir val="bar"/>
        <c:grouping val="stacked"/>
        <c:varyColors val="0"/>
        <c:ser>
          <c:idx val="1"/>
          <c:order val="0"/>
          <c:tx>
            <c:strRef>
              <c:f>'[Данные презентации для СМИ - 3 мес. 2018 г.xlsx]Кол-во прест. сов. м.,ж.'!$B$8</c:f>
              <c:strCache>
                <c:ptCount val="1"/>
                <c:pt idx="0">
                  <c:v>Женщины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0"/>
              <c:layout>
                <c:manualLayout>
                  <c:x val="-8.7309575505487361E-3"/>
                  <c:y val="-2.85165399771771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0051454484971974E-2"/>
                  <c:y val="-3.06366922211745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7831345570824124E-2"/>
                  <c:y val="-3.06366922211745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8443639751282671E-2"/>
                  <c:y val="-3.06366922211745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2.9739614746790606E-2"/>
                  <c:y val="-3.0554642985725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3.5740215139094721E-2"/>
                  <c:y val="-3.0554642985725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4.7792724881411806E-2"/>
                  <c:y val="-3.0561535121503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5.1150193449594074E-2"/>
                  <c:y val="-3.05552993796093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5.3160370326345886E-2"/>
                  <c:y val="-3.05569403643182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6.9375189024183409E-2"/>
                  <c:y val="-3.06117492535981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6.9658101751094367E-2"/>
                  <c:y val="-3.05544788872548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-0.10132665402752278"/>
                  <c:y val="-3.0554642985725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-9.2338495915604432E-2"/>
                  <c:y val="-2.9507530642927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'[Данные презентации для СМИ - 3 мес. 2018 г.xlsx]Кол-во прест. сов. м.,ж.'!$A$9:$A$20</c:f>
              <c:strCache>
                <c:ptCount val="12"/>
                <c:pt idx="0">
                  <c:v>УВД НА МЕТРОПОЛИТЕНЕ</c:v>
                </c:pt>
                <c:pt idx="1">
                  <c:v>ЗЕЛЕНОГРАДСКИЙ ОКРУГ</c:v>
                </c:pt>
                <c:pt idx="2">
                  <c:v>СЕВЕРО-ЗАПАДНЫЙ ОКРУГ</c:v>
                </c:pt>
                <c:pt idx="3">
                  <c:v>ЮГО-ЗАПАДНЫЙ ОКРУГ</c:v>
                </c:pt>
                <c:pt idx="4">
                  <c:v>ТРОИЦКИЙ И НОВОМОСКОВСКИЙ ОКРУГ</c:v>
                </c:pt>
                <c:pt idx="5">
                  <c:v>ЮГО-ВОСТОЧНЫЙ ОКРУГ</c:v>
                </c:pt>
                <c:pt idx="6">
                  <c:v>СЕВЕРНЫЙ ОКРУГ</c:v>
                </c:pt>
                <c:pt idx="7">
                  <c:v>ЦЕНТРАЛЬНЫЙ ОКРУГ</c:v>
                </c:pt>
                <c:pt idx="8">
                  <c:v>ВОСТОЧНЫЙ ОКРУГ</c:v>
                </c:pt>
                <c:pt idx="9">
                  <c:v>СЕВЕРО-ВОСТОЧНЫЙ ОКРУГ</c:v>
                </c:pt>
                <c:pt idx="10">
                  <c:v>ЗАПАДНЫЙ ОКРУГ</c:v>
                </c:pt>
                <c:pt idx="11">
                  <c:v>ЮЖНЫЙ ОКРУГ</c:v>
                </c:pt>
              </c:strCache>
            </c:strRef>
          </c:cat>
          <c:val>
            <c:numRef>
              <c:f>'[Данные презентации для СМИ - 3 мес. 2018 г.xlsx]Кол-во прест. сов. м.,ж.'!$B$9:$B$20</c:f>
              <c:numCache>
                <c:formatCode>General</c:formatCode>
                <c:ptCount val="12"/>
                <c:pt idx="0">
                  <c:v>20</c:v>
                </c:pt>
                <c:pt idx="1">
                  <c:v>44</c:v>
                </c:pt>
                <c:pt idx="2">
                  <c:v>137</c:v>
                </c:pt>
                <c:pt idx="3">
                  <c:v>142</c:v>
                </c:pt>
                <c:pt idx="4">
                  <c:v>156</c:v>
                </c:pt>
                <c:pt idx="5">
                  <c:v>169</c:v>
                </c:pt>
                <c:pt idx="6">
                  <c:v>228</c:v>
                </c:pt>
                <c:pt idx="7">
                  <c:v>261</c:v>
                </c:pt>
                <c:pt idx="8">
                  <c:v>268</c:v>
                </c:pt>
                <c:pt idx="9">
                  <c:v>352</c:v>
                </c:pt>
                <c:pt idx="10">
                  <c:v>354</c:v>
                </c:pt>
                <c:pt idx="11">
                  <c:v>504</c:v>
                </c:pt>
              </c:numCache>
            </c:numRef>
          </c:val>
        </c:ser>
        <c:ser>
          <c:idx val="0"/>
          <c:order val="1"/>
          <c:tx>
            <c:strRef>
              <c:f>'[Данные презентации для СМИ - 3 мес. 2018 г.xlsx]Кол-во прест. сов. м.,ж.'!$C$8</c:f>
              <c:strCache>
                <c:ptCount val="1"/>
                <c:pt idx="0">
                  <c:v>Мужчины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0"/>
              <c:layout>
                <c:manualLayout>
                  <c:x val="2.2416970640912259E-2"/>
                  <c:y val="-3.04835883478270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4.8444493093081277E-2"/>
                  <c:y val="-3.05295359196783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3963517513081686"/>
                  <c:y val="-3.05406946156994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22923812529057347"/>
                  <c:y val="-3.04694758793298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0.16809605293275742"/>
                  <c:y val="-2.8399865964368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.20773875339958481"/>
                  <c:y val="-3.04914650744301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0.15537695234723503"/>
                  <c:y val="-3.05406946156994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0.24660511853971995"/>
                  <c:y val="-3.04693117808589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0.25286711026242042"/>
                  <c:y val="-3.0493762453022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0.22202705757366634"/>
                  <c:y val="-3.05054134444564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0.19777880015928628"/>
                  <c:y val="-3.0436820283621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0.2572843914339496"/>
                  <c:y val="-3.04693117808589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0.2533858062772395"/>
                  <c:y val="-2.742348006252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'[Данные презентации для СМИ - 3 мес. 2018 г.xlsx]Кол-во прест. сов. м.,ж.'!$A$9:$A$20</c:f>
              <c:strCache>
                <c:ptCount val="12"/>
                <c:pt idx="0">
                  <c:v>УВД НА МЕТРОПОЛИТЕНЕ</c:v>
                </c:pt>
                <c:pt idx="1">
                  <c:v>ЗЕЛЕНОГРАДСКИЙ ОКРУГ</c:v>
                </c:pt>
                <c:pt idx="2">
                  <c:v>СЕВЕРО-ЗАПАДНЫЙ ОКРУГ</c:v>
                </c:pt>
                <c:pt idx="3">
                  <c:v>ЮГО-ЗАПАДНЫЙ ОКРУГ</c:v>
                </c:pt>
                <c:pt idx="4">
                  <c:v>ТРОИЦКИЙ И НОВОМОСКОВСКИЙ ОКРУГ</c:v>
                </c:pt>
                <c:pt idx="5">
                  <c:v>ЮГО-ВОСТОЧНЫЙ ОКРУГ</c:v>
                </c:pt>
                <c:pt idx="6">
                  <c:v>СЕВЕРНЫЙ ОКРУГ</c:v>
                </c:pt>
                <c:pt idx="7">
                  <c:v>ЦЕНТРАЛЬНЫЙ ОКРУГ</c:v>
                </c:pt>
                <c:pt idx="8">
                  <c:v>ВОСТОЧНЫЙ ОКРУГ</c:v>
                </c:pt>
                <c:pt idx="9">
                  <c:v>СЕВЕРО-ВОСТОЧНЫЙ ОКРУГ</c:v>
                </c:pt>
                <c:pt idx="10">
                  <c:v>ЗАПАДНЫЙ ОКРУГ</c:v>
                </c:pt>
                <c:pt idx="11">
                  <c:v>ЮЖНЫЙ ОКРУГ</c:v>
                </c:pt>
              </c:strCache>
            </c:strRef>
          </c:cat>
          <c:val>
            <c:numRef>
              <c:f>'[Данные презентации для СМИ - 3 мес. 2018 г.xlsx]Кол-во прест. сов. м.,ж.'!$C$9:$C$20</c:f>
              <c:numCache>
                <c:formatCode>General</c:formatCode>
                <c:ptCount val="12"/>
                <c:pt idx="0">
                  <c:v>118</c:v>
                </c:pt>
                <c:pt idx="1">
                  <c:v>229</c:v>
                </c:pt>
                <c:pt idx="2">
                  <c:v>670</c:v>
                </c:pt>
                <c:pt idx="3">
                  <c:v>1144</c:v>
                </c:pt>
                <c:pt idx="4">
                  <c:v>853</c:v>
                </c:pt>
                <c:pt idx="5">
                  <c:v>1029</c:v>
                </c:pt>
                <c:pt idx="6">
                  <c:v>774</c:v>
                </c:pt>
                <c:pt idx="7">
                  <c:v>1238</c:v>
                </c:pt>
                <c:pt idx="8">
                  <c:v>1274</c:v>
                </c:pt>
                <c:pt idx="9">
                  <c:v>1074</c:v>
                </c:pt>
                <c:pt idx="10">
                  <c:v>969</c:v>
                </c:pt>
                <c:pt idx="11">
                  <c:v>1298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3958144"/>
        <c:axId val="93959680"/>
      </c:barChart>
      <c:catAx>
        <c:axId val="9395814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93959680"/>
        <c:crosses val="autoZero"/>
        <c:auto val="1"/>
        <c:lblAlgn val="ctr"/>
        <c:lblOffset val="100"/>
        <c:noMultiLvlLbl val="0"/>
      </c:catAx>
      <c:valAx>
        <c:axId val="93959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9050">
            <a:solidFill>
              <a:srgbClr val="002060"/>
            </a:solidFill>
          </a:ln>
        </c:spPr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39581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627541802104119"/>
          <c:y val="0.87240610962259757"/>
          <c:w val="0.14543234727411772"/>
          <c:h val="7.1463577855893648E-2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1"/>
            <c:bubble3D val="0"/>
            <c:spPr>
              <a:solidFill>
                <a:srgbClr val="F9AB6B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Lit>
              <c:ptCount val="2"/>
              <c:pt idx="0">
                <c:v>Мужчины </c:v>
              </c:pt>
              <c:pt idx="1">
                <c:v>(4)Женщины </c:v>
              </c:pt>
            </c:strLit>
          </c:cat>
          <c:val>
            <c:numLit>
              <c:formatCode>General</c:formatCode>
              <c:ptCount val="2"/>
              <c:pt idx="0">
                <c:v>122</c:v>
              </c:pt>
              <c:pt idx="1">
                <c:v>51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2925202147495258"/>
          <c:y val="0.20408104209073125"/>
          <c:w val="0.53217589424956091"/>
          <c:h val="0.6139250333840563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Lit>
              <c:ptCount val="3"/>
              <c:pt idx="0">
                <c:v>др</c:v>
              </c:pt>
              <c:pt idx="1">
                <c:v>(1,2,6)н. летн + мал</c:v>
              </c:pt>
              <c:pt idx="2">
                <c:v>(3)пожил </c:v>
              </c:pt>
            </c:strLit>
          </c:cat>
          <c:val>
            <c:numLit>
              <c:formatCode>General</c:formatCode>
              <c:ptCount val="3"/>
              <c:pt idx="0">
                <c:v>147</c:v>
              </c:pt>
              <c:pt idx="1">
                <c:v>9</c:v>
              </c:pt>
              <c:pt idx="2">
                <c:v>17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1"/>
            <c:bubble3D val="0"/>
            <c:spPr>
              <a:solidFill>
                <a:srgbClr val="F9AB6B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Lit>
              <c:ptCount val="2"/>
              <c:pt idx="0">
                <c:v>Мужчины </c:v>
              </c:pt>
              <c:pt idx="1">
                <c:v>Женщины </c:v>
              </c:pt>
            </c:strLit>
          </c:cat>
          <c:val>
            <c:numLit>
              <c:formatCode>General</c:formatCode>
              <c:ptCount val="2"/>
              <c:pt idx="0">
                <c:v>19059</c:v>
              </c:pt>
              <c:pt idx="1">
                <c:v>12176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2925202147495258"/>
          <c:y val="0.20408104209073125"/>
          <c:w val="0.53217589424956091"/>
          <c:h val="0.6139250333840563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Lit>
              <c:ptCount val="3"/>
              <c:pt idx="0">
                <c:v>др</c:v>
              </c:pt>
              <c:pt idx="1">
                <c:v>н. летн + мал</c:v>
              </c:pt>
              <c:pt idx="2">
                <c:v>пожил </c:v>
              </c:pt>
            </c:strLit>
          </c:cat>
          <c:val>
            <c:numLit>
              <c:formatCode>General</c:formatCode>
              <c:ptCount val="3"/>
              <c:pt idx="0">
                <c:v>28608</c:v>
              </c:pt>
              <c:pt idx="1">
                <c:v>170</c:v>
              </c:pt>
              <c:pt idx="2">
                <c:v>2457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0.12348</cdr:x>
      <cdr:y>0.72988</cdr:y>
    </cdr:from>
    <cdr:to>
      <cdr:x>0.21256</cdr:x>
      <cdr:y>0.76477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100154" y="4105497"/>
          <a:ext cx="793690" cy="19625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</a:t>
          </a:r>
          <a:r>
            <a: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15,8%</a:t>
          </a:r>
          <a:r>
            <a:rPr lang="ru-RU" sz="1100" b="1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)</a:t>
          </a:r>
          <a:r>
            <a:rPr lang="ru-RU" sz="1100" b="0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b="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0.39747</cdr:x>
      <cdr:y>0.21971</cdr:y>
    </cdr:from>
    <cdr:to>
      <cdr:x>0.48176</cdr:x>
      <cdr:y>0.26077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541364" y="1235869"/>
          <a:ext cx="751011" cy="23095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(73,1</a:t>
          </a:r>
          <a:r>
            <a:rPr lang="ru-RU" sz="1100" b="1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100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0.52347</cdr:x>
      <cdr:y>0.70613</cdr:y>
    </cdr:from>
    <cdr:to>
      <cdr:x>0.61514</cdr:x>
      <cdr:y>0.7489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4664039" y="3971906"/>
          <a:ext cx="816766" cy="24057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(16,3</a:t>
          </a:r>
          <a:r>
            <a:rPr lang="ru-RU" sz="1100" b="1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100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0.63576</cdr:x>
      <cdr:y>0.81914</cdr:y>
    </cdr:from>
    <cdr:to>
      <cdr:x>0.71759</cdr:x>
      <cdr:y>0.85269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5664565" y="4607577"/>
          <a:ext cx="729093" cy="18871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(5,6</a:t>
          </a:r>
          <a:r>
            <a:rPr lang="ru-RU" sz="1100" b="1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100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0.7548</cdr:x>
      <cdr:y>0.81899</cdr:y>
    </cdr:from>
    <cdr:to>
      <cdr:x>0.83967</cdr:x>
      <cdr:y>0.85085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6725134" y="4606771"/>
          <a:ext cx="756179" cy="1792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(5,8</a:t>
          </a:r>
          <a:r>
            <a:rPr lang="ru-RU" sz="1100" b="1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100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0.89464</cdr:x>
      <cdr:y>0.79407</cdr:y>
    </cdr:from>
    <cdr:to>
      <cdr:x>0.97113</cdr:x>
      <cdr:y>0.83304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7971129" y="4466560"/>
          <a:ext cx="681514" cy="21920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(8,4</a:t>
          </a:r>
          <a:r>
            <a:rPr lang="ru-RU" sz="1100" b="1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100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0.23532</cdr:x>
      <cdr:y>0.83691</cdr:y>
    </cdr:from>
    <cdr:to>
      <cdr:x>0.30945</cdr:x>
      <cdr:y>0.87589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2096666" y="4707550"/>
          <a:ext cx="660487" cy="21925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(2,8</a:t>
          </a:r>
          <a:r>
            <a:rPr lang="ru-RU" sz="1100" b="1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100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7363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4" y="1"/>
            <a:ext cx="2971800" cy="497363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E7341AAE-032F-4582-A7BF-B1DEFE1B90DE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46125"/>
            <a:ext cx="497522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24957"/>
            <a:ext cx="5486400" cy="4476273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6"/>
            <a:ext cx="2971800" cy="497363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4" y="9448186"/>
            <a:ext cx="2971800" cy="497363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0861AEB9-4F3F-4990-A465-2D280B3300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402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</a:t>
            </a:r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859" indent="-285715">
              <a:defRPr>
                <a:solidFill>
                  <a:schemeClr val="tx1"/>
                </a:solidFill>
                <a:latin typeface="Arial" charset="0"/>
              </a:defRPr>
            </a:lvl2pPr>
            <a:lvl3pPr marL="1142860" indent="-228572">
              <a:defRPr>
                <a:solidFill>
                  <a:schemeClr val="tx1"/>
                </a:solidFill>
                <a:latin typeface="Arial" charset="0"/>
              </a:defRPr>
            </a:lvl3pPr>
            <a:lvl4pPr marL="1600004" indent="-228572">
              <a:defRPr>
                <a:solidFill>
                  <a:schemeClr val="tx1"/>
                </a:solidFill>
                <a:latin typeface="Arial" charset="0"/>
              </a:defRPr>
            </a:lvl4pPr>
            <a:lvl5pPr marL="2057147" indent="-228572">
              <a:defRPr>
                <a:solidFill>
                  <a:schemeClr val="tx1"/>
                </a:solidFill>
                <a:latin typeface="Arial" charset="0"/>
              </a:defRPr>
            </a:lvl5pPr>
            <a:lvl6pPr marL="2514292" indent="-2285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435" indent="-2285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580" indent="-2285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723" indent="-2285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B490B63-AD37-4B58-92F6-AF5722F76859}" type="slidenum">
              <a:rPr lang="ru-RU" altLang="ru-RU" smtClean="0"/>
              <a:pPr/>
              <a:t>7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+– УДЕЛЬНЫЙ ВЕС</a:t>
            </a:r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859" indent="-285715">
              <a:defRPr>
                <a:solidFill>
                  <a:schemeClr val="tx1"/>
                </a:solidFill>
                <a:latin typeface="Arial" charset="0"/>
              </a:defRPr>
            </a:lvl2pPr>
            <a:lvl3pPr marL="1142860" indent="-228572">
              <a:defRPr>
                <a:solidFill>
                  <a:schemeClr val="tx1"/>
                </a:solidFill>
                <a:latin typeface="Arial" charset="0"/>
              </a:defRPr>
            </a:lvl3pPr>
            <a:lvl4pPr marL="1600004" indent="-228572">
              <a:defRPr>
                <a:solidFill>
                  <a:schemeClr val="tx1"/>
                </a:solidFill>
                <a:latin typeface="Arial" charset="0"/>
              </a:defRPr>
            </a:lvl4pPr>
            <a:lvl5pPr marL="2057147" indent="-228572">
              <a:defRPr>
                <a:solidFill>
                  <a:schemeClr val="tx1"/>
                </a:solidFill>
                <a:latin typeface="Arial" charset="0"/>
              </a:defRPr>
            </a:lvl5pPr>
            <a:lvl6pPr marL="2514292" indent="-2285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435" indent="-2285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580" indent="-2285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723" indent="-2285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F24D484-A9A4-4EE7-B905-32CF93046149}" type="slidenum">
              <a:rPr lang="ru-RU" altLang="ru-RU" smtClean="0"/>
              <a:pPr/>
              <a:t>8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altLang="ru-RU" smtClean="0"/>
              <a:t>+</a:t>
            </a:r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859" indent="-285715">
              <a:defRPr>
                <a:solidFill>
                  <a:schemeClr val="tx1"/>
                </a:solidFill>
                <a:latin typeface="Arial" charset="0"/>
              </a:defRPr>
            </a:lvl2pPr>
            <a:lvl3pPr marL="1142860" indent="-228572">
              <a:defRPr>
                <a:solidFill>
                  <a:schemeClr val="tx1"/>
                </a:solidFill>
                <a:latin typeface="Arial" charset="0"/>
              </a:defRPr>
            </a:lvl3pPr>
            <a:lvl4pPr marL="1600004" indent="-228572">
              <a:defRPr>
                <a:solidFill>
                  <a:schemeClr val="tx1"/>
                </a:solidFill>
                <a:latin typeface="Arial" charset="0"/>
              </a:defRPr>
            </a:lvl4pPr>
            <a:lvl5pPr marL="2057147" indent="-228572">
              <a:defRPr>
                <a:solidFill>
                  <a:schemeClr val="tx1"/>
                </a:solidFill>
                <a:latin typeface="Arial" charset="0"/>
              </a:defRPr>
            </a:lvl5pPr>
            <a:lvl6pPr marL="2514292" indent="-2285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435" indent="-2285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580" indent="-2285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723" indent="-2285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D2EE2C2-BB79-4A84-AC9F-9C9AACA4ECF1}" type="slidenum">
              <a:rPr lang="ru-RU" altLang="ru-RU" smtClean="0"/>
              <a:pPr/>
              <a:t>9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</a:t>
            </a:r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859" indent="-285715">
              <a:defRPr>
                <a:solidFill>
                  <a:schemeClr val="tx1"/>
                </a:solidFill>
                <a:latin typeface="Arial" charset="0"/>
              </a:defRPr>
            </a:lvl2pPr>
            <a:lvl3pPr marL="1142860" indent="-228572">
              <a:defRPr>
                <a:solidFill>
                  <a:schemeClr val="tx1"/>
                </a:solidFill>
                <a:latin typeface="Arial" charset="0"/>
              </a:defRPr>
            </a:lvl3pPr>
            <a:lvl4pPr marL="1600004" indent="-228572">
              <a:defRPr>
                <a:solidFill>
                  <a:schemeClr val="tx1"/>
                </a:solidFill>
                <a:latin typeface="Arial" charset="0"/>
              </a:defRPr>
            </a:lvl4pPr>
            <a:lvl5pPr marL="2057147" indent="-228572">
              <a:defRPr>
                <a:solidFill>
                  <a:schemeClr val="tx1"/>
                </a:solidFill>
                <a:latin typeface="Arial" charset="0"/>
              </a:defRPr>
            </a:lvl5pPr>
            <a:lvl6pPr marL="2514292" indent="-2285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435" indent="-2285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580" indent="-2285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723" indent="-2285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91541CA-DBED-4650-ADDB-070A0BCC2C24}" type="slidenum">
              <a:rPr lang="ru-RU" altLang="ru-RU" smtClean="0"/>
              <a:pPr/>
              <a:t>10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</a:t>
            </a:r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859" indent="-285715">
              <a:defRPr>
                <a:solidFill>
                  <a:schemeClr val="tx1"/>
                </a:solidFill>
                <a:latin typeface="Arial" charset="0"/>
              </a:defRPr>
            </a:lvl2pPr>
            <a:lvl3pPr marL="1142860" indent="-228572">
              <a:defRPr>
                <a:solidFill>
                  <a:schemeClr val="tx1"/>
                </a:solidFill>
                <a:latin typeface="Arial" charset="0"/>
              </a:defRPr>
            </a:lvl3pPr>
            <a:lvl4pPr marL="1600004" indent="-228572">
              <a:defRPr>
                <a:solidFill>
                  <a:schemeClr val="tx1"/>
                </a:solidFill>
                <a:latin typeface="Arial" charset="0"/>
              </a:defRPr>
            </a:lvl4pPr>
            <a:lvl5pPr marL="2057147" indent="-228572">
              <a:defRPr>
                <a:solidFill>
                  <a:schemeClr val="tx1"/>
                </a:solidFill>
                <a:latin typeface="Arial" charset="0"/>
              </a:defRPr>
            </a:lvl5pPr>
            <a:lvl6pPr marL="2514292" indent="-2285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435" indent="-2285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580" indent="-2285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723" indent="-2285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85EE779-E4C8-4979-877E-2465CEFEE200}" type="slidenum">
              <a:rPr lang="ru-RU" altLang="ru-RU" smtClean="0"/>
              <a:pPr/>
              <a:t>11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</a:t>
            </a:r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859" indent="-285715">
              <a:defRPr>
                <a:solidFill>
                  <a:schemeClr val="tx1"/>
                </a:solidFill>
                <a:latin typeface="Arial" charset="0"/>
              </a:defRPr>
            </a:lvl2pPr>
            <a:lvl3pPr marL="1142860" indent="-228572">
              <a:defRPr>
                <a:solidFill>
                  <a:schemeClr val="tx1"/>
                </a:solidFill>
                <a:latin typeface="Arial" charset="0"/>
              </a:defRPr>
            </a:lvl3pPr>
            <a:lvl4pPr marL="1600004" indent="-228572">
              <a:defRPr>
                <a:solidFill>
                  <a:schemeClr val="tx1"/>
                </a:solidFill>
                <a:latin typeface="Arial" charset="0"/>
              </a:defRPr>
            </a:lvl4pPr>
            <a:lvl5pPr marL="2057147" indent="-228572">
              <a:defRPr>
                <a:solidFill>
                  <a:schemeClr val="tx1"/>
                </a:solidFill>
                <a:latin typeface="Arial" charset="0"/>
              </a:defRPr>
            </a:lvl5pPr>
            <a:lvl6pPr marL="2514292" indent="-2285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435" indent="-2285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580" indent="-2285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723" indent="-2285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3A5554F-EA88-4E1E-9AFC-C37F51E5F684}" type="slidenum">
              <a:rPr lang="ru-RU" altLang="ru-RU" smtClean="0"/>
              <a:pPr/>
              <a:t>12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</a:t>
            </a:r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859" indent="-285715">
              <a:defRPr>
                <a:solidFill>
                  <a:schemeClr val="tx1"/>
                </a:solidFill>
                <a:latin typeface="Arial" charset="0"/>
              </a:defRPr>
            </a:lvl2pPr>
            <a:lvl3pPr marL="1142860" indent="-228572">
              <a:defRPr>
                <a:solidFill>
                  <a:schemeClr val="tx1"/>
                </a:solidFill>
                <a:latin typeface="Arial" charset="0"/>
              </a:defRPr>
            </a:lvl3pPr>
            <a:lvl4pPr marL="1600004" indent="-228572">
              <a:defRPr>
                <a:solidFill>
                  <a:schemeClr val="tx1"/>
                </a:solidFill>
                <a:latin typeface="Arial" charset="0"/>
              </a:defRPr>
            </a:lvl4pPr>
            <a:lvl5pPr marL="2057147" indent="-228572">
              <a:defRPr>
                <a:solidFill>
                  <a:schemeClr val="tx1"/>
                </a:solidFill>
                <a:latin typeface="Arial" charset="0"/>
              </a:defRPr>
            </a:lvl5pPr>
            <a:lvl6pPr marL="2514292" indent="-2285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435" indent="-2285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580" indent="-2285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723" indent="-2285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C8477C3-9AF5-41B8-92F8-34906EC48883}" type="slidenum">
              <a:rPr lang="ru-RU" altLang="ru-RU" smtClean="0"/>
              <a:pPr/>
              <a:t>13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</a:t>
            </a:r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859" indent="-285715">
              <a:defRPr>
                <a:solidFill>
                  <a:schemeClr val="tx1"/>
                </a:solidFill>
                <a:latin typeface="Arial" charset="0"/>
              </a:defRPr>
            </a:lvl2pPr>
            <a:lvl3pPr marL="1142860" indent="-228572">
              <a:defRPr>
                <a:solidFill>
                  <a:schemeClr val="tx1"/>
                </a:solidFill>
                <a:latin typeface="Arial" charset="0"/>
              </a:defRPr>
            </a:lvl3pPr>
            <a:lvl4pPr marL="1600004" indent="-228572">
              <a:defRPr>
                <a:solidFill>
                  <a:schemeClr val="tx1"/>
                </a:solidFill>
                <a:latin typeface="Arial" charset="0"/>
              </a:defRPr>
            </a:lvl4pPr>
            <a:lvl5pPr marL="2057147" indent="-228572">
              <a:defRPr>
                <a:solidFill>
                  <a:schemeClr val="tx1"/>
                </a:solidFill>
                <a:latin typeface="Arial" charset="0"/>
              </a:defRPr>
            </a:lvl5pPr>
            <a:lvl6pPr marL="2514292" indent="-2285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435" indent="-2285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580" indent="-2285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723" indent="-22857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DFF431B-47CD-4438-8F39-774565BB4C26}" type="slidenum">
              <a:rPr lang="ru-RU" altLang="ru-RU" smtClean="0"/>
              <a:pPr/>
              <a:t>15</a:t>
            </a:fld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140434"/>
              </p:ext>
            </p:extLst>
          </p:nvPr>
        </p:nvGraphicFramePr>
        <p:xfrm>
          <a:off x="0" y="214313"/>
          <a:ext cx="9144000" cy="6884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251520" y="214313"/>
            <a:ext cx="8712968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Всего зарегистрировано преступлений на территории г. Москвы за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январь-март 2018 </a:t>
            </a: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года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– 34 626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0" y="6624638"/>
            <a:ext cx="8501063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dirty="0">
                <a:latin typeface="Times New Roman" pitchFamily="18" charset="0"/>
                <a:cs typeface="Times New Roman" pitchFamily="18" charset="0"/>
              </a:rPr>
              <a:t>* – в процентах указан удельный вес от общего числа зарегистрированных преступлений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0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28625" y="357188"/>
            <a:ext cx="8286750" cy="5715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ХАРАКТЕРИСТИКА ВЫЯВЛЕННЫХ ЛИЦ,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СОВЕРШИВШИХ ПРЕСТУПЛЕНИЯ, ПО УРОВНЮ ОБРАЗОВАНИЯ </a:t>
            </a:r>
          </a:p>
        </p:txBody>
      </p:sp>
      <p:graphicFrame>
        <p:nvGraphicFramePr>
          <p:cNvPr id="7" name="Диаграмм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6160925"/>
              </p:ext>
            </p:extLst>
          </p:nvPr>
        </p:nvGraphicFramePr>
        <p:xfrm>
          <a:off x="-1332656" y="1244378"/>
          <a:ext cx="3562350" cy="5276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5534098"/>
              </p:ext>
            </p:extLst>
          </p:nvPr>
        </p:nvGraphicFramePr>
        <p:xfrm>
          <a:off x="1162894" y="1196752"/>
          <a:ext cx="7924176" cy="5305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1853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28775" y="142875"/>
            <a:ext cx="8215313" cy="71437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ХАРАКТЕРИСТИКА ВЫЯВЛЕННЫХ ЛИЦ,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СОВЕРШИВШИХ ПРЕСТУПЛЕНИЯ,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СОЦИАЛЬНОМУ И ДОЛЖНОСТНОМУ ПОЛОЖЕНИЮ</a:t>
            </a:r>
          </a:p>
        </p:txBody>
      </p:sp>
      <p:graphicFrame>
        <p:nvGraphicFramePr>
          <p:cNvPr id="15" name="Диаграмм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4247675"/>
              </p:ext>
            </p:extLst>
          </p:nvPr>
        </p:nvGraphicFramePr>
        <p:xfrm>
          <a:off x="1115616" y="1196752"/>
          <a:ext cx="8136904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Диаграмм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321954"/>
              </p:ext>
            </p:extLst>
          </p:nvPr>
        </p:nvGraphicFramePr>
        <p:xfrm>
          <a:off x="210741" y="1215802"/>
          <a:ext cx="5819775" cy="5372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7731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Заголовок 1"/>
          <p:cNvSpPr>
            <a:spLocks noGrp="1"/>
          </p:cNvSpPr>
          <p:nvPr>
            <p:ph type="title"/>
          </p:nvPr>
        </p:nvSpPr>
        <p:spPr>
          <a:xfrm>
            <a:off x="590550" y="57150"/>
            <a:ext cx="8229600" cy="850900"/>
          </a:xfrm>
        </p:spPr>
        <p:txBody>
          <a:bodyPr/>
          <a:lstStyle/>
          <a:p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Структура выявленных нарушений при осуществлении надзора за соблюдением федерального законодательства за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январь-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март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2018 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года (в сравнении с АППГ)</a:t>
            </a:r>
            <a:b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</a:br>
            <a:endParaRPr lang="ru-RU" altLang="ru-RU" sz="1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6" name="Text Box 3"/>
          <p:cNvSpPr txBox="1">
            <a:spLocks noChangeArrowheads="1"/>
          </p:cNvSpPr>
          <p:nvPr/>
        </p:nvSpPr>
        <p:spPr bwMode="auto">
          <a:xfrm>
            <a:off x="827584" y="682659"/>
            <a:ext cx="3517900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Всего выявлено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14 612 нарушений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4" name="Text Box 3"/>
          <p:cNvSpPr txBox="1">
            <a:spLocks noChangeArrowheads="1"/>
          </p:cNvSpPr>
          <p:nvPr/>
        </p:nvSpPr>
        <p:spPr bwMode="auto">
          <a:xfrm>
            <a:off x="0" y="6619875"/>
            <a:ext cx="7847013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b="1" dirty="0">
                <a:latin typeface="Times New Roman" pitchFamily="18" charset="0"/>
                <a:cs typeface="Times New Roman" pitchFamily="18" charset="0"/>
              </a:rPr>
              <a:t>* – в процентах указан удельный вес от общего числа выявленных нарушений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4766467"/>
              </p:ext>
            </p:extLst>
          </p:nvPr>
        </p:nvGraphicFramePr>
        <p:xfrm>
          <a:off x="107504" y="994956"/>
          <a:ext cx="8909850" cy="56249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961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00063" y="142875"/>
            <a:ext cx="8229600" cy="70643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Надзор за </a:t>
            </a: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законностью исполнения </a:t>
            </a: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уголовных наказаний</a:t>
            </a:r>
            <a:b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 за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январь-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март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2018 </a:t>
            </a: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года </a:t>
            </a: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(в сравнении с АППГ)</a:t>
            </a:r>
          </a:p>
        </p:txBody>
      </p:sp>
      <p:graphicFrame>
        <p:nvGraphicFramePr>
          <p:cNvPr id="3" name="Диаграмм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2001279"/>
              </p:ext>
            </p:extLst>
          </p:nvPr>
        </p:nvGraphicFramePr>
        <p:xfrm>
          <a:off x="150366" y="849313"/>
          <a:ext cx="8928993" cy="5748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6919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42756" y="188640"/>
            <a:ext cx="8229600" cy="561975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Надзор за исполнением законов в сфере соблюдения прав и интересов несовершеннолетних за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январь-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март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2018 </a:t>
            </a: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года </a:t>
            </a: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(в сравнении с АППГ)</a:t>
            </a:r>
          </a:p>
        </p:txBody>
      </p:sp>
      <p:graphicFrame>
        <p:nvGraphicFramePr>
          <p:cNvPr id="5" name="Диаграмм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0194636"/>
              </p:ext>
            </p:extLst>
          </p:nvPr>
        </p:nvGraphicFramePr>
        <p:xfrm>
          <a:off x="165068" y="980728"/>
          <a:ext cx="8784975" cy="57606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549096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487363" y="204788"/>
            <a:ext cx="8229600" cy="55991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Состояние надзора за исполнением законов на досудебной стадии уголовного судопроизводства за </a:t>
            </a: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январь-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март </a:t>
            </a: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2018 </a:t>
            </a: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года (в сравнении с АППГ</a:t>
            </a: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) </a:t>
            </a:r>
            <a:endParaRPr lang="ru-RU" sz="1600" b="1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5135427"/>
              </p:ext>
            </p:extLst>
          </p:nvPr>
        </p:nvGraphicFramePr>
        <p:xfrm>
          <a:off x="137667" y="764704"/>
          <a:ext cx="8928991" cy="597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5958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2279" y="116632"/>
            <a:ext cx="91440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Количество преступлений, совершенных женщинами и мужчинами на территории </a:t>
            </a:r>
          </a:p>
          <a:p>
            <a:pPr algn="ctr" eaLnBrk="1" hangingPunct="1"/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г. Москвы (по предварительно расследованным преступлениям) </a:t>
            </a:r>
          </a:p>
          <a:p>
            <a:pPr algn="ctr" eaLnBrk="1" hangingPunct="1">
              <a:spcAft>
                <a:spcPts val="1000"/>
              </a:spcAft>
            </a:pPr>
            <a:endParaRPr lang="ru-RU" altLang="ru-RU" sz="16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Aft>
                <a:spcPts val="1000"/>
              </a:spcAft>
            </a:pPr>
            <a:endParaRPr lang="ru-RU" altLang="ru-RU" sz="16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alt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Диаграмма 7"/>
          <p:cNvGraphicFramePr>
            <a:graphicFrameLocks noGrp="1"/>
          </p:cNvGraphicFramePr>
          <p:nvPr/>
        </p:nvGraphicFramePr>
        <p:xfrm>
          <a:off x="0" y="0"/>
          <a:ext cx="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иаграмма 8"/>
          <p:cNvGraphicFramePr>
            <a:graphicFrameLocks noGrp="1"/>
          </p:cNvGraphicFramePr>
          <p:nvPr/>
        </p:nvGraphicFramePr>
        <p:xfrm>
          <a:off x="0" y="0"/>
          <a:ext cx="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3231044"/>
              </p:ext>
            </p:extLst>
          </p:nvPr>
        </p:nvGraphicFramePr>
        <p:xfrm>
          <a:off x="103444" y="648072"/>
          <a:ext cx="9365100" cy="5886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Диаграмм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478827"/>
              </p:ext>
            </p:extLst>
          </p:nvPr>
        </p:nvGraphicFramePr>
        <p:xfrm>
          <a:off x="1903644" y="647466"/>
          <a:ext cx="7016298" cy="6093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1550601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714375" y="428625"/>
            <a:ext cx="7858125" cy="71437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Общее количество зарегистрированных убийств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72 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8" name="TextBox 21"/>
          <p:cNvSpPr txBox="1">
            <a:spLocks noChangeArrowheads="1"/>
          </p:cNvSpPr>
          <p:nvPr/>
        </p:nvSpPr>
        <p:spPr bwMode="auto">
          <a:xfrm>
            <a:off x="2643188" y="1428750"/>
            <a:ext cx="41814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ИЗ НИХ СОВЕРШЕНО В ОТНОШЕНИИ:</a:t>
            </a:r>
          </a:p>
        </p:txBody>
      </p:sp>
      <p:sp>
        <p:nvSpPr>
          <p:cNvPr id="4111" name="Text Box 3"/>
          <p:cNvSpPr txBox="1">
            <a:spLocks noChangeArrowheads="1"/>
          </p:cNvSpPr>
          <p:nvPr/>
        </p:nvSpPr>
        <p:spPr bwMode="auto">
          <a:xfrm>
            <a:off x="0" y="6624638"/>
            <a:ext cx="5183188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dirty="0">
                <a:latin typeface="Times New Roman" pitchFamily="18" charset="0"/>
                <a:cs typeface="Times New Roman" pitchFamily="18" charset="0"/>
              </a:rPr>
              <a:t>* – удельный вес от общего числа зарегистрированных убийств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" name="Диаграмм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707493"/>
              </p:ext>
            </p:extLst>
          </p:nvPr>
        </p:nvGraphicFramePr>
        <p:xfrm>
          <a:off x="382874" y="2731894"/>
          <a:ext cx="4039538" cy="2879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2" name="Диаграмм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595485"/>
              </p:ext>
            </p:extLst>
          </p:nvPr>
        </p:nvGraphicFramePr>
        <p:xfrm>
          <a:off x="3838607" y="1986780"/>
          <a:ext cx="4922519" cy="4250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23" name="Группа 22"/>
          <p:cNvGrpSpPr/>
          <p:nvPr/>
        </p:nvGrpSpPr>
        <p:grpSpPr>
          <a:xfrm>
            <a:off x="426170" y="2091556"/>
            <a:ext cx="7791017" cy="4065424"/>
            <a:chOff x="43296" y="104776"/>
            <a:chExt cx="7791017" cy="4065424"/>
          </a:xfrm>
        </p:grpSpPr>
        <p:cxnSp>
          <p:nvCxnSpPr>
            <p:cNvPr id="24" name="Прямая соединительная линия 23"/>
            <p:cNvCxnSpPr/>
            <p:nvPr/>
          </p:nvCxnSpPr>
          <p:spPr>
            <a:xfrm flipV="1">
              <a:off x="5646253" y="460773"/>
              <a:ext cx="302111" cy="4321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12"/>
            <p:cNvSpPr txBox="1">
              <a:spLocks noChangeArrowheads="1"/>
            </p:cNvSpPr>
            <p:nvPr/>
          </p:nvSpPr>
          <p:spPr bwMode="auto">
            <a:xfrm>
              <a:off x="5624513" y="104776"/>
              <a:ext cx="1795461" cy="475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ПОЖИЛЫХ ЛИЦ – 10</a:t>
              </a:r>
              <a:br>
                <a:rPr lang="ru-RU" altLang="ru-RU" sz="1200" b="1">
                  <a:latin typeface="Times New Roman" pitchFamily="18" charset="0"/>
                  <a:cs typeface="Times New Roman" pitchFamily="18" charset="0"/>
                </a:rPr>
              </a:br>
              <a:r>
                <a:rPr lang="ru-RU" sz="14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(13,9%)*</a:t>
              </a:r>
            </a:p>
          </p:txBody>
        </p:sp>
        <p:sp>
          <p:nvSpPr>
            <p:cNvPr id="26" name="TextBox 13"/>
            <p:cNvSpPr txBox="1">
              <a:spLocks noChangeArrowheads="1"/>
            </p:cNvSpPr>
            <p:nvPr/>
          </p:nvSpPr>
          <p:spPr bwMode="auto">
            <a:xfrm>
              <a:off x="3024621" y="314273"/>
              <a:ext cx="2270125" cy="6527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НЕСОВЕРШЕННОЛЕТНИХ </a:t>
              </a:r>
            </a:p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И МАЛОЛЕТНИХ ЛИЦ – 3</a:t>
              </a:r>
              <a:br>
                <a:rPr lang="ru-RU" altLang="ru-RU" sz="1200" b="1">
                  <a:latin typeface="Times New Roman" pitchFamily="18" charset="0"/>
                  <a:cs typeface="Times New Roman" pitchFamily="18" charset="0"/>
                </a:rPr>
              </a:br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ru-RU" altLang="ru-RU" sz="14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4,2</a:t>
              </a:r>
              <a:r>
                <a:rPr lang="ru-RU" sz="14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%)*</a:t>
              </a:r>
            </a:p>
          </p:txBody>
        </p:sp>
        <p:sp>
          <p:nvSpPr>
            <p:cNvPr id="27" name="TextBox 1"/>
            <p:cNvSpPr txBox="1">
              <a:spLocks noChangeArrowheads="1"/>
            </p:cNvSpPr>
            <p:nvPr/>
          </p:nvSpPr>
          <p:spPr bwMode="auto">
            <a:xfrm>
              <a:off x="2105025" y="2359819"/>
              <a:ext cx="956073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(72,2%)*</a:t>
              </a:r>
            </a:p>
          </p:txBody>
        </p:sp>
        <p:sp>
          <p:nvSpPr>
            <p:cNvPr id="28" name="TextBox 1"/>
            <p:cNvSpPr txBox="1">
              <a:spLocks noChangeArrowheads="1"/>
            </p:cNvSpPr>
            <p:nvPr/>
          </p:nvSpPr>
          <p:spPr bwMode="auto">
            <a:xfrm>
              <a:off x="1035430" y="1559719"/>
              <a:ext cx="945770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(27,8%)*</a:t>
              </a:r>
            </a:p>
          </p:txBody>
        </p:sp>
        <p:sp>
          <p:nvSpPr>
            <p:cNvPr id="29" name="TextBox 1"/>
            <p:cNvSpPr txBox="1">
              <a:spLocks noChangeArrowheads="1"/>
            </p:cNvSpPr>
            <p:nvPr/>
          </p:nvSpPr>
          <p:spPr bwMode="auto">
            <a:xfrm>
              <a:off x="5486401" y="2646761"/>
              <a:ext cx="879872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(81,9%)*</a:t>
              </a:r>
            </a:p>
          </p:txBody>
        </p:sp>
        <p:sp>
          <p:nvSpPr>
            <p:cNvPr id="30" name="TextBox 13"/>
            <p:cNvSpPr txBox="1">
              <a:spLocks noChangeArrowheads="1"/>
            </p:cNvSpPr>
            <p:nvPr/>
          </p:nvSpPr>
          <p:spPr bwMode="auto">
            <a:xfrm>
              <a:off x="43296" y="509996"/>
              <a:ext cx="1466417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ЖЕНЩИН – 20</a:t>
              </a:r>
            </a:p>
          </p:txBody>
        </p:sp>
        <p:sp>
          <p:nvSpPr>
            <p:cNvPr id="31" name="TextBox 13"/>
            <p:cNvSpPr txBox="1">
              <a:spLocks noChangeArrowheads="1"/>
            </p:cNvSpPr>
            <p:nvPr/>
          </p:nvSpPr>
          <p:spPr bwMode="auto">
            <a:xfrm>
              <a:off x="1243447" y="3891371"/>
              <a:ext cx="1523566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МУЖЧИН – 52</a:t>
              </a:r>
            </a:p>
          </p:txBody>
        </p:sp>
        <p:cxnSp>
          <p:nvCxnSpPr>
            <p:cNvPr id="32" name="Прямая соединительная линия 31"/>
            <p:cNvCxnSpPr/>
            <p:nvPr/>
          </p:nvCxnSpPr>
          <p:spPr bwMode="auto">
            <a:xfrm>
              <a:off x="661988" y="832248"/>
              <a:ext cx="461160" cy="40004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 bwMode="auto">
            <a:xfrm flipH="1">
              <a:off x="2008854" y="3494484"/>
              <a:ext cx="4575" cy="38665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13"/>
            <p:cNvSpPr txBox="1">
              <a:spLocks noChangeArrowheads="1"/>
            </p:cNvSpPr>
            <p:nvPr/>
          </p:nvSpPr>
          <p:spPr bwMode="auto">
            <a:xfrm>
              <a:off x="3939022" y="3900896"/>
              <a:ext cx="3895291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ИНЫХ КАТЕГОРИЙ ПОТЕРПЕВШИХ – 59</a:t>
              </a:r>
            </a:p>
          </p:txBody>
        </p:sp>
        <p:cxnSp>
          <p:nvCxnSpPr>
            <p:cNvPr id="35" name="Прямая соединительная линия 34"/>
            <p:cNvCxnSpPr/>
            <p:nvPr/>
          </p:nvCxnSpPr>
          <p:spPr bwMode="auto">
            <a:xfrm>
              <a:off x="5885254" y="3482578"/>
              <a:ext cx="275" cy="4080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 bwMode="auto">
            <a:xfrm>
              <a:off x="4557713" y="803673"/>
              <a:ext cx="414337" cy="41552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8347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714375" y="428624"/>
            <a:ext cx="7858125" cy="71437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Общее количество зарегистрированных краж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13 285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1" name="TextBox 21"/>
          <p:cNvSpPr txBox="1">
            <a:spLocks noChangeArrowheads="1"/>
          </p:cNvSpPr>
          <p:nvPr/>
        </p:nvSpPr>
        <p:spPr bwMode="auto">
          <a:xfrm>
            <a:off x="2643188" y="1428750"/>
            <a:ext cx="41814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ИЗ НИХ СОВЕРШЕНО В ОТНОШЕНИИ:</a:t>
            </a:r>
          </a:p>
        </p:txBody>
      </p:sp>
      <p:sp>
        <p:nvSpPr>
          <p:cNvPr id="5134" name="Text Box 3"/>
          <p:cNvSpPr txBox="1">
            <a:spLocks noChangeArrowheads="1"/>
          </p:cNvSpPr>
          <p:nvPr/>
        </p:nvSpPr>
        <p:spPr bwMode="auto">
          <a:xfrm>
            <a:off x="0" y="6624638"/>
            <a:ext cx="3643313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dirty="0">
                <a:latin typeface="Times New Roman" pitchFamily="18" charset="0"/>
                <a:cs typeface="Times New Roman" pitchFamily="18" charset="0"/>
              </a:rPr>
              <a:t>* – удельный вес от общего числа зарегистрированных краж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7" name="Диаграмм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1755431"/>
              </p:ext>
            </p:extLst>
          </p:nvPr>
        </p:nvGraphicFramePr>
        <p:xfrm>
          <a:off x="382874" y="2733954"/>
          <a:ext cx="4039538" cy="2879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8" name="Диаграмма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5999620"/>
              </p:ext>
            </p:extLst>
          </p:nvPr>
        </p:nvGraphicFramePr>
        <p:xfrm>
          <a:off x="3838607" y="1988840"/>
          <a:ext cx="4922519" cy="4250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9" name="Группа 38"/>
          <p:cNvGrpSpPr/>
          <p:nvPr/>
        </p:nvGrpSpPr>
        <p:grpSpPr>
          <a:xfrm>
            <a:off x="426170" y="2093616"/>
            <a:ext cx="7791017" cy="4065424"/>
            <a:chOff x="43296" y="104776"/>
            <a:chExt cx="7791017" cy="4065424"/>
          </a:xfrm>
        </p:grpSpPr>
        <p:cxnSp>
          <p:nvCxnSpPr>
            <p:cNvPr id="40" name="Прямая соединительная линия 39"/>
            <p:cNvCxnSpPr/>
            <p:nvPr/>
          </p:nvCxnSpPr>
          <p:spPr>
            <a:xfrm flipV="1">
              <a:off x="5681663" y="460773"/>
              <a:ext cx="266700" cy="4191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12"/>
            <p:cNvSpPr txBox="1">
              <a:spLocks noChangeArrowheads="1"/>
            </p:cNvSpPr>
            <p:nvPr/>
          </p:nvSpPr>
          <p:spPr bwMode="auto">
            <a:xfrm>
              <a:off x="5624513" y="104776"/>
              <a:ext cx="1924049" cy="475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ПОЖИЛЫХ ЛИЦ – 1138</a:t>
              </a:r>
              <a:br>
                <a:rPr lang="ru-RU" altLang="ru-RU" sz="1200" b="1">
                  <a:latin typeface="Times New Roman" pitchFamily="18" charset="0"/>
                  <a:cs typeface="Times New Roman" pitchFamily="18" charset="0"/>
                </a:rPr>
              </a:br>
              <a:r>
                <a:rPr lang="ru-RU" sz="14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(8,6%)*</a:t>
              </a:r>
            </a:p>
          </p:txBody>
        </p:sp>
        <p:sp>
          <p:nvSpPr>
            <p:cNvPr id="42" name="TextBox 13"/>
            <p:cNvSpPr txBox="1">
              <a:spLocks noChangeArrowheads="1"/>
            </p:cNvSpPr>
            <p:nvPr/>
          </p:nvSpPr>
          <p:spPr bwMode="auto">
            <a:xfrm>
              <a:off x="3024621" y="314273"/>
              <a:ext cx="2270125" cy="6527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НЕСОВЕРШЕННОЛЕТНИХ </a:t>
              </a:r>
            </a:p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И МАЛОЛЕТНИХ ЛИЦ – 70</a:t>
              </a:r>
              <a:br>
                <a:rPr lang="ru-RU" altLang="ru-RU" sz="1200" b="1">
                  <a:latin typeface="Times New Roman" pitchFamily="18" charset="0"/>
                  <a:cs typeface="Times New Roman" pitchFamily="18" charset="0"/>
                </a:rPr>
              </a:br>
              <a:r>
                <a:rPr lang="ru-RU" sz="14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(0,5%)*</a:t>
              </a:r>
            </a:p>
          </p:txBody>
        </p:sp>
        <p:sp>
          <p:nvSpPr>
            <p:cNvPr id="43" name="TextBox 1"/>
            <p:cNvSpPr txBox="1">
              <a:spLocks noChangeArrowheads="1"/>
            </p:cNvSpPr>
            <p:nvPr/>
          </p:nvSpPr>
          <p:spPr bwMode="auto">
            <a:xfrm>
              <a:off x="2105801" y="2283619"/>
              <a:ext cx="946962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(62,0%)*</a:t>
              </a:r>
            </a:p>
          </p:txBody>
        </p:sp>
        <p:sp>
          <p:nvSpPr>
            <p:cNvPr id="44" name="TextBox 1"/>
            <p:cNvSpPr txBox="1">
              <a:spLocks noChangeArrowheads="1"/>
            </p:cNvSpPr>
            <p:nvPr/>
          </p:nvSpPr>
          <p:spPr bwMode="auto">
            <a:xfrm>
              <a:off x="978280" y="1816894"/>
              <a:ext cx="883858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(38,0%)*</a:t>
              </a:r>
            </a:p>
          </p:txBody>
        </p:sp>
        <p:sp>
          <p:nvSpPr>
            <p:cNvPr id="45" name="TextBox 1"/>
            <p:cNvSpPr txBox="1">
              <a:spLocks noChangeArrowheads="1"/>
            </p:cNvSpPr>
            <p:nvPr/>
          </p:nvSpPr>
          <p:spPr bwMode="auto">
            <a:xfrm>
              <a:off x="5440742" y="2580086"/>
              <a:ext cx="955296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(90,9%)*</a:t>
              </a:r>
            </a:p>
          </p:txBody>
        </p:sp>
        <p:sp>
          <p:nvSpPr>
            <p:cNvPr id="46" name="TextBox 13"/>
            <p:cNvSpPr txBox="1">
              <a:spLocks noChangeArrowheads="1"/>
            </p:cNvSpPr>
            <p:nvPr/>
          </p:nvSpPr>
          <p:spPr bwMode="auto">
            <a:xfrm>
              <a:off x="43296" y="509996"/>
              <a:ext cx="1637867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ЖЕНЩИН – 5043</a:t>
              </a:r>
            </a:p>
          </p:txBody>
        </p:sp>
        <p:sp>
          <p:nvSpPr>
            <p:cNvPr id="47" name="TextBox 13"/>
            <p:cNvSpPr txBox="1">
              <a:spLocks noChangeArrowheads="1"/>
            </p:cNvSpPr>
            <p:nvPr/>
          </p:nvSpPr>
          <p:spPr bwMode="auto">
            <a:xfrm>
              <a:off x="1243447" y="3891371"/>
              <a:ext cx="1523566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МУЖЧИН – 8242</a:t>
              </a:r>
            </a:p>
          </p:txBody>
        </p:sp>
        <p:cxnSp>
          <p:nvCxnSpPr>
            <p:cNvPr id="48" name="Прямая соединительная линия 47"/>
            <p:cNvCxnSpPr/>
            <p:nvPr/>
          </p:nvCxnSpPr>
          <p:spPr bwMode="auto">
            <a:xfrm>
              <a:off x="661988" y="832248"/>
              <a:ext cx="381000" cy="4953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 bwMode="auto">
            <a:xfrm flipH="1">
              <a:off x="2008854" y="3508773"/>
              <a:ext cx="5684" cy="37236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13"/>
            <p:cNvSpPr txBox="1">
              <a:spLocks noChangeArrowheads="1"/>
            </p:cNvSpPr>
            <p:nvPr/>
          </p:nvSpPr>
          <p:spPr bwMode="auto">
            <a:xfrm>
              <a:off x="3939022" y="3900896"/>
              <a:ext cx="3895291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ИНЫХ КАТЕГОРИЙ ПОТЕРПЕВШИХ – 12 077</a:t>
              </a:r>
            </a:p>
          </p:txBody>
        </p:sp>
        <p:cxnSp>
          <p:nvCxnSpPr>
            <p:cNvPr id="51" name="Прямая соединительная линия 50"/>
            <p:cNvCxnSpPr/>
            <p:nvPr/>
          </p:nvCxnSpPr>
          <p:spPr bwMode="auto">
            <a:xfrm>
              <a:off x="5881688" y="3470673"/>
              <a:ext cx="3841" cy="41998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/>
            <p:nvPr/>
          </p:nvCxnSpPr>
          <p:spPr bwMode="auto">
            <a:xfrm>
              <a:off x="4814888" y="784623"/>
              <a:ext cx="422007" cy="2466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6067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714374" y="428624"/>
            <a:ext cx="7858125" cy="71437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Общее количество зарегистрированных грабежей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927 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4" name="TextBox 21"/>
          <p:cNvSpPr txBox="1">
            <a:spLocks noChangeArrowheads="1"/>
          </p:cNvSpPr>
          <p:nvPr/>
        </p:nvSpPr>
        <p:spPr bwMode="auto">
          <a:xfrm>
            <a:off x="2643188" y="1428750"/>
            <a:ext cx="41814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ИЗ НИХ СОВЕРШЕНО В ОТНОШЕНИИ:</a:t>
            </a:r>
          </a:p>
        </p:txBody>
      </p:sp>
      <p:sp>
        <p:nvSpPr>
          <p:cNvPr id="6157" name="Text Box 3"/>
          <p:cNvSpPr txBox="1">
            <a:spLocks noChangeArrowheads="1"/>
          </p:cNvSpPr>
          <p:nvPr/>
        </p:nvSpPr>
        <p:spPr bwMode="auto">
          <a:xfrm>
            <a:off x="-1" y="6624638"/>
            <a:ext cx="4733925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dirty="0">
                <a:latin typeface="Times New Roman" pitchFamily="18" charset="0"/>
                <a:cs typeface="Times New Roman" pitchFamily="18" charset="0"/>
              </a:rPr>
              <a:t>* – удельный вес от общего числа зарегистрированных грабежей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7" name="Диаграмм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696803"/>
              </p:ext>
            </p:extLst>
          </p:nvPr>
        </p:nvGraphicFramePr>
        <p:xfrm>
          <a:off x="382874" y="2731894"/>
          <a:ext cx="4039538" cy="2879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8" name="Диаграмма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40082"/>
              </p:ext>
            </p:extLst>
          </p:nvPr>
        </p:nvGraphicFramePr>
        <p:xfrm>
          <a:off x="3838607" y="1986780"/>
          <a:ext cx="4922519" cy="4250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9" name="Группа 38"/>
          <p:cNvGrpSpPr/>
          <p:nvPr/>
        </p:nvGrpSpPr>
        <p:grpSpPr>
          <a:xfrm>
            <a:off x="426170" y="2091556"/>
            <a:ext cx="7791017" cy="4065424"/>
            <a:chOff x="43296" y="104776"/>
            <a:chExt cx="7791017" cy="4065424"/>
          </a:xfrm>
        </p:grpSpPr>
        <p:cxnSp>
          <p:nvCxnSpPr>
            <p:cNvPr id="40" name="Прямая соединительная линия 39"/>
            <p:cNvCxnSpPr/>
            <p:nvPr/>
          </p:nvCxnSpPr>
          <p:spPr>
            <a:xfrm flipV="1">
              <a:off x="5727523" y="460773"/>
              <a:ext cx="220840" cy="4165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12"/>
            <p:cNvSpPr txBox="1">
              <a:spLocks noChangeArrowheads="1"/>
            </p:cNvSpPr>
            <p:nvPr/>
          </p:nvSpPr>
          <p:spPr bwMode="auto">
            <a:xfrm>
              <a:off x="5624513" y="104776"/>
              <a:ext cx="1890711" cy="475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ПОЖИЛЫХ ЛИЦ – 58 </a:t>
              </a:r>
              <a:r>
                <a:rPr lang="ru-RU" sz="14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(6,3%)*</a:t>
              </a:r>
            </a:p>
          </p:txBody>
        </p:sp>
        <p:sp>
          <p:nvSpPr>
            <p:cNvPr id="42" name="TextBox 13"/>
            <p:cNvSpPr txBox="1">
              <a:spLocks noChangeArrowheads="1"/>
            </p:cNvSpPr>
            <p:nvPr/>
          </p:nvSpPr>
          <p:spPr bwMode="auto">
            <a:xfrm>
              <a:off x="3024621" y="314273"/>
              <a:ext cx="2270125" cy="6527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НЕСОВЕРШЕННОЛЕТНИХ </a:t>
              </a:r>
            </a:p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И МАЛОЛЕТНИХ ЛИЦ – 24 </a:t>
              </a:r>
              <a:r>
                <a:rPr lang="ru-RU" sz="14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(2,6%)*</a:t>
              </a:r>
            </a:p>
          </p:txBody>
        </p:sp>
        <p:sp>
          <p:nvSpPr>
            <p:cNvPr id="43" name="TextBox 1"/>
            <p:cNvSpPr txBox="1">
              <a:spLocks noChangeArrowheads="1"/>
            </p:cNvSpPr>
            <p:nvPr/>
          </p:nvSpPr>
          <p:spPr bwMode="auto">
            <a:xfrm>
              <a:off x="2115326" y="2255044"/>
              <a:ext cx="923149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(67,6%)*</a:t>
              </a:r>
            </a:p>
          </p:txBody>
        </p:sp>
        <p:sp>
          <p:nvSpPr>
            <p:cNvPr id="44" name="TextBox 1"/>
            <p:cNvSpPr txBox="1">
              <a:spLocks noChangeArrowheads="1"/>
            </p:cNvSpPr>
            <p:nvPr/>
          </p:nvSpPr>
          <p:spPr bwMode="auto">
            <a:xfrm>
              <a:off x="990600" y="1559719"/>
              <a:ext cx="923925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(32,4%)*</a:t>
              </a:r>
            </a:p>
          </p:txBody>
        </p:sp>
        <p:sp>
          <p:nvSpPr>
            <p:cNvPr id="45" name="TextBox 1"/>
            <p:cNvSpPr txBox="1">
              <a:spLocks noChangeArrowheads="1"/>
            </p:cNvSpPr>
            <p:nvPr/>
          </p:nvSpPr>
          <p:spPr bwMode="auto">
            <a:xfrm>
              <a:off x="5526467" y="2646761"/>
              <a:ext cx="893383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 dirty="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ru-RU" altLang="ru-RU" sz="1400" b="1" dirty="0" smtClean="0">
                  <a:latin typeface="Times New Roman" pitchFamily="18" charset="0"/>
                  <a:cs typeface="Times New Roman" pitchFamily="18" charset="0"/>
                </a:rPr>
                <a:t>91,1%)*</a:t>
              </a:r>
              <a:endParaRPr lang="ru-RU" alt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" name="TextBox 13"/>
            <p:cNvSpPr txBox="1">
              <a:spLocks noChangeArrowheads="1"/>
            </p:cNvSpPr>
            <p:nvPr/>
          </p:nvSpPr>
          <p:spPr bwMode="auto">
            <a:xfrm>
              <a:off x="43296" y="509996"/>
              <a:ext cx="1466417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ЖЕНЩИН – 300</a:t>
              </a:r>
            </a:p>
          </p:txBody>
        </p:sp>
        <p:sp>
          <p:nvSpPr>
            <p:cNvPr id="47" name="TextBox 13"/>
            <p:cNvSpPr txBox="1">
              <a:spLocks noChangeArrowheads="1"/>
            </p:cNvSpPr>
            <p:nvPr/>
          </p:nvSpPr>
          <p:spPr bwMode="auto">
            <a:xfrm>
              <a:off x="1243447" y="3891371"/>
              <a:ext cx="1523566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МУЖЧИН – 627</a:t>
              </a:r>
            </a:p>
          </p:txBody>
        </p:sp>
        <p:cxnSp>
          <p:nvCxnSpPr>
            <p:cNvPr id="48" name="Прямая соединительная линия 47"/>
            <p:cNvCxnSpPr/>
            <p:nvPr/>
          </p:nvCxnSpPr>
          <p:spPr bwMode="auto">
            <a:xfrm>
              <a:off x="661988" y="832248"/>
              <a:ext cx="387667" cy="47117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 bwMode="auto">
            <a:xfrm flipH="1">
              <a:off x="2008853" y="3489158"/>
              <a:ext cx="364" cy="3919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13"/>
            <p:cNvSpPr txBox="1">
              <a:spLocks noChangeArrowheads="1"/>
            </p:cNvSpPr>
            <p:nvPr/>
          </p:nvSpPr>
          <p:spPr bwMode="auto">
            <a:xfrm>
              <a:off x="3939022" y="3900896"/>
              <a:ext cx="3895291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ИНЫХ КАТЕГОРИЙ ПОТЕРПЕВШИХ – 845</a:t>
              </a:r>
            </a:p>
          </p:txBody>
        </p:sp>
        <p:cxnSp>
          <p:nvCxnSpPr>
            <p:cNvPr id="51" name="Прямая соединительная линия 50"/>
            <p:cNvCxnSpPr/>
            <p:nvPr/>
          </p:nvCxnSpPr>
          <p:spPr bwMode="auto">
            <a:xfrm flipH="1">
              <a:off x="5885528" y="3484145"/>
              <a:ext cx="1922" cy="4065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/>
            <p:nvPr/>
          </p:nvCxnSpPr>
          <p:spPr bwMode="auto">
            <a:xfrm>
              <a:off x="4867915" y="762000"/>
              <a:ext cx="312029" cy="3030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1789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714375" y="428625"/>
            <a:ext cx="7858125" cy="71437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Общее количество зарегистрированных разбоев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197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9" name="TextBox 21"/>
          <p:cNvSpPr txBox="1">
            <a:spLocks noChangeArrowheads="1"/>
          </p:cNvSpPr>
          <p:nvPr/>
        </p:nvSpPr>
        <p:spPr bwMode="auto">
          <a:xfrm>
            <a:off x="2643188" y="1428750"/>
            <a:ext cx="41814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ИЗ НИХ СОВЕРШЕНО В ОТНОШЕНИИ:</a:t>
            </a:r>
          </a:p>
        </p:txBody>
      </p:sp>
      <p:sp>
        <p:nvSpPr>
          <p:cNvPr id="7182" name="Text Box 3"/>
          <p:cNvSpPr txBox="1">
            <a:spLocks noChangeArrowheads="1"/>
          </p:cNvSpPr>
          <p:nvPr/>
        </p:nvSpPr>
        <p:spPr bwMode="auto">
          <a:xfrm>
            <a:off x="0" y="6624638"/>
            <a:ext cx="3786188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dirty="0">
                <a:latin typeface="Times New Roman" pitchFamily="18" charset="0"/>
                <a:cs typeface="Times New Roman" pitchFamily="18" charset="0"/>
              </a:rPr>
              <a:t>* – удельный вес от общего числа зарегистрированных разбоев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7" name="Диаграмм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266061"/>
              </p:ext>
            </p:extLst>
          </p:nvPr>
        </p:nvGraphicFramePr>
        <p:xfrm>
          <a:off x="382874" y="2803902"/>
          <a:ext cx="4039538" cy="2879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8" name="Диаграмма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3229674"/>
              </p:ext>
            </p:extLst>
          </p:nvPr>
        </p:nvGraphicFramePr>
        <p:xfrm>
          <a:off x="3838607" y="2058788"/>
          <a:ext cx="4922519" cy="4250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9" name="Группа 38"/>
          <p:cNvGrpSpPr/>
          <p:nvPr/>
        </p:nvGrpSpPr>
        <p:grpSpPr>
          <a:xfrm>
            <a:off x="426170" y="2163564"/>
            <a:ext cx="7791017" cy="4065424"/>
            <a:chOff x="43296" y="104776"/>
            <a:chExt cx="7791017" cy="4065424"/>
          </a:xfrm>
        </p:grpSpPr>
        <p:cxnSp>
          <p:nvCxnSpPr>
            <p:cNvPr id="40" name="Прямая соединительная линия 39"/>
            <p:cNvCxnSpPr/>
            <p:nvPr/>
          </p:nvCxnSpPr>
          <p:spPr>
            <a:xfrm flipV="1">
              <a:off x="5738331" y="420538"/>
              <a:ext cx="329949" cy="44929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12"/>
            <p:cNvSpPr txBox="1">
              <a:spLocks noChangeArrowheads="1"/>
            </p:cNvSpPr>
            <p:nvPr/>
          </p:nvSpPr>
          <p:spPr bwMode="auto">
            <a:xfrm>
              <a:off x="5624514" y="104776"/>
              <a:ext cx="1824036" cy="475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ПОЖИЛЫХ ЛИЦ – 9</a:t>
              </a:r>
              <a:br>
                <a:rPr lang="ru-RU" altLang="ru-RU" sz="1200" b="1">
                  <a:latin typeface="Times New Roman" pitchFamily="18" charset="0"/>
                  <a:cs typeface="Times New Roman" pitchFamily="18" charset="0"/>
                </a:rPr>
              </a:br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ru-RU" sz="14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4,6%)*</a:t>
              </a:r>
            </a:p>
          </p:txBody>
        </p:sp>
        <p:sp>
          <p:nvSpPr>
            <p:cNvPr id="42" name="TextBox 13"/>
            <p:cNvSpPr txBox="1">
              <a:spLocks noChangeArrowheads="1"/>
            </p:cNvSpPr>
            <p:nvPr/>
          </p:nvSpPr>
          <p:spPr bwMode="auto">
            <a:xfrm>
              <a:off x="3024621" y="314273"/>
              <a:ext cx="2270125" cy="6527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НЕСОВЕРШЕННОЛЕТНИХ </a:t>
              </a:r>
            </a:p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И МАЛОЛЕТНИХ ЛИЦ – 8</a:t>
              </a:r>
              <a:br>
                <a:rPr lang="ru-RU" altLang="ru-RU" sz="1200" b="1">
                  <a:latin typeface="Times New Roman" pitchFamily="18" charset="0"/>
                  <a:cs typeface="Times New Roman" pitchFamily="18" charset="0"/>
                </a:rPr>
              </a:br>
              <a:r>
                <a:rPr lang="ru-RU" sz="14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(4,1%)*</a:t>
              </a:r>
            </a:p>
          </p:txBody>
        </p:sp>
        <p:sp>
          <p:nvSpPr>
            <p:cNvPr id="43" name="TextBox 1"/>
            <p:cNvSpPr txBox="1">
              <a:spLocks noChangeArrowheads="1"/>
            </p:cNvSpPr>
            <p:nvPr/>
          </p:nvSpPr>
          <p:spPr bwMode="auto">
            <a:xfrm>
              <a:off x="2086751" y="2274094"/>
              <a:ext cx="894574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(66,5%)*</a:t>
              </a:r>
            </a:p>
          </p:txBody>
        </p:sp>
        <p:sp>
          <p:nvSpPr>
            <p:cNvPr id="44" name="TextBox 1"/>
            <p:cNvSpPr txBox="1">
              <a:spLocks noChangeArrowheads="1"/>
            </p:cNvSpPr>
            <p:nvPr/>
          </p:nvSpPr>
          <p:spPr bwMode="auto">
            <a:xfrm>
              <a:off x="1035430" y="1559719"/>
              <a:ext cx="945770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(33,5%)*</a:t>
              </a:r>
            </a:p>
          </p:txBody>
        </p:sp>
        <p:sp>
          <p:nvSpPr>
            <p:cNvPr id="45" name="TextBox 1"/>
            <p:cNvSpPr txBox="1">
              <a:spLocks noChangeArrowheads="1"/>
            </p:cNvSpPr>
            <p:nvPr/>
          </p:nvSpPr>
          <p:spPr bwMode="auto">
            <a:xfrm>
              <a:off x="5526467" y="2646761"/>
              <a:ext cx="902908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 dirty="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ru-RU" altLang="ru-RU" sz="1400" b="1" dirty="0" smtClean="0">
                  <a:latin typeface="Times New Roman" pitchFamily="18" charset="0"/>
                  <a:cs typeface="Times New Roman" pitchFamily="18" charset="0"/>
                </a:rPr>
                <a:t>91,3%)*</a:t>
              </a:r>
              <a:endParaRPr lang="ru-RU" alt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" name="TextBox 13"/>
            <p:cNvSpPr txBox="1">
              <a:spLocks noChangeArrowheads="1"/>
            </p:cNvSpPr>
            <p:nvPr/>
          </p:nvSpPr>
          <p:spPr bwMode="auto">
            <a:xfrm>
              <a:off x="43296" y="509996"/>
              <a:ext cx="1466417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ЖЕНЩИН – 66</a:t>
              </a:r>
            </a:p>
          </p:txBody>
        </p:sp>
        <p:sp>
          <p:nvSpPr>
            <p:cNvPr id="47" name="TextBox 13"/>
            <p:cNvSpPr txBox="1">
              <a:spLocks noChangeArrowheads="1"/>
            </p:cNvSpPr>
            <p:nvPr/>
          </p:nvSpPr>
          <p:spPr bwMode="auto">
            <a:xfrm>
              <a:off x="1243447" y="3891371"/>
              <a:ext cx="1523566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МУЖЧИН – 131</a:t>
              </a:r>
            </a:p>
          </p:txBody>
        </p:sp>
        <p:cxnSp>
          <p:nvCxnSpPr>
            <p:cNvPr id="48" name="Прямая соединительная линия 47"/>
            <p:cNvCxnSpPr/>
            <p:nvPr/>
          </p:nvCxnSpPr>
          <p:spPr bwMode="auto">
            <a:xfrm>
              <a:off x="661988" y="832248"/>
              <a:ext cx="374577" cy="49046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 bwMode="auto">
            <a:xfrm flipH="1">
              <a:off x="2008854" y="3493698"/>
              <a:ext cx="3211" cy="3874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13"/>
            <p:cNvSpPr txBox="1">
              <a:spLocks noChangeArrowheads="1"/>
            </p:cNvSpPr>
            <p:nvPr/>
          </p:nvSpPr>
          <p:spPr bwMode="auto">
            <a:xfrm>
              <a:off x="3939022" y="3900896"/>
              <a:ext cx="3895291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ИНЫХ КАТЕГОРИЙ ПОТЕРПЕВШИХ – 180</a:t>
              </a:r>
            </a:p>
          </p:txBody>
        </p:sp>
        <p:cxnSp>
          <p:nvCxnSpPr>
            <p:cNvPr id="51" name="Прямая соединительная линия 50"/>
            <p:cNvCxnSpPr/>
            <p:nvPr/>
          </p:nvCxnSpPr>
          <p:spPr bwMode="auto">
            <a:xfrm flipH="1">
              <a:off x="5885529" y="3479321"/>
              <a:ext cx="3432" cy="41133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/>
            <p:nvPr/>
          </p:nvCxnSpPr>
          <p:spPr bwMode="auto">
            <a:xfrm>
              <a:off x="5056916" y="729651"/>
              <a:ext cx="362226" cy="22284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207922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 bwMode="auto">
          <a:xfrm>
            <a:off x="428625" y="355600"/>
            <a:ext cx="8286750" cy="100012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ОБЩЕЕ КОЛИЧЕСТВО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ПРЕДВАРИТЕЛЬНО РАССЛЕДОВАННЫХ ПРЕСТУПЛЕНИЙ</a:t>
            </a:r>
          </a:p>
          <a:p>
            <a:pPr algn="ctr" eaLnBrk="1" hangingPunct="1"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12 939 (АППГ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12 540,  +3,2%)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 bwMode="auto">
          <a:xfrm>
            <a:off x="4065737" y="1554163"/>
            <a:ext cx="4071937" cy="92868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СОВЕРШЕНО ЛИЦАМИ БЕЗ ПОСТОЯННОГО ИСТОЧНИКА ДОХОДА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7991 (АППГ </a:t>
            </a:r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8117,  -1,6%)</a:t>
            </a:r>
            <a:endParaRPr lang="ru-RU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 bwMode="auto">
          <a:xfrm>
            <a:off x="4106863" y="2700338"/>
            <a:ext cx="3286125" cy="6429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БЕЗРАБОТНЫМИ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7 (АППГ –9, -22,2%)</a:t>
            </a:r>
            <a:endParaRPr lang="ru-RU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 bwMode="auto">
          <a:xfrm flipH="1">
            <a:off x="8499475" y="1355725"/>
            <a:ext cx="3175" cy="769938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 bwMode="auto">
          <a:xfrm rot="10800000" flipV="1">
            <a:off x="8145463" y="2116138"/>
            <a:ext cx="358775" cy="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stealth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 bwMode="auto">
          <a:xfrm>
            <a:off x="7783513" y="2482850"/>
            <a:ext cx="1587" cy="549275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 bwMode="auto">
          <a:xfrm flipH="1">
            <a:off x="7397750" y="3022600"/>
            <a:ext cx="385763" cy="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stealth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8201" name="TextBox 12"/>
          <p:cNvSpPr txBox="1">
            <a:spLocks noChangeArrowheads="1"/>
          </p:cNvSpPr>
          <p:nvPr/>
        </p:nvSpPr>
        <p:spPr bwMode="auto">
          <a:xfrm>
            <a:off x="7884368" y="2635250"/>
            <a:ext cx="6746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000" dirty="0">
                <a:latin typeface="Times New Roman" pitchFamily="18" charset="0"/>
                <a:cs typeface="Times New Roman" pitchFamily="18" charset="0"/>
              </a:rPr>
              <a:t>ИЗ НИХ</a:t>
            </a:r>
          </a:p>
        </p:txBody>
      </p:sp>
      <p:sp>
        <p:nvSpPr>
          <p:cNvPr id="8202" name="TextBox 15"/>
          <p:cNvSpPr txBox="1">
            <a:spLocks noChangeArrowheads="1"/>
          </p:cNvSpPr>
          <p:nvPr/>
        </p:nvSpPr>
        <p:spPr bwMode="auto">
          <a:xfrm>
            <a:off x="428625" y="1844824"/>
            <a:ext cx="35798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СОВЕРШЕНО ЛИЦАМИ </a:t>
            </a:r>
          </a:p>
          <a:p>
            <a:pPr algn="ctr" eaLnBrk="1" hangingPunct="1"/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БЕЗ ПОСТОЯННОГО ИСТОЧНИКА ДОХОДА</a:t>
            </a:r>
          </a:p>
        </p:txBody>
      </p:sp>
      <p:sp>
        <p:nvSpPr>
          <p:cNvPr id="8203" name="TextBox 16"/>
          <p:cNvSpPr txBox="1">
            <a:spLocks noChangeArrowheads="1"/>
          </p:cNvSpPr>
          <p:nvPr/>
        </p:nvSpPr>
        <p:spPr bwMode="auto">
          <a:xfrm>
            <a:off x="4296470" y="3412048"/>
            <a:ext cx="47069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СОВЕРШЕНО БЕЗРАБОТНЫМИ</a:t>
            </a:r>
          </a:p>
        </p:txBody>
      </p:sp>
      <p:graphicFrame>
        <p:nvGraphicFramePr>
          <p:cNvPr id="16" name="Диаграмм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3112011"/>
              </p:ext>
            </p:extLst>
          </p:nvPr>
        </p:nvGraphicFramePr>
        <p:xfrm>
          <a:off x="4322887" y="3764016"/>
          <a:ext cx="4680520" cy="30530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Диаграмм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425001"/>
              </p:ext>
            </p:extLst>
          </p:nvPr>
        </p:nvGraphicFramePr>
        <p:xfrm>
          <a:off x="35496" y="2306093"/>
          <a:ext cx="4752528" cy="45792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1048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57188" y="357188"/>
            <a:ext cx="8358187" cy="785812"/>
          </a:xfrm>
          <a:prstGeom prst="roundRect">
            <a:avLst/>
          </a:prstGeom>
          <a:solidFill>
            <a:srgbClr val="FBCDA7"/>
          </a:solidFill>
          <a:ln>
            <a:solidFill>
              <a:srgbClr val="92D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ПРЕСТУПЛЕНИЯ, СОВЕРШЕННЫЕ НЕСОВЕРШЕННОЛЕТНИМИ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(ИЗ ЧИСЛА ПРЕДВАРИТЕЛЬНО РАССЛЕДОВАННЫХ)</a:t>
            </a:r>
          </a:p>
        </p:txBody>
      </p:sp>
      <p:graphicFrame>
        <p:nvGraphicFramePr>
          <p:cNvPr id="6" name="Диаграмм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163395"/>
              </p:ext>
            </p:extLst>
          </p:nvPr>
        </p:nvGraphicFramePr>
        <p:xfrm>
          <a:off x="5004048" y="1268760"/>
          <a:ext cx="3928233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8810865"/>
              </p:ext>
            </p:extLst>
          </p:nvPr>
        </p:nvGraphicFramePr>
        <p:xfrm>
          <a:off x="368648" y="2132856"/>
          <a:ext cx="4546600" cy="3449955"/>
        </p:xfrm>
        <a:graphic>
          <a:graphicData uri="http://schemas.openxmlformats.org/drawingml/2006/table">
            <a:tbl>
              <a:tblPr/>
              <a:tblGrid>
                <a:gridCol w="1850912"/>
                <a:gridCol w="673922"/>
                <a:gridCol w="673922"/>
                <a:gridCol w="673922"/>
                <a:gridCol w="673922"/>
              </a:tblGrid>
              <a:tr h="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Прошлый год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Текущий год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Динамика, 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Удельный вес, 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В С Е Г О          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128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140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9,4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1,1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ЦЕНТРАЛЬНЫЙ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233,3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СЕВЕРО-ВОСТОЧНЫЙ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-21,4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ВОСТОЧНЫЙ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ЮГО-ВОСТОЧНЫЙ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-31,8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ЮЖНЫЙ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70,6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ЮГО-ЗАПАДНЫЙ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-25,0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ЗАПАДНЫЙ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-36,4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СЕВЕРО-ЗАПАДНЫЙ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СЕВЕРНЫЙ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-15,4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ЗЕЛЕНОГРАДСКИЙ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НОВОМОСКОВСКИЙ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ТРОИЦКИЙ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УВД НА МЕТРОПОЛИТЕНЕ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361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428625" y="214313"/>
            <a:ext cx="8286750" cy="78581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ХАРАКТЕРИСТИКА ВЫЯВЛЕННЫХ ЛИЦ, СОВЕРШИВШИХ ПРЕСТУПЛЕНИЯ, ПО ВОЗРАСТНЫМ ГРУППАМ</a:t>
            </a:r>
          </a:p>
        </p:txBody>
      </p:sp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428625" y="1071563"/>
            <a:ext cx="8286750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Всего  выявлено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9652 (АППГ </a:t>
            </a: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9773, -1,2%) лица, совершивших преступления</a:t>
            </a:r>
            <a:endParaRPr lang="ru-RU" altLang="ru-RU" sz="14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7" name="Диаграмм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4945524"/>
              </p:ext>
            </p:extLst>
          </p:nvPr>
        </p:nvGraphicFramePr>
        <p:xfrm>
          <a:off x="61912" y="1284734"/>
          <a:ext cx="2389609" cy="5305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1427319"/>
              </p:ext>
            </p:extLst>
          </p:nvPr>
        </p:nvGraphicFramePr>
        <p:xfrm>
          <a:off x="519112" y="1284734"/>
          <a:ext cx="8562975" cy="5312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511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5397</TotalTime>
  <Words>804</Words>
  <Application>Microsoft Office PowerPoint</Application>
  <PresentationFormat>Экран (4:3)</PresentationFormat>
  <Paragraphs>271</Paragraphs>
  <Slides>15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выявленных нарушений при осуществлении надзора за соблюдением федерального законодательства за январь-март 2018 года (в сравнении с АППГ)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Атабеков А.Д.</dc:creator>
  <cp:lastModifiedBy>Filippovams</cp:lastModifiedBy>
  <cp:revision>283</cp:revision>
  <cp:lastPrinted>2018-04-10T11:31:49Z</cp:lastPrinted>
  <dcterms:created xsi:type="dcterms:W3CDTF">2016-10-11T09:05:46Z</dcterms:created>
  <dcterms:modified xsi:type="dcterms:W3CDTF">2018-04-11T12:27:41Z</dcterms:modified>
</cp:coreProperties>
</file>