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9/11/2023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7ADC57-7799-E08E-95B6-2F243BF763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3938" y="195308"/>
            <a:ext cx="11304124" cy="871492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/>
              <a:t>Прокуратура Трусовского района г. Астрахани ИНФОРМИРУЕТ:</a:t>
            </a:r>
            <a:br>
              <a:rPr lang="ru-RU" sz="2400" b="1" dirty="0"/>
            </a:br>
            <a: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ВНИМАНИЕ! МОШЕННИКИ!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56861A5-B5CC-BBD4-2D49-2D7E858761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71852" y="1066800"/>
            <a:ext cx="4924148" cy="1223639"/>
          </a:xfrm>
        </p:spPr>
        <p:txBody>
          <a:bodyPr>
            <a:normAutofit fontScale="77500" lnSpcReduction="20000"/>
          </a:bodyPr>
          <a:lstStyle/>
          <a:p>
            <a:pPr>
              <a:spcAft>
                <a:spcPts val="0"/>
              </a:spcAft>
            </a:pPr>
            <a:r>
              <a:rPr lang="ru-RU" b="1" dirty="0"/>
              <a:t>В настоящее время участились случаи мошеннических действий, </a:t>
            </a:r>
          </a:p>
          <a:p>
            <a:pPr>
              <a:spcAft>
                <a:spcPts val="0"/>
              </a:spcAft>
            </a:pPr>
            <a:r>
              <a:rPr lang="ru-RU" b="1" dirty="0"/>
              <a:t>Для этого существует множество методов и схем обмана граждан с целью получения денежных средств:</a:t>
            </a:r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47866696-2BFF-EEC2-EE48-B5F4DD3EE135}"/>
              </a:ext>
            </a:extLst>
          </p:cNvPr>
          <p:cNvSpPr/>
          <p:nvPr/>
        </p:nvSpPr>
        <p:spPr>
          <a:xfrm>
            <a:off x="613190" y="2290440"/>
            <a:ext cx="5334849" cy="87149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2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«ВАША КАРТА ЗАБЛОКИРОВАНА»</a:t>
            </a:r>
          </a:p>
          <a:p>
            <a:pPr algn="ctr"/>
            <a:r>
              <a:rPr lang="en-US" sz="1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SMS-</a:t>
            </a:r>
            <a:r>
              <a:rPr lang="ru-RU" sz="1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сообщение о якобы заблокированной банковской карте, для разблокировки которой требуется сообщить ПИН-код Вашей карты либо провести определенные действия с помощью банкомата</a:t>
            </a:r>
          </a:p>
          <a:p>
            <a:pPr algn="ctr"/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5E4BD5F0-E321-24F9-BB67-11E1B950F0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081" y="631054"/>
            <a:ext cx="1082771" cy="1082771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2F78232A-56D5-B005-62C9-C642F4F2AC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3799" y="2302722"/>
            <a:ext cx="235454" cy="235454"/>
          </a:xfrm>
          <a:prstGeom prst="rect">
            <a:avLst/>
          </a:prstGeom>
        </p:spPr>
      </p:pic>
      <p:sp>
        <p:nvSpPr>
          <p:cNvPr id="13" name="Прямоугольник: скругленные углы 12">
            <a:extLst>
              <a:ext uri="{FF2B5EF4-FFF2-40B4-BE49-F238E27FC236}">
                <a16:creationId xmlns:a16="http://schemas.microsoft.com/office/drawing/2014/main" id="{F253DB76-86C8-8B04-06F2-CE87C44234DE}"/>
              </a:ext>
            </a:extLst>
          </p:cNvPr>
          <p:cNvSpPr/>
          <p:nvPr/>
        </p:nvSpPr>
        <p:spPr>
          <a:xfrm>
            <a:off x="630466" y="3190259"/>
            <a:ext cx="5334849" cy="560569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2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«РОДСТВЕННИК В БЕДЕ»</a:t>
            </a:r>
          </a:p>
          <a:p>
            <a:pPr algn="ctr"/>
            <a:r>
              <a:rPr lang="ru-RU" sz="1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Требование крупной суммы денег для решения проблемы </a:t>
            </a:r>
          </a:p>
          <a:p>
            <a:pPr algn="ctr"/>
            <a:r>
              <a:rPr lang="ru-RU" sz="1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якобы попавшим в беду родственников</a:t>
            </a:r>
          </a:p>
          <a:p>
            <a:pPr algn="ctr"/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: скругленные углы 13">
            <a:extLst>
              <a:ext uri="{FF2B5EF4-FFF2-40B4-BE49-F238E27FC236}">
                <a16:creationId xmlns:a16="http://schemas.microsoft.com/office/drawing/2014/main" id="{DB783E64-110A-42F9-7E01-288756A984B3}"/>
              </a:ext>
            </a:extLst>
          </p:cNvPr>
          <p:cNvSpPr/>
          <p:nvPr/>
        </p:nvSpPr>
        <p:spPr>
          <a:xfrm>
            <a:off x="620729" y="5936443"/>
            <a:ext cx="5334849" cy="645353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2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«ОШИБОЧНЫЙ ПЕРЕВОД СРЕДСТВ»</a:t>
            </a:r>
          </a:p>
          <a:p>
            <a:pPr algn="ctr"/>
            <a:r>
              <a:rPr lang="ru-RU" sz="1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Просят вернуть деньги за ошибочный перевод средств, дополнительно снимая средства со счета по чеку</a:t>
            </a:r>
          </a:p>
          <a:p>
            <a:pPr algn="ctr"/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: скругленные углы 14">
            <a:extLst>
              <a:ext uri="{FF2B5EF4-FFF2-40B4-BE49-F238E27FC236}">
                <a16:creationId xmlns:a16="http://schemas.microsoft.com/office/drawing/2014/main" id="{B7F58EBD-A6E3-5B9A-4200-639AA58B5CD1}"/>
              </a:ext>
            </a:extLst>
          </p:cNvPr>
          <p:cNvSpPr/>
          <p:nvPr/>
        </p:nvSpPr>
        <p:spPr>
          <a:xfrm>
            <a:off x="613188" y="3778520"/>
            <a:ext cx="5334849" cy="565627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2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«ВЫ ВЫИГРАЛИ»</a:t>
            </a:r>
          </a:p>
          <a:p>
            <a:pPr algn="ctr"/>
            <a:r>
              <a:rPr lang="en-US" sz="1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SMS-</a:t>
            </a:r>
            <a:r>
              <a:rPr lang="ru-RU" sz="1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сообщение или телефонный звонок,  что Вы стали победителем </a:t>
            </a:r>
          </a:p>
          <a:p>
            <a:pPr algn="ctr"/>
            <a:r>
              <a:rPr lang="ru-RU" sz="1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Вам положен приз</a:t>
            </a:r>
          </a:p>
          <a:p>
            <a:pPr algn="ctr"/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: скругленные углы 15">
            <a:extLst>
              <a:ext uri="{FF2B5EF4-FFF2-40B4-BE49-F238E27FC236}">
                <a16:creationId xmlns:a16="http://schemas.microsoft.com/office/drawing/2014/main" id="{889247A6-5CD0-0D1C-D834-ADCDDCFA689A}"/>
              </a:ext>
            </a:extLst>
          </p:cNvPr>
          <p:cNvSpPr/>
          <p:nvPr/>
        </p:nvSpPr>
        <p:spPr>
          <a:xfrm>
            <a:off x="613188" y="4369267"/>
            <a:ext cx="5334849" cy="645353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2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«ЗВОНОК ИЗ ПРАВООХРАНИТЕЛЬНЫХ ОРГАНОВ»</a:t>
            </a:r>
          </a:p>
          <a:p>
            <a:pPr algn="ctr"/>
            <a:r>
              <a:rPr lang="ru-RU" sz="1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Телефонный звонок из «Банка», а затем из «полиции» о необходимости перевода денежных средств на «более безопасный банковский счет»</a:t>
            </a:r>
          </a:p>
          <a:p>
            <a:pPr algn="ctr"/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: скругленные углы 16">
            <a:extLst>
              <a:ext uri="{FF2B5EF4-FFF2-40B4-BE49-F238E27FC236}">
                <a16:creationId xmlns:a16="http://schemas.microsoft.com/office/drawing/2014/main" id="{768355C9-EDB0-7022-1674-BC8F974753BE}"/>
              </a:ext>
            </a:extLst>
          </p:cNvPr>
          <p:cNvSpPr/>
          <p:nvPr/>
        </p:nvSpPr>
        <p:spPr>
          <a:xfrm>
            <a:off x="613188" y="5036384"/>
            <a:ext cx="5334849" cy="87149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2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«ВАМ ПОЛОЖЕНА КОМПЕНСАЦИЯ»</a:t>
            </a:r>
          </a:p>
          <a:p>
            <a:pPr algn="ctr"/>
            <a:r>
              <a:rPr lang="ru-RU" sz="1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Вам якобы положена компенсация за приобретенные ранее некачественные БАДы, медицинские препараты, для получения которой Вам необходимо оплатить пошлины или проценты</a:t>
            </a:r>
          </a:p>
          <a:p>
            <a:pPr algn="ctr"/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8" name="Рисунок 17">
            <a:extLst>
              <a:ext uri="{FF2B5EF4-FFF2-40B4-BE49-F238E27FC236}">
                <a16:creationId xmlns:a16="http://schemas.microsoft.com/office/drawing/2014/main" id="{A25A2E07-383A-4FC1-FA6E-078E27DCA3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7317" y="4391269"/>
            <a:ext cx="235454" cy="235454"/>
          </a:xfrm>
          <a:prstGeom prst="rect">
            <a:avLst/>
          </a:prstGeom>
        </p:spPr>
      </p:pic>
      <p:pic>
        <p:nvPicPr>
          <p:cNvPr id="19" name="Рисунок 18">
            <a:extLst>
              <a:ext uri="{FF2B5EF4-FFF2-40B4-BE49-F238E27FC236}">
                <a16:creationId xmlns:a16="http://schemas.microsoft.com/office/drawing/2014/main" id="{0A0EFE1B-9748-2EFE-9AAF-B00C40B8AA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3799" y="5055873"/>
            <a:ext cx="235454" cy="235454"/>
          </a:xfrm>
          <a:prstGeom prst="rect">
            <a:avLst/>
          </a:prstGeom>
        </p:spPr>
      </p:pic>
      <p:pic>
        <p:nvPicPr>
          <p:cNvPr id="20" name="Рисунок 19">
            <a:extLst>
              <a:ext uri="{FF2B5EF4-FFF2-40B4-BE49-F238E27FC236}">
                <a16:creationId xmlns:a16="http://schemas.microsoft.com/office/drawing/2014/main" id="{8AB12D27-766A-AFFB-2225-1EBF4D46590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3799" y="3185201"/>
            <a:ext cx="235454" cy="235454"/>
          </a:xfrm>
          <a:prstGeom prst="rect">
            <a:avLst/>
          </a:prstGeom>
        </p:spPr>
      </p:pic>
      <p:pic>
        <p:nvPicPr>
          <p:cNvPr id="21" name="Рисунок 20">
            <a:extLst>
              <a:ext uri="{FF2B5EF4-FFF2-40B4-BE49-F238E27FC236}">
                <a16:creationId xmlns:a16="http://schemas.microsoft.com/office/drawing/2014/main" id="{CC95FB7E-7384-4C91-FB78-6B187A599E0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7317" y="3759906"/>
            <a:ext cx="235454" cy="235454"/>
          </a:xfrm>
          <a:prstGeom prst="rect">
            <a:avLst/>
          </a:prstGeom>
        </p:spPr>
      </p:pic>
      <p:pic>
        <p:nvPicPr>
          <p:cNvPr id="22" name="Рисунок 21">
            <a:extLst>
              <a:ext uri="{FF2B5EF4-FFF2-40B4-BE49-F238E27FC236}">
                <a16:creationId xmlns:a16="http://schemas.microsoft.com/office/drawing/2014/main" id="{4EE46E41-7BFF-BDAB-FBE8-04367B4E12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3950" y="5973849"/>
            <a:ext cx="235454" cy="235454"/>
          </a:xfrm>
          <a:prstGeom prst="rect">
            <a:avLst/>
          </a:prstGeom>
        </p:spPr>
      </p:pic>
      <p:sp>
        <p:nvSpPr>
          <p:cNvPr id="23" name="Подзаголовок 2">
            <a:extLst>
              <a:ext uri="{FF2B5EF4-FFF2-40B4-BE49-F238E27FC236}">
                <a16:creationId xmlns:a16="http://schemas.microsoft.com/office/drawing/2014/main" id="{45C7013E-3253-3702-54E0-19CABACE1133}"/>
              </a:ext>
            </a:extLst>
          </p:cNvPr>
          <p:cNvSpPr txBox="1">
            <a:spLocks/>
          </p:cNvSpPr>
          <p:nvPr/>
        </p:nvSpPr>
        <p:spPr>
          <a:xfrm>
            <a:off x="6309694" y="1172730"/>
            <a:ext cx="5438368" cy="276007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21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1200"/>
              </a:spcAft>
            </a:pPr>
            <a:r>
              <a:rPr lang="ru-RU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Будьте бдительны: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ru-RU" sz="1600" b="1" dirty="0"/>
              <a:t>Не передавайте по инициативе звонящего денежные средства путем перевода или лично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ru-RU" sz="1600" b="1" dirty="0"/>
              <a:t>Не сообщайте третьим лицам данные своих банковских карт</a:t>
            </a:r>
          </a:p>
          <a:p>
            <a:pPr>
              <a:spcAft>
                <a:spcPts val="1200"/>
              </a:spcAft>
            </a:pPr>
            <a:r>
              <a:rPr lang="ru-RU" sz="1600" b="1" dirty="0"/>
              <a:t>При подозрительном звонке незамедлительно прекратите разговор</a:t>
            </a:r>
          </a:p>
          <a:p>
            <a:pPr>
              <a:spcAft>
                <a:spcPts val="0"/>
              </a:spcAft>
            </a:pPr>
            <a:endParaRPr lang="ru-RU" b="1" dirty="0">
              <a:solidFill>
                <a:schemeClr val="bg2"/>
              </a:solidFill>
            </a:endParaRPr>
          </a:p>
        </p:txBody>
      </p:sp>
      <p:pic>
        <p:nvPicPr>
          <p:cNvPr id="29" name="Рисунок 28">
            <a:extLst>
              <a:ext uri="{FF2B5EF4-FFF2-40B4-BE49-F238E27FC236}">
                <a16:creationId xmlns:a16="http://schemas.microsoft.com/office/drawing/2014/main" id="{70C21194-A3A9-647E-9456-B969F85F322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18197" y="4585726"/>
            <a:ext cx="1874243" cy="1996069"/>
          </a:xfrm>
          <a:prstGeom prst="rect">
            <a:avLst/>
          </a:prstGeom>
        </p:spPr>
      </p:pic>
      <p:sp>
        <p:nvSpPr>
          <p:cNvPr id="30" name="Подзаголовок 2">
            <a:extLst>
              <a:ext uri="{FF2B5EF4-FFF2-40B4-BE49-F238E27FC236}">
                <a16:creationId xmlns:a16="http://schemas.microsoft.com/office/drawing/2014/main" id="{8E764343-73BC-1833-A47F-68253916C374}"/>
              </a:ext>
            </a:extLst>
          </p:cNvPr>
          <p:cNvSpPr txBox="1">
            <a:spLocks/>
          </p:cNvSpPr>
          <p:nvPr/>
        </p:nvSpPr>
        <p:spPr>
          <a:xfrm>
            <a:off x="6485909" y="4316912"/>
            <a:ext cx="5438368" cy="2231616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21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1200"/>
              </a:spcAft>
            </a:pPr>
            <a:r>
              <a:rPr lang="ru-RU" sz="1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Если вы стали жертвой мошенников, безотлагательно обратитесь в банк или полицию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sz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Подробнее о том, что нужно делать в этом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sz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случае, можно найти на сайте «Госуслуги»;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sz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откройте раздел «Жизненные ситуации, затем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sz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«Финансовое мошенничество» и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sz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«Что делать при обмане»</a:t>
            </a:r>
          </a:p>
          <a:p>
            <a:pPr>
              <a:spcAft>
                <a:spcPts val="0"/>
              </a:spcAft>
            </a:pPr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Столкнулись с мошенниками?</a:t>
            </a:r>
          </a:p>
          <a:p>
            <a:pPr>
              <a:spcAft>
                <a:spcPts val="0"/>
              </a:spcAft>
            </a:pPr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Звоните по телефону: 112</a:t>
            </a:r>
          </a:p>
        </p:txBody>
      </p:sp>
    </p:spTree>
    <p:extLst>
      <p:ext uri="{BB962C8B-B14F-4D97-AF65-F5344CB8AC3E}">
        <p14:creationId xmlns:p14="http://schemas.microsoft.com/office/powerpoint/2010/main" val="558412041"/>
      </p:ext>
    </p:extLst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83</TotalTime>
  <Words>265</Words>
  <Application>Microsoft Office PowerPoint</Application>
  <PresentationFormat>Широкоэкранный</PresentationFormat>
  <Paragraphs>35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Century Gothic</vt:lpstr>
      <vt:lpstr>Times New Roman</vt:lpstr>
      <vt:lpstr>Wingdings 3</vt:lpstr>
      <vt:lpstr>Сектор</vt:lpstr>
      <vt:lpstr>Прокуратура Трусовского района г. Астрахани ИНФОРМИРУЕТ: ВНИМАНИЕ! МОШЕННИКИ!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Прокуратура Трусовского района г. Астрахани ИНФОРМИРУЕТ: ВНИМАНИЕ! МОШЕННИКИ!</dc:title>
  <dc:creator>uspeh ddt</dc:creator>
  <cp:lastModifiedBy>uspeh ddt</cp:lastModifiedBy>
  <cp:revision>5</cp:revision>
  <dcterms:created xsi:type="dcterms:W3CDTF">2023-09-11T07:05:52Z</dcterms:created>
  <dcterms:modified xsi:type="dcterms:W3CDTF">2023-09-11T08:29:01Z</dcterms:modified>
</cp:coreProperties>
</file>