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theme/themeOverride12.xml" ContentType="application/vnd.openxmlformats-officedocument.themeOverride+xml"/>
  <Override PartName="/ppt/charts/chart14.xml" ContentType="application/vnd.openxmlformats-officedocument.drawingml.chart+xml"/>
  <Override PartName="/ppt/theme/themeOverride13.xml" ContentType="application/vnd.openxmlformats-officedocument.themeOverride+xml"/>
  <Override PartName="/ppt/charts/chart15.xml" ContentType="application/vnd.openxmlformats-officedocument.drawingml.chart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theme/themeOverride15.xml" ContentType="application/vnd.openxmlformats-officedocument.themeOverride+xml"/>
  <Override PartName="/ppt/notesSlides/notesSlide1.xml" ContentType="application/vnd.openxmlformats-officedocument.presentationml.notesSlide+xml"/>
  <Override PartName="/ppt/charts/chart17.xml" ContentType="application/vnd.openxmlformats-officedocument.drawingml.chart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theme/themeOverride17.xml" ContentType="application/vnd.openxmlformats-officedocument.themeOverride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notesSlides/notesSlide3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4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5.xml" ContentType="application/vnd.openxmlformats-officedocument.presentationml.notesSlide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6.xml" ContentType="application/vnd.openxmlformats-officedocument.presentationml.notesSlide+xml"/>
  <Override PartName="/ppt/charts/chart26.xml" ContentType="application/vnd.openxmlformats-officedocument.drawingml.chart+xml"/>
  <Override PartName="/ppt/theme/themeOverride18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7.xml" ContentType="application/vnd.openxmlformats-officedocument.drawingml.chart+xml"/>
  <Override PartName="/ppt/theme/themeOverride19.xml" ContentType="application/vnd.openxmlformats-officedocument.themeOverride+xml"/>
  <Override PartName="/ppt/charts/chart28.xml" ContentType="application/vnd.openxmlformats-officedocument.drawingml.chart+xml"/>
  <Override PartName="/ppt/notesSlides/notesSlide8.xml" ContentType="application/vnd.openxmlformats-officedocument.presentationml.notesSlide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6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2019%20&#1075;&#1086;&#1076;\&#1060;&#1077;&#1074;&#1088;&#1072;&#1083;&#1100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92;&#1077;&#1074;&#1088;&#1072;&#1083;&#1100;%202019%20&#1075;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AppData\Roaming\Microsoft\Excel\&#1044;&#1072;&#1085;&#1085;&#1099;&#1077;%20&#1087;&#1088;&#1077;&#1079;&#1077;&#1085;&#1090;&#1072;&#1094;&#1080;&#1080;%20&#1076;&#1083;&#1103;%20&#1057;&#1052;&#1048;%20-%209%20&#1084;&#1077;&#1089;%20(version%201).xlsb" TargetMode="External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1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4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1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1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17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18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19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40;&#1083;&#1077;&#1085;&#1072;\&#1057;&#1052;&#1048;\&#1050;&#1086;&#1087;&#1080;&#1103;%20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84;&#1072;&#1088;&#1090;%202020%20&#1075;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50;&#1086;&#1079;&#1080;&#1085;&#1086;&#1074;%20&#1044;.&#1042;\&#1086;&#1090;%20&#1050;&#1080;&#1088;&#1080;&#1083;&#1083;&#1086;&#1074;&#1086;&#1081;\&#1050;&#1086;&#1087;&#1080;&#1103;%20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84;&#1072;&#1081;%202020%20&#1075;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irillova.Al.V\Desktop\&#1060;&#1048;&#1051;&#1048;&#1055;&#1055;&#1054;&#1042;&#1040;\&#1057;&#1052;&#1048;\2020%20&#1075;&#1086;&#1076;\12%20&#1084;&#1077;&#1089;&#1103;&#1094;&#1077;&#1074;%202020%20&#1075;&#1086;&#1076;&#1072;\&#1044;&#1072;&#1085;&#1085;&#1099;&#1077;%20&#1087;&#1088;&#1077;&#1079;&#1077;&#1085;&#1090;&#1072;&#1094;&#1080;&#1080;%20&#1076;&#1083;&#1103;%20&#1057;&#1052;&#1048;%20-%20&#1103;&#1085;&#1074;&#1072;&#1088;&#1100;-&#1076;&#1077;&#1082;&#1072;&#1073;&#1088;&#1100;%202020%20&#1075;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aranes\Desktop\&#1086;&#1090;%20&#1057;&#1083;&#1091;&#1095;&#1077;&#1074;&#1089;&#1082;&#1086;&#1075;&#1086;%20&#1040;.&#1052;\&#1058;&#1045;&#1050;&#1059;&#1065;&#1048;&#1045;%20&#1047;&#1040;&#1044;&#1040;&#1053;&#1048;&#1071;\&#1044;&#1054;&#1050;&#1051;&#1040;&#1044;&#1053;&#1067;&#1045;%20&#1047;&#1040;&#1055;&#1048;&#1057;&#1050;&#1048;,%20&#1058;&#1040;&#1041;&#1051;&#1048;&#1062;&#1067;\&#1057;&#1052;&#1048;\&#1050;&#1086;&#1087;&#1080;&#1103;%20&#1050;&#1086;&#1087;&#1080;&#1103;%20&#1044;&#1072;&#1085;&#1085;&#1099;&#1077;%20&#1087;&#1088;&#1077;&#1079;&#1077;&#1085;&#1090;&#1072;&#1094;&#1080;&#1080;%20&#1076;&#1083;&#1103;%20&#1057;&#1052;&#1048;%20-%20&#1103;&#1085;&#1074;&#1072;&#1088;&#1100;-&#1076;&#1077;&#1082;&#1072;&#1073;&#1088;&#1100;%202019%20&#1075;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59294832387402"/>
          <c:y val="0.12590069937072487"/>
          <c:w val="0.49685260260584996"/>
          <c:h val="0.77599332549219058"/>
        </c:manualLayout>
      </c:layout>
      <c:pieChart>
        <c:varyColors val="1"/>
        <c:ser>
          <c:idx val="0"/>
          <c:order val="0"/>
          <c:dPt>
            <c:idx val="11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762-4120-976B-781D9732DE8D}"/>
              </c:ext>
            </c:extLst>
          </c:dPt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105 - 107 УК РФ - 222 (0,2%)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62-4120-976B-781D9732DE8D}"/>
                </c:ext>
              </c:extLst>
            </c:dLbl>
            <c:dLbl>
              <c:idx val="1"/>
              <c:layout>
                <c:manualLayout>
                  <c:x val="-0.13994488188976378"/>
                  <c:y val="-1.726480859516385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111 УК РФ - 674 (0,5%)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62-4120-976B-781D9732DE8D}"/>
                </c:ext>
              </c:extLst>
            </c:dLbl>
            <c:dLbl>
              <c:idx val="2"/>
              <c:layout>
                <c:manualLayout>
                  <c:x val="-1.5122375328083989E-2"/>
                  <c:y val="-4.3938465114619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131 УК РФ - 112 (0,1%)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62-4120-976B-781D9732DE8D}"/>
                </c:ext>
              </c:extLst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126 УК РФ - 26 (0,02%)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62-4120-976B-781D9732DE8D}"/>
                </c:ext>
              </c:extLst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127 УК РФ - 14 (0,01%)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762-4120-976B-781D9732DE8D}"/>
                </c:ext>
              </c:extLst>
            </c:dLbl>
            <c:dLbl>
              <c:idx val="5"/>
              <c:layout>
                <c:manualLayout>
                  <c:x val="-0.22279494750656167"/>
                  <c:y val="4.8928902733333009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latin typeface="Times New Roman" pitchFamily="18" charset="0"/>
                        <a:cs typeface="Times New Roman" pitchFamily="18" charset="0"/>
                      </a:rPr>
                      <a:t>ст. 158 УК РФ – 60 119</a:t>
                    </a:r>
                  </a:p>
                  <a:p>
                    <a:r>
                      <a:rPr lang="ru-RU" b="1" dirty="0">
                        <a:latin typeface="Times New Roman" pitchFamily="18" charset="0"/>
                        <a:cs typeface="Times New Roman" pitchFamily="18" charset="0"/>
                      </a:rPr>
                      <a:t>(41,0%)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62-4120-976B-781D9732DE8D}"/>
                </c:ext>
              </c:extLst>
            </c:dLbl>
            <c:dLbl>
              <c:idx val="6"/>
              <c:layout>
                <c:manualLayout>
                  <c:x val="2.4170567653461639E-2"/>
                  <c:y val="3.80862463850559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161 УК РФ - 2338 (1,6%)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762-4120-976B-781D9732DE8D}"/>
                </c:ext>
              </c:extLst>
            </c:dLbl>
            <c:dLbl>
              <c:idx val="7"/>
              <c:layout>
                <c:manualLayout>
                  <c:x val="-0.12602707308463676"/>
                  <c:y val="1.120211121782229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162 УК РФ - 470 (0,3%)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762-4120-976B-781D9732DE8D}"/>
                </c:ext>
              </c:extLst>
            </c:dLbl>
            <c:dLbl>
              <c:idx val="8"/>
              <c:layout>
                <c:manualLayout>
                  <c:x val="0.15062383466178036"/>
                  <c:y val="-0.14152542423521727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159 - 159.6 УК РФ – 43 145 (29,4%)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762-4120-976B-781D9732DE8D}"/>
                </c:ext>
              </c:extLst>
            </c:dLbl>
            <c:dLbl>
              <c:idx val="9"/>
              <c:layout>
                <c:manualLayout>
                  <c:x val="-2.3229053639317029E-2"/>
                  <c:y val="3.2290066606746708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222 УК РФ - 518 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(0,4%)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762-4120-976B-781D9732DE8D}"/>
                </c:ext>
              </c:extLst>
            </c:dLbl>
            <c:dLbl>
              <c:idx val="10"/>
              <c:layout>
                <c:manualLayout>
                  <c:x val="-6.8320745997991266E-3"/>
                  <c:y val="-2.61896334899678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ст. 290 - 291.2 УК РФ - 734 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(0,5%)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762-4120-976B-781D9732DE8D}"/>
                </c:ext>
              </c:extLst>
            </c:dLbl>
            <c:dLbl>
              <c:idx val="11"/>
              <c:layout>
                <c:manualLayout>
                  <c:x val="0.15362314146319106"/>
                  <c:y val="1.3932626702886556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ПРЕСТУПЛЕНИЯ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 СВЯЗАННЫЕ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 С НАРКОТИКАМИ 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И СДВ – 13 077 (8,9%)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62-4120-976B-781D9732DE8D}"/>
                </c:ext>
              </c:extLst>
            </c:dLbl>
            <c:dLbl>
              <c:idx val="12"/>
              <c:layout>
                <c:manualLayout>
                  <c:x val="0.14649748468941381"/>
                  <c:y val="0.1447884876487802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ПРОЧИЕ ПРЕСТУПЛЕНИЯ -</a:t>
                    </a:r>
                  </a:p>
                  <a:p>
                    <a:r>
                      <a:rPr lang="ru-RU" sz="900" b="1" i="0" u="none" strike="noStrike" baseline="0" dirty="0">
                        <a:effectLst/>
                        <a:latin typeface="Times New Roman" pitchFamily="18" charset="0"/>
                        <a:cs typeface="Times New Roman" pitchFamily="18" charset="0"/>
                      </a:rPr>
                      <a:t>25 110 (17,1%)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762-4120-976B-781D9732DE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'Всего зарег. прест.'!$B$8:$B$20</c:f>
              <c:numCache>
                <c:formatCode>General</c:formatCode>
                <c:ptCount val="13"/>
                <c:pt idx="0">
                  <c:v>285</c:v>
                </c:pt>
                <c:pt idx="1">
                  <c:v>822</c:v>
                </c:pt>
                <c:pt idx="2">
                  <c:v>133</c:v>
                </c:pt>
                <c:pt idx="3">
                  <c:v>36</c:v>
                </c:pt>
                <c:pt idx="4">
                  <c:v>9</c:v>
                </c:pt>
                <c:pt idx="5">
                  <c:v>65599</c:v>
                </c:pt>
                <c:pt idx="6">
                  <c:v>3671</c:v>
                </c:pt>
                <c:pt idx="7">
                  <c:v>729</c:v>
                </c:pt>
                <c:pt idx="8">
                  <c:v>29196</c:v>
                </c:pt>
                <c:pt idx="9">
                  <c:v>554</c:v>
                </c:pt>
                <c:pt idx="10">
                  <c:v>759</c:v>
                </c:pt>
                <c:pt idx="11">
                  <c:v>12761</c:v>
                </c:pt>
                <c:pt idx="12">
                  <c:v>27527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762-4120-976B-781D9732DE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512740594925638"/>
          <c:y val="5.0290574217413307E-2"/>
          <c:w val="0.29263921697287837"/>
          <c:h val="0.907530388511166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01A1-4165-8437-A27F00BC6D8C}"/>
              </c:ext>
            </c:extLst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19059</c:v>
              </c:pt>
              <c:pt idx="1">
                <c:v>12176</c:v>
              </c:pt>
            </c:numLit>
          </c:val>
          <c:extLst>
            <c:ext xmlns:c16="http://schemas.microsoft.com/office/drawing/2014/chart" uri="{C3380CC4-5D6E-409C-BE32-E72D297353CC}">
              <c16:uniqueId val="{00000002-01A1-4165-8437-A27F00BC6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46C-40AE-881F-BA86838FE02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46C-40AE-881F-BA86838FE02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546C-40AE-881F-BA86838FE027}"/>
              </c:ext>
            </c:extLst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28608</c:v>
              </c:pt>
              <c:pt idx="1">
                <c:v>170</c:v>
              </c:pt>
              <c:pt idx="2">
                <c:v>2457</c:v>
              </c:pt>
            </c:numLit>
          </c:val>
          <c:extLst>
            <c:ext xmlns:c16="http://schemas.microsoft.com/office/drawing/2014/chart" uri="{C3380CC4-5D6E-409C-BE32-E72D297353CC}">
              <c16:uniqueId val="{00000006-546C-40AE-881F-BA86838FE0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EDEA-4367-B5E1-99F1C99E81C3}"/>
              </c:ext>
            </c:extLst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1481</c:v>
              </c:pt>
              <c:pt idx="1">
                <c:v>828</c:v>
              </c:pt>
            </c:numLit>
          </c:val>
          <c:extLst>
            <c:ext xmlns:c16="http://schemas.microsoft.com/office/drawing/2014/chart" uri="{C3380CC4-5D6E-409C-BE32-E72D297353CC}">
              <c16:uniqueId val="{00000002-EDEA-4367-B5E1-99F1C99E8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991-4038-967A-B7FEE1EBC11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991-4038-967A-B7FEE1EBC11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5991-4038-967A-B7FEE1EBC11F}"/>
              </c:ext>
            </c:extLst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2067</c:v>
              </c:pt>
              <c:pt idx="1">
                <c:v>71</c:v>
              </c:pt>
              <c:pt idx="2">
                <c:v>171</c:v>
              </c:pt>
            </c:numLit>
          </c:val>
          <c:extLst>
            <c:ext xmlns:c16="http://schemas.microsoft.com/office/drawing/2014/chart" uri="{C3380CC4-5D6E-409C-BE32-E72D297353CC}">
              <c16:uniqueId val="{00000006-5991-4038-967A-B7FEE1EBC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E910-4DED-80B2-256E74B7684F}"/>
              </c:ext>
            </c:extLst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298</c:v>
              </c:pt>
              <c:pt idx="1">
                <c:v>172</c:v>
              </c:pt>
            </c:numLit>
          </c:val>
          <c:extLst>
            <c:ext xmlns:c16="http://schemas.microsoft.com/office/drawing/2014/chart" uri="{C3380CC4-5D6E-409C-BE32-E72D297353CC}">
              <c16:uniqueId val="{00000002-E910-4DED-80B2-256E74B76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C0D-46CA-8E07-20034FFAF8A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C0D-46CA-8E07-20034FFAF8A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5C0D-46CA-8E07-20034FFAF8A8}"/>
              </c:ext>
            </c:extLst>
          </c:dPt>
          <c:cat>
            <c:strRef>
              <c:f>Разбои!$A$9:$A$11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Разбои!$B$9:$B$11</c:f>
              <c:numCache>
                <c:formatCode>General</c:formatCode>
                <c:ptCount val="3"/>
                <c:pt idx="0">
                  <c:v>661</c:v>
                </c:pt>
                <c:pt idx="1">
                  <c:v>34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0D-46CA-8E07-20034FFAF8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0171409946305731"/>
          <c:y val="3.7021669948470205E-2"/>
          <c:w val="0.56125456490290604"/>
          <c:h val="0.90994217227077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'Предв. рассл. прест.'!$B$8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0">
                  <a:srgbClr val="F79646">
                    <a:shade val="93000"/>
                    <a:satMod val="130000"/>
                  </a:srgbClr>
                </a:gs>
                <a:gs pos="5000">
                  <a:srgbClr val="C00000"/>
                </a:gs>
              </a:gsLst>
              <a:lin ang="16200000" scaled="0"/>
            </a:gra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СЕВЕРНЫЙ ОКРУГ</c:v>
                </c:pt>
                <c:pt idx="6">
                  <c:v>СЕВЕРО-ВОСТОЧНЫЙ ОКРУГ</c:v>
                </c:pt>
                <c:pt idx="7">
                  <c:v>ЗАПАДНЫЙ ОКРУГ</c:v>
                </c:pt>
                <c:pt idx="8">
                  <c:v>ВОСТОЧНЫЙ ОКРУГ</c:v>
                </c:pt>
                <c:pt idx="9">
                  <c:v>ЦЕНТРАЛЬНЫЙ ОКРУГ</c:v>
                </c:pt>
                <c:pt idx="10">
                  <c:v>ЮГО-ВОСТОЧНЫЙ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'Предв. рассл. прест.'!$B$9:$B$20</c:f>
              <c:numCache>
                <c:formatCode>General</c:formatCode>
                <c:ptCount val="12"/>
                <c:pt idx="0">
                  <c:v>318</c:v>
                </c:pt>
                <c:pt idx="1">
                  <c:v>679</c:v>
                </c:pt>
                <c:pt idx="2">
                  <c:v>1281</c:v>
                </c:pt>
                <c:pt idx="3">
                  <c:v>2024</c:v>
                </c:pt>
                <c:pt idx="4">
                  <c:v>2356</c:v>
                </c:pt>
                <c:pt idx="5">
                  <c:v>2763</c:v>
                </c:pt>
                <c:pt idx="6">
                  <c:v>2189</c:v>
                </c:pt>
                <c:pt idx="7">
                  <c:v>2499</c:v>
                </c:pt>
                <c:pt idx="8">
                  <c:v>2605</c:v>
                </c:pt>
                <c:pt idx="9">
                  <c:v>2304</c:v>
                </c:pt>
                <c:pt idx="10">
                  <c:v>2586</c:v>
                </c:pt>
                <c:pt idx="11">
                  <c:v>2931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F9-4594-9E36-C9259ADABDD4}"/>
            </c:ext>
          </c:extLst>
        </c:ser>
        <c:ser>
          <c:idx val="1"/>
          <c:order val="1"/>
          <c:tx>
            <c:strRef>
              <c:f>'Предв. рассл. прест.'!$C$8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СЕВЕРНЫЙ ОКРУГ</c:v>
                </c:pt>
                <c:pt idx="6">
                  <c:v>СЕВЕРО-ВОСТОЧНЫЙ ОКРУГ</c:v>
                </c:pt>
                <c:pt idx="7">
                  <c:v>ЗАПАДНЫЙ ОКРУГ</c:v>
                </c:pt>
                <c:pt idx="8">
                  <c:v>ВОСТОЧНЫЙ ОКРУГ</c:v>
                </c:pt>
                <c:pt idx="9">
                  <c:v>ЦЕНТРАЛЬНЫЙ ОКРУГ</c:v>
                </c:pt>
                <c:pt idx="10">
                  <c:v>ЮГО-ВОСТОЧНЫЙ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'Предв. рассл. прест.'!$C$9:$C$20</c:f>
              <c:numCache>
                <c:formatCode>General</c:formatCode>
                <c:ptCount val="12"/>
                <c:pt idx="0">
                  <c:v>336</c:v>
                </c:pt>
                <c:pt idx="1">
                  <c:v>766</c:v>
                </c:pt>
                <c:pt idx="2">
                  <c:v>1235</c:v>
                </c:pt>
                <c:pt idx="3">
                  <c:v>1914</c:v>
                </c:pt>
                <c:pt idx="4">
                  <c:v>1968</c:v>
                </c:pt>
                <c:pt idx="5">
                  <c:v>2105</c:v>
                </c:pt>
                <c:pt idx="6">
                  <c:v>2168</c:v>
                </c:pt>
                <c:pt idx="7">
                  <c:v>2263</c:v>
                </c:pt>
                <c:pt idx="8">
                  <c:v>2360</c:v>
                </c:pt>
                <c:pt idx="9">
                  <c:v>2482</c:v>
                </c:pt>
                <c:pt idx="10">
                  <c:v>2677</c:v>
                </c:pt>
                <c:pt idx="11">
                  <c:v>3184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F9-4594-9E36-C9259ADABD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6"/>
        <c:axId val="81196928"/>
        <c:axId val="81198464"/>
      </c:barChart>
      <c:catAx>
        <c:axId val="81196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198464"/>
        <c:crosses val="autoZero"/>
        <c:auto val="1"/>
        <c:lblAlgn val="ctr"/>
        <c:lblOffset val="100"/>
        <c:noMultiLvlLbl val="0"/>
      </c:catAx>
      <c:valAx>
        <c:axId val="81198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196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177297416763549"/>
          <c:y val="1.3878048341109596E-2"/>
          <c:w val="0.74264688015609781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'Предв. рассл. прест.'!$B$24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F2-4B36-AAA8-DDD0F3509752}"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F2-4B36-AAA8-DDD0F3509752}"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F2-4B36-AAA8-DDD0F3509752}"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F2-4B36-AAA8-DDD0F3509752}"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F2-4B36-AAA8-DDD0F3509752}"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F2-4B36-AAA8-DDD0F3509752}"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F2-4B36-AAA8-DDD0F3509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ЮЖНЫЙ ОКРУГ</c:v>
                </c:pt>
                <c:pt idx="2">
                  <c:v>ЮГО-ЗАПАДНЫЙ ОКРУГ</c:v>
                </c:pt>
                <c:pt idx="3">
                  <c:v>СЕВЕРНЫЙ ОКРУГ</c:v>
                </c:pt>
                <c:pt idx="4">
                  <c:v>ТРОИЦКИЙ И НОВОМОСКОВСКИЙ ОКРУГА</c:v>
                </c:pt>
                <c:pt idx="5">
                  <c:v>ЗАПАДНЫЙ ОКРУГ</c:v>
                </c:pt>
                <c:pt idx="6">
                  <c:v>СЕВЕРО-ЗАПАДНЫЙ ОКРУГ</c:v>
                </c:pt>
                <c:pt idx="7">
                  <c:v>ЮГО-ВОСТОЧНЫЙ ОКРУГ</c:v>
                </c:pt>
                <c:pt idx="8">
                  <c:v>УВД НА МЕТРОПОЛИТЕНЕ</c:v>
                </c:pt>
                <c:pt idx="9">
                  <c:v>СЕВЕРО-ВОСТОЧНЫЙ ОКРУГ</c:v>
                </c:pt>
                <c:pt idx="10">
                  <c:v>ВОСТОЧНЫЙ ОКРУГ</c:v>
                </c:pt>
                <c:pt idx="11">
                  <c:v>ЗЕЛЕНОГРАДСКИЙ ОКРУГ</c:v>
                </c:pt>
              </c:strCache>
            </c:strRef>
          </c:cat>
          <c:val>
            <c:numRef>
              <c:f>'Предв. рассл. прест.'!$B$25:$B$36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12</c:v>
                </c:pt>
                <c:pt idx="4">
                  <c:v>1</c:v>
                </c:pt>
                <c:pt idx="5">
                  <c:v>0</c:v>
                </c:pt>
                <c:pt idx="6">
                  <c:v>5</c:v>
                </c:pt>
                <c:pt idx="7">
                  <c:v>1</c:v>
                </c:pt>
                <c:pt idx="8">
                  <c:v>1</c:v>
                </c:pt>
                <c:pt idx="9">
                  <c:v>13</c:v>
                </c:pt>
                <c:pt idx="10">
                  <c:v>3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4F2-4B36-AAA8-DDD0F3509752}"/>
            </c:ext>
          </c:extLst>
        </c:ser>
        <c:ser>
          <c:idx val="1"/>
          <c:order val="1"/>
          <c:tx>
            <c:strRef>
              <c:f>'Предв. рассл. прест.'!$C$24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F2-4B36-AAA8-DDD0F3509752}"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F2-4B36-AAA8-DDD0F3509752}"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F2-4B36-AAA8-DDD0F3509752}"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F2-4B36-AAA8-DDD0F3509752}"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F2-4B36-AAA8-DDD0F3509752}"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F2-4B36-AAA8-DDD0F3509752}"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4F2-4B36-AAA8-DDD0F3509752}"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F2-4B36-AAA8-DDD0F3509752}"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F2-4B36-AAA8-DDD0F3509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ЮЖНЫЙ ОКРУГ</c:v>
                </c:pt>
                <c:pt idx="2">
                  <c:v>ЮГО-ЗАПАДНЫЙ ОКРУГ</c:v>
                </c:pt>
                <c:pt idx="3">
                  <c:v>СЕВЕРНЫЙ ОКРУГ</c:v>
                </c:pt>
                <c:pt idx="4">
                  <c:v>ТРОИЦКИЙ И НОВОМОСКОВСКИЙ ОКРУГА</c:v>
                </c:pt>
                <c:pt idx="5">
                  <c:v>ЗАПАДНЫЙ ОКРУГ</c:v>
                </c:pt>
                <c:pt idx="6">
                  <c:v>СЕВЕРО-ЗАПАДНЫЙ ОКРУГ</c:v>
                </c:pt>
                <c:pt idx="7">
                  <c:v>ЮГО-ВОСТОЧНЫЙ ОКРУГ</c:v>
                </c:pt>
                <c:pt idx="8">
                  <c:v>УВД НА МЕТРОПОЛИТЕНЕ</c:v>
                </c:pt>
                <c:pt idx="9">
                  <c:v>СЕВЕРО-ВОСТОЧНЫЙ ОКРУГ</c:v>
                </c:pt>
                <c:pt idx="10">
                  <c:v>ВОСТОЧНЫЙ ОКРУГ</c:v>
                </c:pt>
                <c:pt idx="11">
                  <c:v>ЗЕЛЕНОГРАДСКИЙ ОКРУГ</c:v>
                </c:pt>
              </c:strCache>
            </c:strRef>
          </c:cat>
          <c:val>
            <c:numRef>
              <c:f>'Предв. рассл. прест.'!$C$25:$C$36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6</c:v>
                </c:pt>
                <c:pt idx="10">
                  <c:v>8</c:v>
                </c:pt>
                <c:pt idx="1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4F2-4B36-AAA8-DDD0F3509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3"/>
        <c:axId val="81139968"/>
        <c:axId val="81145856"/>
      </c:barChart>
      <c:catAx>
        <c:axId val="81139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145856"/>
        <c:crosses val="autoZero"/>
        <c:auto val="1"/>
        <c:lblAlgn val="ctr"/>
        <c:lblOffset val="100"/>
        <c:noMultiLvlLbl val="0"/>
      </c:catAx>
      <c:valAx>
        <c:axId val="8114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139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048205734726674"/>
          <c:y val="0.7756245206225596"/>
          <c:w val="0.30488957910061232"/>
          <c:h val="0.11970278995685404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3713751195512079"/>
          <c:y val="1.6908609907312774E-3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'Прест. сов. несовершненнолетн.'!$B$6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'Прест. сов. несовершненнолетн.'!$A$7:$A$18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ЗАПАДНЫЙ ОКРУГ</c:v>
                </c:pt>
                <c:pt idx="4">
                  <c:v>ЮГО-ЗАПАДНЫЙ ОКРУГ</c:v>
                </c:pt>
                <c:pt idx="5">
                  <c:v>СЕВЕРО-ЗАПАДНЫЙ ОКРУГ</c:v>
                </c:pt>
                <c:pt idx="6">
                  <c:v>СЕВЕРО-ВОСТОЧНЫЙ ОКРУГ</c:v>
                </c:pt>
                <c:pt idx="7">
                  <c:v>СЕВЕРНЫЙ ОКРУГ</c:v>
                </c:pt>
                <c:pt idx="8">
                  <c:v>ВОСТОЧНЫЙ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ЮГО-ВОСТОЧНЫЙ ОКРУГ</c:v>
                </c:pt>
              </c:strCache>
            </c:strRef>
          </c:cat>
          <c:val>
            <c:numRef>
              <c:f>'Прест. сов. несовершненнолетн.'!$B$7:$B$18</c:f>
              <c:numCache>
                <c:formatCode>General</c:formatCode>
                <c:ptCount val="12"/>
                <c:pt idx="0">
                  <c:v>6</c:v>
                </c:pt>
                <c:pt idx="1">
                  <c:v>35</c:v>
                </c:pt>
                <c:pt idx="2">
                  <c:v>40</c:v>
                </c:pt>
                <c:pt idx="3">
                  <c:v>38</c:v>
                </c:pt>
                <c:pt idx="4">
                  <c:v>26</c:v>
                </c:pt>
                <c:pt idx="5">
                  <c:v>44</c:v>
                </c:pt>
                <c:pt idx="6">
                  <c:v>42</c:v>
                </c:pt>
                <c:pt idx="7">
                  <c:v>42</c:v>
                </c:pt>
                <c:pt idx="8">
                  <c:v>38</c:v>
                </c:pt>
                <c:pt idx="9">
                  <c:v>55</c:v>
                </c:pt>
                <c:pt idx="10">
                  <c:v>71</c:v>
                </c:pt>
                <c:pt idx="1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9A-452A-BA5F-66CA21DB2F4A}"/>
            </c:ext>
          </c:extLst>
        </c:ser>
        <c:ser>
          <c:idx val="1"/>
          <c:order val="1"/>
          <c:tx>
            <c:strRef>
              <c:f>'Прест. сов. несовершненнолетн.'!$C$6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'Прест. сов. несовершненнолетн.'!$A$7:$A$18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ЗАПАДНЫЙ ОКРУГ</c:v>
                </c:pt>
                <c:pt idx="4">
                  <c:v>ЮГО-ЗАПАДНЫЙ ОКРУГ</c:v>
                </c:pt>
                <c:pt idx="5">
                  <c:v>СЕВЕРО-ЗАПАДНЫЙ ОКРУГ</c:v>
                </c:pt>
                <c:pt idx="6">
                  <c:v>СЕВЕРО-ВОСТОЧНЫЙ ОКРУГ</c:v>
                </c:pt>
                <c:pt idx="7">
                  <c:v>СЕВЕРНЫЙ ОКРУГ</c:v>
                </c:pt>
                <c:pt idx="8">
                  <c:v>ВОСТОЧНЫЙ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ЮГО-ВОСТОЧНЫЙ ОКРУГ</c:v>
                </c:pt>
              </c:strCache>
            </c:strRef>
          </c:cat>
          <c:val>
            <c:numRef>
              <c:f>'Прест. сов. несовершненнолетн.'!$C$7:$C$18</c:f>
              <c:numCache>
                <c:formatCode>General</c:formatCode>
                <c:ptCount val="12"/>
                <c:pt idx="0">
                  <c:v>10</c:v>
                </c:pt>
                <c:pt idx="1">
                  <c:v>12</c:v>
                </c:pt>
                <c:pt idx="2">
                  <c:v>23</c:v>
                </c:pt>
                <c:pt idx="3">
                  <c:v>34</c:v>
                </c:pt>
                <c:pt idx="4">
                  <c:v>35</c:v>
                </c:pt>
                <c:pt idx="5">
                  <c:v>36</c:v>
                </c:pt>
                <c:pt idx="6">
                  <c:v>37</c:v>
                </c:pt>
                <c:pt idx="7">
                  <c:v>40</c:v>
                </c:pt>
                <c:pt idx="8">
                  <c:v>42</c:v>
                </c:pt>
                <c:pt idx="9">
                  <c:v>46</c:v>
                </c:pt>
                <c:pt idx="10">
                  <c:v>75</c:v>
                </c:pt>
                <c:pt idx="11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9A-452A-BA5F-66CA21DB2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1"/>
        <c:axId val="81258752"/>
        <c:axId val="29032448"/>
      </c:barChart>
      <c:catAx>
        <c:axId val="812587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9032448"/>
        <c:crosses val="autoZero"/>
        <c:auto val="1"/>
        <c:lblAlgn val="ctr"/>
        <c:lblOffset val="100"/>
        <c:noMultiLvlLbl val="0"/>
      </c:catAx>
      <c:valAx>
        <c:axId val="2903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258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359352411122258"/>
          <c:y val="0.87196190435716914"/>
          <c:w val="0.36059597279489275"/>
          <c:h val="5.8368917516858257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33-4114-89C9-010F25BCD138}"/>
            </c:ext>
          </c:extLst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33-4114-89C9-010F25BCD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889536"/>
        <c:axId val="99891072"/>
      </c:barChart>
      <c:catAx>
        <c:axId val="998895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99891072"/>
        <c:crosses val="autoZero"/>
        <c:auto val="1"/>
        <c:lblAlgn val="ctr"/>
        <c:lblOffset val="100"/>
        <c:noMultiLvlLbl val="0"/>
      </c:catAx>
      <c:valAx>
        <c:axId val="99891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98895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9921644084869119"/>
          <c:y val="2.6922154119214843E-2"/>
          <c:w val="0.34232211211122821"/>
          <c:h val="0.9461556917615703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04-49A8-925B-1B04474C95AD}"/>
            </c:ext>
          </c:extLst>
        </c:ser>
        <c:ser>
          <c:idx val="1"/>
          <c:order val="1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04-49A8-925B-1B04474C9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257792"/>
        <c:axId val="100259328"/>
      </c:barChart>
      <c:catAx>
        <c:axId val="10025779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0259328"/>
        <c:crosses val="autoZero"/>
        <c:auto val="1"/>
        <c:lblAlgn val="ctr"/>
        <c:lblOffset val="100"/>
        <c:noMultiLvlLbl val="0"/>
      </c:catAx>
      <c:valAx>
        <c:axId val="100259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257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494753271142"/>
          <c:y val="2.2995218575831235E-2"/>
          <c:w val="0.84638377993842973"/>
          <c:h val="0.949228610075107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'Хар-ка лиц по возрасту '!$B$4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105316785346214E-2"/>
                  <c:y val="-5.913318066535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07-4A25-A0DF-E0079FDAB735}"/>
                </c:ext>
              </c:extLst>
            </c:dLbl>
            <c:dLbl>
              <c:idx val="1"/>
              <c:layout>
                <c:manualLayout>
                  <c:x val="-0.1824791033490113"/>
                  <c:y val="-5.8813187772958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07-4A25-A0DF-E0079FDAB735}"/>
                </c:ext>
              </c:extLst>
            </c:dLbl>
            <c:dLbl>
              <c:idx val="2"/>
              <c:layout>
                <c:manualLayout>
                  <c:x val="-6.9103670161363318E-2"/>
                  <c:y val="-5.672382241674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A07-4A25-A0DF-E0079FDAB735}"/>
                </c:ext>
              </c:extLst>
            </c:dLbl>
            <c:dLbl>
              <c:idx val="3"/>
              <c:layout>
                <c:manualLayout>
                  <c:x val="-6.5190660956034555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A07-4A25-A0DF-E0079FDAB735}"/>
                </c:ext>
              </c:extLst>
            </c:dLbl>
            <c:dLbl>
              <c:idx val="4"/>
              <c:layout>
                <c:manualLayout>
                  <c:x val="-9.5902569331038096E-3"/>
                  <c:y val="-5.6781232906262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A07-4A25-A0DF-E0079FDAB7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'!$B$5:$B$9</c:f>
              <c:numCache>
                <c:formatCode>General</c:formatCode>
                <c:ptCount val="5"/>
                <c:pt idx="0">
                  <c:v>2622</c:v>
                </c:pt>
                <c:pt idx="1">
                  <c:v>15329</c:v>
                </c:pt>
                <c:pt idx="2">
                  <c:v>5425</c:v>
                </c:pt>
                <c:pt idx="3">
                  <c:v>5484</c:v>
                </c:pt>
                <c:pt idx="4">
                  <c:v>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07-4A25-A0DF-E0079FDAB735}"/>
            </c:ext>
          </c:extLst>
        </c:ser>
        <c:ser>
          <c:idx val="1"/>
          <c:order val="1"/>
          <c:tx>
            <c:strRef>
              <c:f>'Хар-ка лиц по возрасту '!$C$4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018205878030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A07-4A25-A0DF-E0079FDAB735}"/>
                </c:ext>
              </c:extLst>
            </c:dLbl>
            <c:dLbl>
              <c:idx val="1"/>
              <c:layout>
                <c:manualLayout>
                  <c:x val="0.17491642799377563"/>
                  <c:y val="-5.8833516733181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A07-4A25-A0DF-E0079FDAB735}"/>
                </c:ext>
              </c:extLst>
            </c:dLbl>
            <c:dLbl>
              <c:idx val="2"/>
              <c:layout>
                <c:manualLayout>
                  <c:x val="6.3488098470449811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A07-4A25-A0DF-E0079FDAB735}"/>
                </c:ext>
              </c:extLst>
            </c:dLbl>
            <c:dLbl>
              <c:idx val="3"/>
              <c:layout>
                <c:manualLayout>
                  <c:x val="6.1536673877945459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A07-4A25-A0DF-E0079FDAB735}"/>
                </c:ext>
              </c:extLst>
            </c:dLbl>
            <c:dLbl>
              <c:idx val="4"/>
              <c:layout>
                <c:manualLayout>
                  <c:x val="1.6884554616841983E-2"/>
                  <c:y val="-5.6781232906262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A07-4A25-A0DF-E0079FDAB7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'!$C$5:$C$9</c:f>
              <c:numCache>
                <c:formatCode>General</c:formatCode>
                <c:ptCount val="5"/>
                <c:pt idx="0">
                  <c:v>2790</c:v>
                </c:pt>
                <c:pt idx="1">
                  <c:v>15550</c:v>
                </c:pt>
                <c:pt idx="2">
                  <c:v>5534</c:v>
                </c:pt>
                <c:pt idx="3">
                  <c:v>5753</c:v>
                </c:pt>
                <c:pt idx="4">
                  <c:v>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7A07-4A25-A0DF-E0079FDAB7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994880"/>
        <c:axId val="81996416"/>
      </c:barChart>
      <c:catAx>
        <c:axId val="8199488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1996416"/>
        <c:crosses val="autoZero"/>
        <c:auto val="1"/>
        <c:lblAlgn val="ctr"/>
        <c:lblOffset val="100"/>
        <c:noMultiLvlLbl val="0"/>
      </c:catAx>
      <c:valAx>
        <c:axId val="81996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19948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786002145287696"/>
          <c:y val="0.86787361711306943"/>
          <c:w val="0.20329992832654778"/>
          <c:h val="7.3935298943007002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89292040896260183"/>
          <c:y val="2.3201505490386323E-2"/>
          <c:w val="0.107079591037398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0-C9AF-49B9-A8F5-A5165D1A3B8E}"/>
            </c:ext>
          </c:extLst>
        </c:ser>
        <c:ser>
          <c:idx val="1"/>
          <c:order val="1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1-C9AF-49B9-A8F5-A5165D1A3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920960"/>
        <c:axId val="106922752"/>
      </c:barChart>
      <c:catAx>
        <c:axId val="106920960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922752"/>
        <c:crosses val="autoZero"/>
        <c:auto val="1"/>
        <c:lblAlgn val="ctr"/>
        <c:lblOffset val="100"/>
        <c:noMultiLvlLbl val="0"/>
      </c:catAx>
      <c:valAx>
        <c:axId val="106922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69209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7349941650696"/>
          <c:y val="3.4341220900480571E-2"/>
          <c:w val="0.84865972926008548"/>
          <c:h val="0.940394406945861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'Хар-ка по уровню образования'!$B$4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6140446607584524E-2"/>
                  <c:y val="-7.8992574207972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D8C-4F20-A8F3-DCC3DCF09F28}"/>
                </c:ext>
              </c:extLst>
            </c:dLbl>
            <c:dLbl>
              <c:idx val="1"/>
              <c:layout>
                <c:manualLayout>
                  <c:x val="-0.18591220083955731"/>
                  <c:y val="-8.617371731778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8C-4F20-A8F3-DCC3DCF09F28}"/>
                </c:ext>
              </c:extLst>
            </c:dLbl>
            <c:dLbl>
              <c:idx val="2"/>
              <c:layout>
                <c:manualLayout>
                  <c:x val="-5.7696976947508485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D8C-4F20-A8F3-DCC3DCF09F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образования'!$B$5:$B$7</c:f>
              <c:numCache>
                <c:formatCode>General</c:formatCode>
                <c:ptCount val="3"/>
                <c:pt idx="0">
                  <c:v>312</c:v>
                </c:pt>
                <c:pt idx="1">
                  <c:v>21023</c:v>
                </c:pt>
                <c:pt idx="2">
                  <c:v>6220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8C-4F20-A8F3-DCC3DCF09F28}"/>
            </c:ext>
          </c:extLst>
        </c:ser>
        <c:ser>
          <c:idx val="1"/>
          <c:order val="1"/>
          <c:tx>
            <c:strRef>
              <c:f>'Хар-ка по уровню образования'!$C$4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402666014379587E-2"/>
                  <c:y val="-7.8992762689419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8C-4F20-A8F3-DCC3DCF09F28}"/>
                </c:ext>
              </c:extLst>
            </c:dLbl>
            <c:dLbl>
              <c:idx val="1"/>
              <c:layout>
                <c:manualLayout>
                  <c:x val="0.1811040037475191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8C-4F20-A8F3-DCC3DCF09F28}"/>
                </c:ext>
              </c:extLst>
            </c:dLbl>
            <c:dLbl>
              <c:idx val="2"/>
              <c:layout>
                <c:manualLayout>
                  <c:x val="5.7696850751421974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8C-4F20-A8F3-DCC3DCF09F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образования'!$C$5:$C$7</c:f>
              <c:numCache>
                <c:formatCode>General</c:formatCode>
                <c:ptCount val="3"/>
                <c:pt idx="0">
                  <c:v>305</c:v>
                </c:pt>
                <c:pt idx="1">
                  <c:v>21517</c:v>
                </c:pt>
                <c:pt idx="2">
                  <c:v>6608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D8C-4F20-A8F3-DCC3DCF09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496704"/>
        <c:axId val="81523072"/>
      </c:barChart>
      <c:catAx>
        <c:axId val="8149670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1523072"/>
        <c:crosses val="autoZero"/>
        <c:auto val="1"/>
        <c:lblAlgn val="ctr"/>
        <c:lblOffset val="100"/>
        <c:noMultiLvlLbl val="0"/>
      </c:catAx>
      <c:valAx>
        <c:axId val="81523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1496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021239306143624"/>
          <c:y val="0.91010415107768039"/>
          <c:w val="0.20459540525096867"/>
          <c:h val="6.924619861194723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297775085806584"/>
          <c:y val="2.3208790566166568E-2"/>
          <c:w val="7.4287206406891446E-2"/>
          <c:h val="0.95358241886766681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0-1C26-4E36-BACB-A8156543280B}"/>
            </c:ext>
          </c:extLst>
        </c:ser>
        <c:ser>
          <c:idx val="1"/>
          <c:order val="1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1-1C26-4E36-BACB-A815654328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38944"/>
        <c:axId val="23940480"/>
      </c:barChart>
      <c:catAx>
        <c:axId val="23938944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940480"/>
        <c:crosses val="autoZero"/>
        <c:auto val="1"/>
        <c:lblAlgn val="ctr"/>
        <c:lblOffset val="100"/>
        <c:noMultiLvlLbl val="0"/>
      </c:catAx>
      <c:valAx>
        <c:axId val="239404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9389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60962547917488"/>
          <c:y val="1.365922304929082E-2"/>
          <c:w val="0.7215601904606469"/>
          <c:h val="0.972532681553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'Хар-ка по должн. и соц. полож.'!$B$4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7497927958840363E-2"/>
                  <c:y val="-6.6127096989223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6F-4DBC-883D-BD813036C57A}"/>
                </c:ext>
              </c:extLst>
            </c:dLbl>
            <c:dLbl>
              <c:idx val="1"/>
              <c:layout>
                <c:manualLayout>
                  <c:x val="-0.14922076013186342"/>
                  <c:y val="-6.1425397178091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6F-4DBC-883D-BD813036C57A}"/>
                </c:ext>
              </c:extLst>
            </c:dLbl>
            <c:dLbl>
              <c:idx val="2"/>
              <c:layout>
                <c:manualLayout>
                  <c:x val="-6.280472277908157E-2"/>
                  <c:y val="-5.4407473243713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6F-4DBC-883D-BD813036C57A}"/>
                </c:ext>
              </c:extLst>
            </c:dLbl>
            <c:dLbl>
              <c:idx val="3"/>
              <c:layout>
                <c:manualLayout>
                  <c:x val="-1.3262169493458445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6F-4DBC-883D-BD813036C57A}"/>
                </c:ext>
              </c:extLst>
            </c:dLbl>
            <c:dLbl>
              <c:idx val="4"/>
              <c:layout>
                <c:manualLayout>
                  <c:x val="-1.1314131271549994E-2"/>
                  <c:y val="-5.2299929637447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6F-4DBC-883D-BD813036C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полож.'!$B$5:$B$9</c:f>
              <c:numCache>
                <c:formatCode>General</c:formatCode>
                <c:ptCount val="5"/>
                <c:pt idx="0">
                  <c:v>805</c:v>
                </c:pt>
                <c:pt idx="1">
                  <c:v>3886</c:v>
                </c:pt>
                <c:pt idx="2">
                  <c:v>1580</c:v>
                </c:pt>
                <c:pt idx="3">
                  <c:v>259</c:v>
                </c:pt>
                <c:pt idx="4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6F-4DBC-883D-BD813036C57A}"/>
            </c:ext>
          </c:extLst>
        </c:ser>
        <c:ser>
          <c:idx val="1"/>
          <c:order val="1"/>
          <c:tx>
            <c:strRef>
              <c:f>'Хар-ка по должн. и соц. полож.'!$C$4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108533663417929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6F-4DBC-883D-BD813036C57A}"/>
                </c:ext>
              </c:extLst>
            </c:dLbl>
            <c:dLbl>
              <c:idx val="1"/>
              <c:layout>
                <c:manualLayout>
                  <c:x val="0.16598069732664905"/>
                  <c:y val="-5.931674258415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6F-4DBC-883D-BD813036C57A}"/>
                </c:ext>
              </c:extLst>
            </c:dLbl>
            <c:dLbl>
              <c:idx val="2"/>
              <c:layout>
                <c:manualLayout>
                  <c:x val="6.5540038324158667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6F-4DBC-883D-BD813036C57A}"/>
                </c:ext>
              </c:extLst>
            </c:dLbl>
            <c:dLbl>
              <c:idx val="3"/>
              <c:layout>
                <c:manualLayout>
                  <c:x val="1.4240920133751117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A6F-4DBC-883D-BD813036C57A}"/>
                </c:ext>
              </c:extLst>
            </c:dLbl>
            <c:dLbl>
              <c:idx val="4"/>
              <c:layout>
                <c:manualLayout>
                  <c:x val="1.2679761245800614E-2"/>
                  <c:y val="-5.2299929637447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6F-4DBC-883D-BD813036C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полож.'!$C$5:$C$9</c:f>
              <c:numCache>
                <c:formatCode>General</c:formatCode>
                <c:ptCount val="5"/>
                <c:pt idx="0">
                  <c:v>787</c:v>
                </c:pt>
                <c:pt idx="1">
                  <c:v>4290</c:v>
                </c:pt>
                <c:pt idx="2">
                  <c:v>1632</c:v>
                </c:pt>
                <c:pt idx="3">
                  <c:v>284</c:v>
                </c:pt>
                <c:pt idx="4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A6F-4DBC-883D-BD813036C5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641856"/>
        <c:axId val="81643392"/>
      </c:barChart>
      <c:catAx>
        <c:axId val="8164185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1643392"/>
        <c:crosses val="autoZero"/>
        <c:auto val="1"/>
        <c:lblAlgn val="ctr"/>
        <c:lblOffset val="100"/>
        <c:noMultiLvlLbl val="0"/>
      </c:catAx>
      <c:valAx>
        <c:axId val="81643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1641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433889843114772"/>
          <c:y val="0.8674941673147426"/>
          <c:w val="0.20705049488109975"/>
          <c:h val="7.2730807688034665E-2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435860311902001E-2"/>
          <c:y val="2.1453286705106329E-2"/>
          <c:w val="0.92579301819354487"/>
          <c:h val="0.9188972153372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'Наруш. над-ра. соб. фед. зак.'!$B$2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  <a:r>
                      <a:rPr lang="en-US" baseline="0"/>
                      <a:t> 801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6C-4B85-B4AA-2D865B7EDFD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0"/>
                      <a:t>41</a:t>
                    </a:r>
                    <a:r>
                      <a:rPr lang="en-US" b="0" baseline="0"/>
                      <a:t> 337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6C-4B85-B4AA-2D865B7EDFD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3 030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6C-4B85-B4AA-2D865B7EDFD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  <a:r>
                      <a:rPr lang="en-US" baseline="0"/>
                      <a:t> 771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6C-4B85-B4AA-2D865B7EDFD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6 921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6C-4B85-B4AA-2D865B7EDF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'Наруш. над-ра. соб. фед. зак.'!$B$3:$B$9</c:f>
              <c:numCache>
                <c:formatCode>General</c:formatCode>
                <c:ptCount val="7"/>
                <c:pt idx="0" formatCode="#,##0">
                  <c:v>11033</c:v>
                </c:pt>
                <c:pt idx="1">
                  <c:v>2801</c:v>
                </c:pt>
                <c:pt idx="2" formatCode="#,##0">
                  <c:v>41337</c:v>
                </c:pt>
                <c:pt idx="3" formatCode="#,##0">
                  <c:v>10683</c:v>
                </c:pt>
                <c:pt idx="4">
                  <c:v>3030</c:v>
                </c:pt>
                <c:pt idx="5">
                  <c:v>2771</c:v>
                </c:pt>
                <c:pt idx="6">
                  <c:v>6921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6C-4B85-B4AA-2D865B7EDFDA}"/>
            </c:ext>
          </c:extLst>
        </c:ser>
        <c:ser>
          <c:idx val="1"/>
          <c:order val="1"/>
          <c:tx>
            <c:strRef>
              <c:f>'Наруш. над-ра. соб. фед. зак.'!$C$2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  <a:r>
                      <a:rPr lang="en-US" baseline="0"/>
                      <a:t> 161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6C-4B85-B4AA-2D865B7EDFDA}"/>
                </c:ext>
              </c:extLst>
            </c:dLbl>
            <c:dLbl>
              <c:idx val="2"/>
              <c:layout>
                <c:manualLayout>
                  <c:x val="9.90711384265636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42 569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6C-4B85-B4AA-2D865B7EDFDA}"/>
                </c:ext>
              </c:extLst>
            </c:dLbl>
            <c:dLbl>
              <c:idx val="3"/>
              <c:layout>
                <c:manualLayout>
                  <c:x val="7.0765098876116499E-3"/>
                  <c:y val="-8.27854209647710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46C-4B85-B4AA-2D865B7EDFD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  <a:r>
                      <a:rPr lang="en-US" baseline="0"/>
                      <a:t> 580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6C-4B85-B4AA-2D865B7EDFD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3 263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46C-4B85-B4AA-2D865B7EDFDA}"/>
                </c:ext>
              </c:extLst>
            </c:dLbl>
            <c:dLbl>
              <c:idx val="6"/>
              <c:layout>
                <c:manualLayout>
                  <c:x val="4.24590593256699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7 482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6C-4B85-B4AA-2D865B7EDF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'Наруш. над-ра. соб. фед. зак.'!$C$3:$C$9</c:f>
              <c:numCache>
                <c:formatCode>General</c:formatCode>
                <c:ptCount val="7"/>
                <c:pt idx="0" formatCode="#,##0">
                  <c:v>12319</c:v>
                </c:pt>
                <c:pt idx="1">
                  <c:v>3161</c:v>
                </c:pt>
                <c:pt idx="2" formatCode="#,##0">
                  <c:v>42569</c:v>
                </c:pt>
                <c:pt idx="3" formatCode="#,##0">
                  <c:v>11049</c:v>
                </c:pt>
                <c:pt idx="4">
                  <c:v>3580</c:v>
                </c:pt>
                <c:pt idx="5">
                  <c:v>3263</c:v>
                </c:pt>
                <c:pt idx="6">
                  <c:v>7482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46C-4B85-B4AA-2D865B7ED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1719680"/>
        <c:axId val="81721216"/>
      </c:barChart>
      <c:catAx>
        <c:axId val="8171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81721216"/>
        <c:crosses val="autoZero"/>
        <c:auto val="1"/>
        <c:lblAlgn val="ctr"/>
        <c:lblOffset val="100"/>
        <c:noMultiLvlLbl val="0"/>
      </c:catAx>
      <c:valAx>
        <c:axId val="8172121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crossAx val="817196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8949376252125458"/>
          <c:y val="2.401119020558341E-2"/>
          <c:w val="0.20052851619275297"/>
          <c:h val="5.798056825351618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январь-декабрь 2019 года</c:v>
                </c:pt>
                <c:pt idx="1">
                  <c:v>январь-декабрь 2020 года</c:v>
                </c:pt>
              </c:strCache>
            </c:strRef>
          </c:cat>
          <c:val>
            <c:numRef>
              <c:f>'Над-р за собл. зак. при исп. УН'!$B$3:$C$3</c:f>
              <c:numCache>
                <c:formatCode>General</c:formatCode>
                <c:ptCount val="2"/>
                <c:pt idx="0">
                  <c:v>458</c:v>
                </c:pt>
                <c:pt idx="1">
                  <c:v>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72-4051-AA4D-C4D316D4D140}"/>
            </c:ext>
          </c:extLst>
        </c:ser>
        <c:ser>
          <c:idx val="1"/>
          <c:order val="1"/>
          <c:tx>
            <c:strRef>
              <c:f>'Над-р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январь-декабрь 2019 года</c:v>
                </c:pt>
                <c:pt idx="1">
                  <c:v>январь-декабрь 2020 года</c:v>
                </c:pt>
              </c:strCache>
            </c:strRef>
          </c:cat>
          <c:val>
            <c:numRef>
              <c:f>'Над-р за собл. зак. при исп. УН'!$B$4:$C$4</c:f>
              <c:numCache>
                <c:formatCode>General</c:formatCode>
                <c:ptCount val="2"/>
                <c:pt idx="0">
                  <c:v>404</c:v>
                </c:pt>
                <c:pt idx="1">
                  <c:v>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72-4051-AA4D-C4D316D4D140}"/>
            </c:ext>
          </c:extLst>
        </c:ser>
        <c:ser>
          <c:idx val="2"/>
          <c:order val="2"/>
          <c:tx>
            <c:strRef>
              <c:f>'Над-р за собл. зак. при исп. УН'!$A$5</c:f>
              <c:strCache>
                <c:ptCount val="1"/>
                <c:pt idx="0">
                  <c:v>Привлечено лиц к дисциплинарной ответственности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январь-декабрь 2019 года</c:v>
                </c:pt>
                <c:pt idx="1">
                  <c:v>январь-декабрь 2020 года</c:v>
                </c:pt>
              </c:strCache>
            </c:strRef>
          </c:cat>
          <c:val>
            <c:numRef>
              <c:f>'Над-р за собл. зак. при исп. УН'!$B$5:$C$5</c:f>
              <c:numCache>
                <c:formatCode>General</c:formatCode>
                <c:ptCount val="2"/>
                <c:pt idx="0">
                  <c:v>849</c:v>
                </c:pt>
                <c:pt idx="1">
                  <c:v>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72-4051-AA4D-C4D316D4D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4094976"/>
        <c:axId val="84096512"/>
      </c:barChart>
      <c:catAx>
        <c:axId val="8409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4096512"/>
        <c:crosses val="autoZero"/>
        <c:auto val="1"/>
        <c:lblAlgn val="ctr"/>
        <c:lblOffset val="100"/>
        <c:noMultiLvlLbl val="0"/>
      </c:catAx>
      <c:valAx>
        <c:axId val="84096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4094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0149552138746216E-2"/>
          <c:y val="0.9492618353386546"/>
          <c:w val="0.93525910480610752"/>
          <c:h val="3.7481471945219585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'Над-р за собл. прав несов-них'!$B$2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10 683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3D-4768-BAFC-E4E9D384F5E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  <a:r>
                      <a:rPr lang="en-US" baseline="0"/>
                      <a:t>861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3D-4768-BAFC-E4E9D384F5E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2983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3D-4768-BAFC-E4E9D384F5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'Над-р за собл. прав несов-них'!$B$3:$B$7</c:f>
              <c:numCache>
                <c:formatCode>General</c:formatCode>
                <c:ptCount val="5"/>
                <c:pt idx="0" formatCode="#,##0">
                  <c:v>10683</c:v>
                </c:pt>
                <c:pt idx="1">
                  <c:v>1151</c:v>
                </c:pt>
                <c:pt idx="2">
                  <c:v>19</c:v>
                </c:pt>
                <c:pt idx="3">
                  <c:v>2861</c:v>
                </c:pt>
                <c:pt idx="4">
                  <c:v>2983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3D-4768-BAFC-E4E9D384F5E8}"/>
            </c:ext>
          </c:extLst>
        </c:ser>
        <c:ser>
          <c:idx val="1"/>
          <c:order val="1"/>
          <c:tx>
            <c:strRef>
              <c:f>'Над-р за собл. прав несов-них'!$C$2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11 049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3D-4768-BAFC-E4E9D384F5E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3236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3D-4768-BAFC-E4E9D384F5E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3260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23D-4768-BAFC-E4E9D384F5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'Над-р за собл. прав несов-них'!$C$3:$C$7</c:f>
              <c:numCache>
                <c:formatCode>General</c:formatCode>
                <c:ptCount val="5"/>
                <c:pt idx="0">
                  <c:v>11049</c:v>
                </c:pt>
                <c:pt idx="1">
                  <c:v>1227</c:v>
                </c:pt>
                <c:pt idx="2">
                  <c:v>69</c:v>
                </c:pt>
                <c:pt idx="3">
                  <c:v>3236</c:v>
                </c:pt>
                <c:pt idx="4">
                  <c:v>3260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23D-4768-BAFC-E4E9D384F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4155776"/>
        <c:axId val="84165760"/>
      </c:barChart>
      <c:catAx>
        <c:axId val="8415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4165760"/>
        <c:crosses val="autoZero"/>
        <c:auto val="1"/>
        <c:lblAlgn val="ctr"/>
        <c:lblOffset val="100"/>
        <c:noMultiLvlLbl val="0"/>
      </c:catAx>
      <c:valAx>
        <c:axId val="84165760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41557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8419346668601797"/>
          <c:y val="1.8559399399962397E-2"/>
          <c:w val="0.17966528077769145"/>
          <c:h val="5.9020362150796118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490382507945189E-2"/>
          <c:y val="2.3114419519419376E-2"/>
          <c:w val="0.91486395271313414"/>
          <c:h val="0.85953070390803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'Досуд. стадия суд-ва'!$B$2</c:f>
              <c:strCache>
                <c:ptCount val="1"/>
                <c:pt idx="0">
                  <c:v>январь-декабрь 2019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124 209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F0-4933-BDF8-8CCD552761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62 007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F0-4933-BDF8-8CCD5527618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'Досуд. стадия суд-ва'!$B$3:$B$7</c:f>
              <c:numCache>
                <c:formatCode>#,##0</c:formatCode>
                <c:ptCount val="5"/>
                <c:pt idx="0">
                  <c:v>124209</c:v>
                </c:pt>
                <c:pt idx="1">
                  <c:v>62007</c:v>
                </c:pt>
                <c:pt idx="2" formatCode="General">
                  <c:v>811</c:v>
                </c:pt>
                <c:pt idx="3">
                  <c:v>7647</c:v>
                </c:pt>
                <c:pt idx="4">
                  <c:v>12054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F0-4933-BDF8-8CCD55276189}"/>
            </c:ext>
          </c:extLst>
        </c:ser>
        <c:ser>
          <c:idx val="1"/>
          <c:order val="1"/>
          <c:tx>
            <c:strRef>
              <c:f>'Досуд. стадия суд-ва'!$C$2</c:f>
              <c:strCache>
                <c:ptCount val="1"/>
                <c:pt idx="0">
                  <c:v>январь-декабрь 2020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107 261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F0-4933-BDF8-8CCD552761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62 437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2F0-4933-BDF8-8CCD552761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'Досуд. стадия суд-ва'!$C$3:$C$7</c:f>
              <c:numCache>
                <c:formatCode>#,##0</c:formatCode>
                <c:ptCount val="5"/>
                <c:pt idx="0">
                  <c:v>107261</c:v>
                </c:pt>
                <c:pt idx="1">
                  <c:v>62437</c:v>
                </c:pt>
                <c:pt idx="2" formatCode="General">
                  <c:v>804</c:v>
                </c:pt>
                <c:pt idx="3">
                  <c:v>7773</c:v>
                </c:pt>
                <c:pt idx="4">
                  <c:v>13779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F0-4933-BDF8-8CCD55276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0"/>
        <c:axId val="91696128"/>
        <c:axId val="91730688"/>
      </c:barChart>
      <c:catAx>
        <c:axId val="9169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1730688"/>
        <c:crosses val="autoZero"/>
        <c:auto val="1"/>
        <c:lblAlgn val="ctr"/>
        <c:lblOffset val="100"/>
        <c:noMultiLvlLbl val="0"/>
      </c:catAx>
      <c:valAx>
        <c:axId val="9173068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16961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8035446558295329"/>
          <c:y val="3.2716283600862331E-2"/>
          <c:w val="0.19056128514408852"/>
          <c:h val="6.0368805323096061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55-4BC6-A749-574ACD5DF3DB}"/>
                </c:ext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55-4BC6-A749-574ACD5DF3DB}"/>
                </c:ext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A55-4BC6-A749-574ACD5DF3DB}"/>
                </c:ext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55-4BC6-A749-574ACD5DF3DB}"/>
                </c:ext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A55-4BC6-A749-574ACD5DF3DB}"/>
                </c:ext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55-4BC6-A749-574ACD5DF3DB}"/>
                </c:ext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55-4BC6-A749-574ACD5DF3DB}"/>
                </c:ext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A55-4BC6-A749-574ACD5DF3DB}"/>
                </c:ext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A55-4BC6-A749-574ACD5DF3DB}"/>
                </c:ext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55-4BC6-A749-574ACD5DF3DB}"/>
                </c:ext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A55-4BC6-A749-574ACD5DF3DB}"/>
                </c:ext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55-4BC6-A749-574ACD5DF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A55-4BC6-A749-574ACD5DF3DB}"/>
            </c:ext>
          </c:extLst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A55-4BC6-A749-574ACD5DF3DB}"/>
                </c:ext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A55-4BC6-A749-574ACD5DF3DB}"/>
                </c:ext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A55-4BC6-A749-574ACD5DF3DB}"/>
                </c:ext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55-4BC6-A749-574ACD5DF3DB}"/>
                </c:ext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A55-4BC6-A749-574ACD5DF3DB}"/>
                </c:ext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A55-4BC6-A749-574ACD5DF3DB}"/>
                </c:ext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A55-4BC6-A749-574ACD5DF3DB}"/>
                </c:ext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A55-4BC6-A749-574ACD5DF3DB}"/>
                </c:ext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A55-4BC6-A749-574ACD5DF3DB}"/>
                </c:ext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A55-4BC6-A749-574ACD5DF3DB}"/>
                </c:ext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A55-4BC6-A749-574ACD5DF3DB}"/>
                </c:ext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A55-4BC6-A749-574ACD5DF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A55-4BC6-A749-574ACD5DF3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941376"/>
        <c:axId val="99947264"/>
      </c:barChart>
      <c:catAx>
        <c:axId val="9994137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9947264"/>
        <c:crosses val="autoZero"/>
        <c:auto val="1"/>
        <c:lblAlgn val="ctr"/>
        <c:lblOffset val="100"/>
        <c:noMultiLvlLbl val="0"/>
      </c:catAx>
      <c:valAx>
        <c:axId val="9994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941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1"/>
          <c:order val="1"/>
          <c:invertIfNegative val="0"/>
          <c:cat>
            <c:strRef>
              <c:f>'[Копия Копия Копия Данные презентации для СМИ - январь-март 2020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ЮГО-ЗАПАДНЫЙ ОКРУГ</c:v>
                </c:pt>
                <c:pt idx="4">
                  <c:v>СЕВЕРО-ВОСТОЧНЫЙ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СЕВЕРО-ЗАПАДНЫЙ ОКРУГ</c:v>
                </c:pt>
              </c:strCache>
            </c:strRef>
          </c:cat>
          <c:val>
            <c:numRef>
              <c:f>'[Копия Копия Копия Данные презентации для СМИ - январь-март 2020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A1-4F23-BFDC-8EF703383F27}"/>
            </c:ext>
          </c:extLst>
        </c:ser>
        <c:ser>
          <c:idx val="0"/>
          <c:order val="0"/>
          <c:invertIfNegative val="0"/>
          <c:cat>
            <c:strRef>
              <c:f>'[Копия Копия Копия Данные презентации для СМИ - январь-март 2020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ЮГО-ЗАПАДНЫЙ ОКРУГ</c:v>
                </c:pt>
                <c:pt idx="4">
                  <c:v>СЕВЕРО-ВОСТОЧНЫЙ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СЕВЕРО-ЗАПАДНЫЙ ОКРУГ</c:v>
                </c:pt>
              </c:strCache>
            </c:strRef>
          </c:cat>
          <c:val>
            <c:numRef>
              <c:f>'[Копия Копия Копия Данные презентации для СМИ - январь-март 2020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A1-4F23-BFDC-8EF703383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996800"/>
        <c:axId val="99998336"/>
      </c:barChart>
      <c:catAx>
        <c:axId val="999968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9998336"/>
        <c:crosses val="autoZero"/>
        <c:auto val="1"/>
        <c:lblAlgn val="ctr"/>
        <c:lblOffset val="100"/>
        <c:noMultiLvlLbl val="0"/>
      </c:catAx>
      <c:valAx>
        <c:axId val="99998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999680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1"/>
          <c:order val="1"/>
          <c:invertIfNegative val="0"/>
          <c:cat>
            <c:strRef>
              <c:f>'[Копия Копия Копия Данные презентации для СМИ - январь-май 2020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ЗАПАДНЫЙ ОКРУГ</c:v>
                </c:pt>
                <c:pt idx="8">
                  <c:v>СЕВЕРО-ЗАПАДНЫЙ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'[Копия Копия Копия Данные презентации для СМИ - январь-май 2020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C-4D7D-9EA9-BC887139E396}"/>
            </c:ext>
          </c:extLst>
        </c:ser>
        <c:ser>
          <c:idx val="0"/>
          <c:order val="0"/>
          <c:invertIfNegative val="0"/>
          <c:cat>
            <c:strRef>
              <c:f>'[Копия Копия Копия Данные презентации для СМИ - январь-май 2020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ЗАПАДНЫЙ ОКРУГ</c:v>
                </c:pt>
                <c:pt idx="8">
                  <c:v>СЕВЕРО-ЗАПАДНЫЙ ОКРУГ</c:v>
                </c:pt>
                <c:pt idx="9">
                  <c:v>ЦЕНТРАЛЬНЫЙ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'[Копия Копия Копия Данные презентации для СМИ - январь-май 2020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8C-4D7D-9EA9-BC887139E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018816"/>
        <c:axId val="100036992"/>
      </c:barChart>
      <c:catAx>
        <c:axId val="100018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0036992"/>
        <c:crosses val="autoZero"/>
        <c:auto val="1"/>
        <c:lblAlgn val="ctr"/>
        <c:lblOffset val="100"/>
        <c:noMultiLvlLbl val="0"/>
      </c:catAx>
      <c:valAx>
        <c:axId val="100036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0188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1"/>
          <c:order val="1"/>
          <c:invertIfNegative val="0"/>
          <c:cat>
            <c:strRef>
              <c:f>'Кол-во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ЮГО-ВОСТОЧНЫЙ ОКРУГ</c:v>
                </c:pt>
                <c:pt idx="5">
                  <c:v>ВОСТОЧНЫЙ ОКРУГ</c:v>
                </c:pt>
                <c:pt idx="6">
                  <c:v>ЮГО-ЗАПАДНЫЙ ОКРУГ</c:v>
                </c:pt>
                <c:pt idx="7">
                  <c:v>СЕВЕРО-ЗАПАДНЫЙ ОКРУГ</c:v>
                </c:pt>
                <c:pt idx="8">
                  <c:v>ЦЕНТРАЛЬНЫЙ ОКРУГ</c:v>
                </c:pt>
                <c:pt idx="9">
                  <c:v>ЗАПАДНЫЙ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A2-4FAD-9BD2-4E163BD79F1F}"/>
            </c:ext>
          </c:extLst>
        </c:ser>
        <c:ser>
          <c:idx val="0"/>
          <c:order val="0"/>
          <c:invertIfNegative val="0"/>
          <c:cat>
            <c:strRef>
              <c:f>'Кол-во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ЮГО-ВОСТОЧНЫЙ ОКРУГ</c:v>
                </c:pt>
                <c:pt idx="5">
                  <c:v>ВОСТОЧНЫЙ ОКРУГ</c:v>
                </c:pt>
                <c:pt idx="6">
                  <c:v>ЮГО-ЗАПАДНЫЙ ОКРУГ</c:v>
                </c:pt>
                <c:pt idx="7">
                  <c:v>СЕВЕРО-ЗАПАДНЫЙ ОКРУГ</c:v>
                </c:pt>
                <c:pt idx="8">
                  <c:v>ЦЕНТРАЛЬНЫЙ ОКРУГ</c:v>
                </c:pt>
                <c:pt idx="9">
                  <c:v>ЗАПАДНЫЙ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A2-4FAD-9BD2-4E163BD79F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187904"/>
        <c:axId val="72189440"/>
      </c:barChart>
      <c:catAx>
        <c:axId val="72187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crossAx val="72189440"/>
        <c:crosses val="autoZero"/>
        <c:auto val="1"/>
        <c:lblAlgn val="ctr"/>
        <c:lblOffset val="100"/>
        <c:noMultiLvlLbl val="0"/>
      </c:catAx>
      <c:valAx>
        <c:axId val="72189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21879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85727365429"/>
          <c:y val="2.3209923625289675E-2"/>
          <c:w val="0.81474573244809234"/>
          <c:h val="0.92393141107252397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'Кол-во прест. сов. м.,ж.'!$B$8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5.689759042541518E-3"/>
                  <c:y val="-3.0600590557577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A06-41B4-A2DD-F144C8108F4D}"/>
                </c:ext>
              </c:extLst>
            </c:dLbl>
            <c:dLbl>
              <c:idx val="1"/>
              <c:layout>
                <c:manualLayout>
                  <c:x val="-1.0051454484971974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06-41B4-A2DD-F144C8108F4D}"/>
                </c:ext>
              </c:extLst>
            </c:dLbl>
            <c:dLbl>
              <c:idx val="2"/>
              <c:layout>
                <c:manualLayout>
                  <c:x val="-1.1624321238523069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06-41B4-A2DD-F144C8108F4D}"/>
                </c:ext>
              </c:extLst>
            </c:dLbl>
            <c:dLbl>
              <c:idx val="3"/>
              <c:layout>
                <c:manualLayout>
                  <c:x val="-3.3921649914255732E-2"/>
                  <c:y val="-2.6321632508280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06-41B4-A2DD-F144C8108F4D}"/>
                </c:ext>
              </c:extLst>
            </c:dLbl>
            <c:dLbl>
              <c:idx val="4"/>
              <c:layout>
                <c:manualLayout>
                  <c:x val="-4.419637699380876E-2"/>
                  <c:y val="-3.2712070481857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A06-41B4-A2DD-F144C8108F4D}"/>
                </c:ext>
              </c:extLst>
            </c:dLbl>
            <c:dLbl>
              <c:idx val="5"/>
              <c:layout>
                <c:manualLayout>
                  <c:x val="-5.3781298917832766E-2"/>
                  <c:y val="-3.055457354524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06-41B4-A2DD-F144C8108F4D}"/>
                </c:ext>
              </c:extLst>
            </c:dLbl>
            <c:dLbl>
              <c:idx val="6"/>
              <c:layout>
                <c:manualLayout>
                  <c:x val="-5.4985484641924293E-2"/>
                  <c:y val="-3.7034029502666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A06-41B4-A2DD-F144C8108F4D}"/>
                </c:ext>
              </c:extLst>
            </c:dLbl>
            <c:dLbl>
              <c:idx val="7"/>
              <c:layout>
                <c:manualLayout>
                  <c:x val="-5.8378584098462076E-2"/>
                  <c:y val="-3.263936113627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06-41B4-A2DD-F144C8108F4D}"/>
                </c:ext>
              </c:extLst>
            </c:dLbl>
            <c:dLbl>
              <c:idx val="8"/>
              <c:layout>
                <c:manualLayout>
                  <c:x val="-6.2210882157719603E-2"/>
                  <c:y val="-3.0556951888327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A06-41B4-A2DD-F144C8108F4D}"/>
                </c:ext>
              </c:extLst>
            </c:dLbl>
            <c:dLbl>
              <c:idx val="9"/>
              <c:layout>
                <c:manualLayout>
                  <c:x val="-6.2134992263761575E-2"/>
                  <c:y val="-3.9094863781249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06-41B4-A2DD-F144C8108F4D}"/>
                </c:ext>
              </c:extLst>
            </c:dLbl>
            <c:dLbl>
              <c:idx val="10"/>
              <c:layout>
                <c:manualLayout>
                  <c:x val="-6.4216159337062151E-2"/>
                  <c:y val="-3.48693975368180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A06-41B4-A2DD-F144C8108F4D}"/>
                </c:ext>
              </c:extLst>
            </c:dLbl>
            <c:dLbl>
              <c:idx val="11"/>
              <c:layout>
                <c:manualLayout>
                  <c:x val="-6.5113245844745163E-2"/>
                  <c:y val="-3.479617854629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06-41B4-A2DD-F144C8108F4D}"/>
                </c:ext>
              </c:extLst>
            </c:dLbl>
            <c:dLbl>
              <c:idx val="12"/>
              <c:layout>
                <c:manualLayout>
                  <c:x val="-9.2338495915604432E-2"/>
                  <c:y val="-2.950753064292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A06-41B4-A2DD-F144C8108F4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ЮГО-ВОСТОЧНЫЙ ОКРУГ</c:v>
                </c:pt>
                <c:pt idx="5">
                  <c:v>ВОСТОЧНЫЙ ОКРУГ</c:v>
                </c:pt>
                <c:pt idx="6">
                  <c:v>ЮГО-ЗАПАДНЫЙ ОКРУГ</c:v>
                </c:pt>
                <c:pt idx="7">
                  <c:v>СЕВЕРО-ЗАПАДНЫЙ ОКРУГ</c:v>
                </c:pt>
                <c:pt idx="8">
                  <c:v>ЦЕНТРАЛЬНЫЙ ОКРУГ</c:v>
                </c:pt>
                <c:pt idx="9">
                  <c:v>ЗАПАДНЫЙ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'Кол-во прест. сов. м.,ж.'!$B$9:$B$20</c:f>
              <c:numCache>
                <c:formatCode>General</c:formatCode>
                <c:ptCount val="12"/>
                <c:pt idx="0">
                  <c:v>58</c:v>
                </c:pt>
                <c:pt idx="1">
                  <c:v>267</c:v>
                </c:pt>
                <c:pt idx="2">
                  <c:v>274</c:v>
                </c:pt>
                <c:pt idx="3">
                  <c:v>563</c:v>
                </c:pt>
                <c:pt idx="4">
                  <c:v>717</c:v>
                </c:pt>
                <c:pt idx="5">
                  <c:v>869</c:v>
                </c:pt>
                <c:pt idx="6">
                  <c:v>883</c:v>
                </c:pt>
                <c:pt idx="7">
                  <c:v>905</c:v>
                </c:pt>
                <c:pt idx="8">
                  <c:v>941</c:v>
                </c:pt>
                <c:pt idx="9">
                  <c:v>956</c:v>
                </c:pt>
                <c:pt idx="10">
                  <c:v>1052</c:v>
                </c:pt>
                <c:pt idx="11">
                  <c:v>1059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A06-41B4-A2DD-F144C8108F4D}"/>
            </c:ext>
          </c:extLst>
        </c:ser>
        <c:ser>
          <c:idx val="0"/>
          <c:order val="1"/>
          <c:tx>
            <c:strRef>
              <c:f>'Кол-во прест. сов. м.,ж.'!$C$8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3.863602640515236E-2"/>
                  <c:y val="-3.2567638928226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A06-41B4-A2DD-F144C8108F4D}"/>
                </c:ext>
              </c:extLst>
            </c:dLbl>
            <c:dLbl>
              <c:idx val="1"/>
              <c:layout>
                <c:manualLayout>
                  <c:x val="0.12223978827852264"/>
                  <c:y val="-3.0529600942911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A06-41B4-A2DD-F144C8108F4D}"/>
                </c:ext>
              </c:extLst>
            </c:dLbl>
            <c:dLbl>
              <c:idx val="2"/>
              <c:layout>
                <c:manualLayout>
                  <c:x val="6.940045851088171E-2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A06-41B4-A2DD-F144C8108F4D}"/>
                </c:ext>
              </c:extLst>
            </c:dLbl>
            <c:dLbl>
              <c:idx val="3"/>
              <c:layout>
                <c:manualLayout>
                  <c:x val="0.19825201221487482"/>
                  <c:y val="-3.4784456712542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A06-41B4-A2DD-F144C8108F4D}"/>
                </c:ext>
              </c:extLst>
            </c:dLbl>
            <c:dLbl>
              <c:idx val="4"/>
              <c:layout>
                <c:manualLayout>
                  <c:x val="0.2384501527992044"/>
                  <c:y val="-3.264139971605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A06-41B4-A2DD-F144C8108F4D}"/>
                </c:ext>
              </c:extLst>
            </c:dLbl>
            <c:dLbl>
              <c:idx val="5"/>
              <c:layout>
                <c:manualLayout>
                  <c:x val="0.22939999977346287"/>
                  <c:y val="-3.0564936325809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A06-41B4-A2DD-F144C8108F4D}"/>
                </c:ext>
              </c:extLst>
            </c:dLbl>
            <c:dLbl>
              <c:idx val="6"/>
              <c:layout>
                <c:manualLayout>
                  <c:x val="0.20291626739520965"/>
                  <c:y val="-3.262474519609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A06-41B4-A2DD-F144C8108F4D}"/>
                </c:ext>
              </c:extLst>
            </c:dLbl>
            <c:dLbl>
              <c:idx val="7"/>
              <c:layout>
                <c:manualLayout>
                  <c:x val="0.1907074807047113"/>
                  <c:y val="-3.2553401022109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A06-41B4-A2DD-F144C8108F4D}"/>
                </c:ext>
              </c:extLst>
            </c:dLbl>
            <c:dLbl>
              <c:idx val="8"/>
              <c:layout>
                <c:manualLayout>
                  <c:x val="0.26527510652902281"/>
                  <c:y val="-3.049375591506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A06-41B4-A2DD-F144C8108F4D}"/>
                </c:ext>
              </c:extLst>
            </c:dLbl>
            <c:dLbl>
              <c:idx val="9"/>
              <c:layout>
                <c:manualLayout>
                  <c:x val="0.22020514624095835"/>
                  <c:y val="-2.79806966880383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A06-41B4-A2DD-F144C8108F4D}"/>
                </c:ext>
              </c:extLst>
            </c:dLbl>
            <c:dLbl>
              <c:idx val="10"/>
              <c:layout>
                <c:manualLayout>
                  <c:x val="0.26629905375496399"/>
                  <c:y val="-3.244739487341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A06-41B4-A2DD-F144C8108F4D}"/>
                </c:ext>
              </c:extLst>
            </c:dLbl>
            <c:dLbl>
              <c:idx val="11"/>
              <c:layout>
                <c:manualLayout>
                  <c:x val="0.19917118607975462"/>
                  <c:y val="-3.6721447269330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A06-41B4-A2DD-F144C8108F4D}"/>
                </c:ext>
              </c:extLst>
            </c:dLbl>
            <c:dLbl>
              <c:idx val="12"/>
              <c:layout>
                <c:manualLayout>
                  <c:x val="0.2533858062772395"/>
                  <c:y val="-2.742348006252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A06-41B4-A2DD-F144C8108F4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ТРОИЦКИЙ И НОВОМОСКОВСКИЙ ОКРУГА</c:v>
                </c:pt>
                <c:pt idx="2">
                  <c:v>ЗЕЛЕНОГРАДСКИЙ ОКРУГ</c:v>
                </c:pt>
                <c:pt idx="3">
                  <c:v>СЕВЕРО-ВОСТОЧНЫЙ ОКРУГ</c:v>
                </c:pt>
                <c:pt idx="4">
                  <c:v>ЮГО-ВОСТОЧНЫЙ ОКРУГ</c:v>
                </c:pt>
                <c:pt idx="5">
                  <c:v>ВОСТОЧНЫЙ ОКРУГ</c:v>
                </c:pt>
                <c:pt idx="6">
                  <c:v>ЮГО-ЗАПАДНЫЙ ОКРУГ</c:v>
                </c:pt>
                <c:pt idx="7">
                  <c:v>СЕВЕРО-ЗАПАДНЫЙ ОКРУГ</c:v>
                </c:pt>
                <c:pt idx="8">
                  <c:v>ЦЕНТРАЛЬНЫЙ ОКРУГ</c:v>
                </c:pt>
                <c:pt idx="9">
                  <c:v>ЗАПАДНЫЙ ОКРУГ</c:v>
                </c:pt>
                <c:pt idx="10">
                  <c:v>ЮЖНЫЙ ОКРУГ</c:v>
                </c:pt>
                <c:pt idx="11">
                  <c:v>СЕВЕРНЫЙ ОКРУГ</c:v>
                </c:pt>
              </c:strCache>
            </c:strRef>
          </c:cat>
          <c:val>
            <c:numRef>
              <c:f>'Кол-во прест. сов. м.,ж.'!$C$9:$C$20</c:f>
              <c:numCache>
                <c:formatCode>General</c:formatCode>
                <c:ptCount val="12"/>
                <c:pt idx="0">
                  <c:v>491</c:v>
                </c:pt>
                <c:pt idx="1">
                  <c:v>1763</c:v>
                </c:pt>
                <c:pt idx="2">
                  <c:v>931</c:v>
                </c:pt>
                <c:pt idx="3">
                  <c:v>2824</c:v>
                </c:pt>
                <c:pt idx="4">
                  <c:v>3416</c:v>
                </c:pt>
                <c:pt idx="5">
                  <c:v>3405</c:v>
                </c:pt>
                <c:pt idx="6">
                  <c:v>2942</c:v>
                </c:pt>
                <c:pt idx="7">
                  <c:v>2723</c:v>
                </c:pt>
                <c:pt idx="8">
                  <c:v>3917</c:v>
                </c:pt>
                <c:pt idx="9">
                  <c:v>3225</c:v>
                </c:pt>
                <c:pt idx="10">
                  <c:v>3697</c:v>
                </c:pt>
                <c:pt idx="11">
                  <c:v>2881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5A06-41B4-A2DD-F144C8108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898816"/>
        <c:axId val="72929280"/>
      </c:barChart>
      <c:catAx>
        <c:axId val="72898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929280"/>
        <c:crosses val="autoZero"/>
        <c:auto val="1"/>
        <c:lblAlgn val="ctr"/>
        <c:lblOffset val="100"/>
        <c:noMultiLvlLbl val="0"/>
      </c:catAx>
      <c:valAx>
        <c:axId val="7292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crossAx val="72898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45870796889198"/>
          <c:y val="0.82278371127186822"/>
          <c:w val="0.14543234727411772"/>
          <c:h val="7.146357785589364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5198848581012123"/>
          <c:y val="9.7047181463640997E-2"/>
          <c:w val="0.5110015395236126"/>
          <c:h val="0.902952818536359"/>
        </c:manualLayout>
      </c:layout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3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0-5EFA-493A-A896-0D733CBB7D5C}"/>
              </c:ext>
            </c:extLst>
          </c:dPt>
          <c:dPt>
            <c:idx val="1"/>
            <c:bubble3D val="0"/>
            <c:explosion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5EFA-493A-A896-0D733CBB7D5C}"/>
              </c:ext>
            </c:extLst>
          </c:dPt>
          <c:cat>
            <c:strRef>
              <c:f>Убийства!$A$4:$A$5</c:f>
              <c:strCache>
                <c:ptCount val="2"/>
                <c:pt idx="0">
                  <c:v>Мужчины </c:v>
                </c:pt>
                <c:pt idx="1">
                  <c:v>(4)Женщины </c:v>
                </c:pt>
              </c:strCache>
            </c:strRef>
          </c:cat>
          <c:val>
            <c:numRef>
              <c:f>Убийства!$B$4:$B$5</c:f>
              <c:numCache>
                <c:formatCode>General</c:formatCode>
                <c:ptCount val="2"/>
                <c:pt idx="0">
                  <c:v>206</c:v>
                </c:pt>
                <c:pt idx="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FA-493A-A896-0D733CBB7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90BF-40A6-BF70-1B47C3CED07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90BF-40A6-BF70-1B47C3CED07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90BF-40A6-BF70-1B47C3CED076}"/>
              </c:ext>
            </c:extLst>
          </c:dPt>
          <c:cat>
            <c:strRef>
              <c:f>Убийства!$A$9:$A$11</c:f>
              <c:strCache>
                <c:ptCount val="3"/>
                <c:pt idx="0">
                  <c:v>др</c:v>
                </c:pt>
                <c:pt idx="1">
                  <c:v>(1,2,6)н. летн + мал</c:v>
                </c:pt>
                <c:pt idx="2">
                  <c:v>(3)пожил </c:v>
                </c:pt>
              </c:strCache>
            </c:strRef>
          </c:cat>
          <c:val>
            <c:numRef>
              <c:f>Убийства!$B$9:$B$11</c:f>
              <c:numCache>
                <c:formatCode>General</c:formatCode>
                <c:ptCount val="3"/>
                <c:pt idx="0">
                  <c:v>247</c:v>
                </c:pt>
                <c:pt idx="1">
                  <c:v>6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BF-40A6-BF70-1B47C3CED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0.1519</cdr:x>
      <cdr:y>0.61112</cdr:y>
    </cdr:from>
    <cdr:to>
      <cdr:x>0.24098</cdr:x>
      <cdr:y>0.65487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15931" y="3326508"/>
          <a:ext cx="771712" cy="2381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(18,8</a:t>
          </a:r>
          <a:r>
            <a: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100" b="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b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0.43973</cdr:x>
      <cdr:y>0</cdr:y>
    </cdr:from>
    <cdr:to>
      <cdr:x>0.52402</cdr:x>
      <cdr:y>0.04402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945825" y="0"/>
          <a:ext cx="756364" cy="2545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(65,0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0.54581</cdr:x>
      <cdr:y>0.6355</cdr:y>
    </cdr:from>
    <cdr:to>
      <cdr:x>0.63748</cdr:x>
      <cdr:y>0.67827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897781" y="3674844"/>
          <a:ext cx="822587" cy="2473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(16,9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0.67053</cdr:x>
      <cdr:y>0.78621</cdr:y>
    </cdr:from>
    <cdr:to>
      <cdr:x>0.75236</cdr:x>
      <cdr:y>0.81976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016900" y="4422373"/>
          <a:ext cx="734290" cy="1887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(5,5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0.79807</cdr:x>
      <cdr:y>0.79191</cdr:y>
    </cdr:from>
    <cdr:to>
      <cdr:x>0.88294</cdr:x>
      <cdr:y>0.82377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161387" y="4454413"/>
          <a:ext cx="761568" cy="1792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(5,0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0.91462</cdr:x>
      <cdr:y>0.70268</cdr:y>
    </cdr:from>
    <cdr:to>
      <cdr:x>0.99882</cdr:x>
      <cdr:y>0.74174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207210" y="4063319"/>
          <a:ext cx="755556" cy="2258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(11,4%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0.27081</cdr:x>
      <cdr:y>0.78927</cdr:y>
    </cdr:from>
    <cdr:to>
      <cdr:x>0.35475</cdr:x>
      <cdr:y>0.82613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346104" y="4296232"/>
          <a:ext cx="727184" cy="2006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(4,8</a:t>
          </a:r>
          <a:r>
            <a:rPr lang="ru-RU" sz="11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10" rIns="91418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8"/>
            <a:ext cx="5486400" cy="4476273"/>
          </a:xfrm>
          <a:prstGeom prst="rect">
            <a:avLst/>
          </a:prstGeom>
        </p:spPr>
        <p:txBody>
          <a:bodyPr vert="horz" lIns="91418" tIns="45710" rIns="91418" bIns="4571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январь-декабрь 2020 года – 146 559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-1" y="6597016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613291"/>
              </p:ext>
            </p:extLst>
          </p:nvPr>
        </p:nvGraphicFramePr>
        <p:xfrm>
          <a:off x="33618" y="404664"/>
          <a:ext cx="9076764" cy="6371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1043608" y="4077072"/>
            <a:ext cx="504056" cy="72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70396"/>
              </p:ext>
            </p:extLst>
          </p:nvPr>
        </p:nvGraphicFramePr>
        <p:xfrm>
          <a:off x="-1332656" y="1248494"/>
          <a:ext cx="3562350" cy="5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55017"/>
              </p:ext>
            </p:extLst>
          </p:nvPr>
        </p:nvGraphicFramePr>
        <p:xfrm>
          <a:off x="1239408" y="1188167"/>
          <a:ext cx="7653072" cy="530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546926"/>
              </p:ext>
            </p:extLst>
          </p:nvPr>
        </p:nvGraphicFramePr>
        <p:xfrm>
          <a:off x="179512" y="1052736"/>
          <a:ext cx="5747767" cy="5535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73698"/>
              </p:ext>
            </p:extLst>
          </p:nvPr>
        </p:nvGraphicFramePr>
        <p:xfrm>
          <a:off x="1187624" y="1120018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январь-декабрь 2020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года (в сравнении с АППГ)</a:t>
            </a:r>
            <a:br>
              <a:rPr lang="ru-RU" altLang="ru-RU" sz="1600" b="1" dirty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827584" y="682659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65 531 нарушение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602800"/>
              </p:ext>
            </p:extLst>
          </p:nvPr>
        </p:nvGraphicFramePr>
        <p:xfrm>
          <a:off x="240430" y="1280884"/>
          <a:ext cx="8663139" cy="5443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616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законностью исполнения 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январь-декабрь 2020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АППГ)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756942"/>
              </p:ext>
            </p:extLst>
          </p:nvPr>
        </p:nvGraphicFramePr>
        <p:xfrm>
          <a:off x="233188" y="945314"/>
          <a:ext cx="8928993" cy="5748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1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январь-декабрь 2020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61562"/>
              </p:ext>
            </p:extLst>
          </p:nvPr>
        </p:nvGraphicFramePr>
        <p:xfrm>
          <a:off x="179512" y="1248071"/>
          <a:ext cx="8784975" cy="5585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90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55991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январь-декабрь 2020 года (в сравнении с АППГ)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E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102224"/>
              </p:ext>
            </p:extLst>
          </p:nvPr>
        </p:nvGraphicFramePr>
        <p:xfrm>
          <a:off x="179512" y="1052736"/>
          <a:ext cx="8887146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58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79" y="116632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438141"/>
              </p:ext>
            </p:extLst>
          </p:nvPr>
        </p:nvGraphicFramePr>
        <p:xfrm>
          <a:off x="0" y="980728"/>
          <a:ext cx="9405921" cy="5677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Диаграмм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672091"/>
              </p:ext>
            </p:extLst>
          </p:nvPr>
        </p:nvGraphicFramePr>
        <p:xfrm>
          <a:off x="1187624" y="908720"/>
          <a:ext cx="7484384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534214"/>
              </p:ext>
            </p:extLst>
          </p:nvPr>
        </p:nvGraphicFramePr>
        <p:xfrm>
          <a:off x="-286879" y="826845"/>
          <a:ext cx="9428600" cy="5677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016731"/>
              </p:ext>
            </p:extLst>
          </p:nvPr>
        </p:nvGraphicFramePr>
        <p:xfrm>
          <a:off x="1761236" y="826845"/>
          <a:ext cx="7062864" cy="5886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– 222</a:t>
            </a: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Диаграмм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800464"/>
              </p:ext>
            </p:extLst>
          </p:nvPr>
        </p:nvGraphicFramePr>
        <p:xfrm>
          <a:off x="-211932" y="2707186"/>
          <a:ext cx="508728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6" name="Диаграмм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698575"/>
              </p:ext>
            </p:extLst>
          </p:nvPr>
        </p:nvGraphicFramePr>
        <p:xfrm>
          <a:off x="4291551" y="1962072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-16238" y="2200198"/>
            <a:ext cx="9372169" cy="4040697"/>
            <a:chOff x="195695" y="238126"/>
            <a:chExt cx="8261188" cy="4040697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5747948" y="527449"/>
              <a:ext cx="201688" cy="3964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12"/>
            <p:cNvSpPr txBox="1">
              <a:spLocks noChangeArrowheads="1"/>
            </p:cNvSpPr>
            <p:nvPr/>
          </p:nvSpPr>
          <p:spPr bwMode="auto">
            <a:xfrm>
              <a:off x="5558619" y="238126"/>
              <a:ext cx="179546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40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(18,0%)*</a:t>
              </a:r>
            </a:p>
          </p:txBody>
        </p:sp>
        <p:sp>
          <p:nvSpPr>
            <p:cNvPr id="41" name="TextBox 13"/>
            <p:cNvSpPr txBox="1">
              <a:spLocks noChangeArrowheads="1"/>
            </p:cNvSpPr>
            <p:nvPr/>
          </p:nvSpPr>
          <p:spPr bwMode="auto">
            <a:xfrm>
              <a:off x="3051082" y="380948"/>
              <a:ext cx="2270125" cy="5429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11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5,0</a:t>
              </a:r>
              <a:r>
                <a:rPr lang="ru-RU" alt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endParaRPr lang="ru-RU" sz="14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2" name="TextBox 1"/>
            <p:cNvSpPr txBox="1">
              <a:spLocks noChangeArrowheads="1"/>
            </p:cNvSpPr>
            <p:nvPr/>
          </p:nvSpPr>
          <p:spPr bwMode="auto">
            <a:xfrm>
              <a:off x="2249029" y="2569369"/>
              <a:ext cx="95607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(71,6%)*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1322163" y="17121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(28,4%)*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5747948" y="2618186"/>
              <a:ext cx="87987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(77,0%)*</a:t>
              </a:r>
            </a:p>
          </p:txBody>
        </p:sp>
        <p:sp>
          <p:nvSpPr>
            <p:cNvPr id="45" name="TextBox 13"/>
            <p:cNvSpPr txBox="1">
              <a:spLocks noChangeArrowheads="1"/>
            </p:cNvSpPr>
            <p:nvPr/>
          </p:nvSpPr>
          <p:spPr bwMode="auto">
            <a:xfrm>
              <a:off x="195695" y="744274"/>
              <a:ext cx="146641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63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2756946" y="3630349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159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 bwMode="auto">
            <a:xfrm>
              <a:off x="990702" y="1079898"/>
              <a:ext cx="461160" cy="4000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endCxn id="46" idx="0"/>
            </p:cNvCxnSpPr>
            <p:nvPr/>
          </p:nvCxnSpPr>
          <p:spPr bwMode="auto">
            <a:xfrm>
              <a:off x="3140717" y="3123009"/>
              <a:ext cx="378012" cy="5073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13"/>
            <p:cNvSpPr txBox="1">
              <a:spLocks noChangeArrowheads="1"/>
            </p:cNvSpPr>
            <p:nvPr/>
          </p:nvSpPr>
          <p:spPr bwMode="auto">
            <a:xfrm>
              <a:off x="4561592" y="4001824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171</a:t>
              </a:r>
            </a:p>
          </p:txBody>
        </p:sp>
        <p:cxnSp>
          <p:nvCxnSpPr>
            <p:cNvPr id="50" name="Прямая соединительная линия 49"/>
            <p:cNvCxnSpPr/>
            <p:nvPr/>
          </p:nvCxnSpPr>
          <p:spPr bwMode="auto">
            <a:xfrm>
              <a:off x="6289531" y="3501628"/>
              <a:ext cx="275" cy="408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Прямая соединительная линия 37"/>
          <p:cNvCxnSpPr/>
          <p:nvPr/>
        </p:nvCxnSpPr>
        <p:spPr>
          <a:xfrm flipH="1" flipV="1">
            <a:off x="5198268" y="2809797"/>
            <a:ext cx="600076" cy="361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– 60 119</a:t>
            </a: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015953"/>
              </p:ext>
            </p:extLst>
          </p:nvPr>
        </p:nvGraphicFramePr>
        <p:xfrm>
          <a:off x="382874" y="248318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64645"/>
              </p:ext>
            </p:extLst>
          </p:nvPr>
        </p:nvGraphicFramePr>
        <p:xfrm>
          <a:off x="382874" y="254414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9" name="Диаграмм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506919"/>
              </p:ext>
            </p:extLst>
          </p:nvPr>
        </p:nvGraphicFramePr>
        <p:xfrm>
          <a:off x="3838607" y="179903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40" name="Группа 39"/>
          <p:cNvGrpSpPr/>
          <p:nvPr/>
        </p:nvGrpSpPr>
        <p:grpSpPr>
          <a:xfrm>
            <a:off x="426170" y="1903810"/>
            <a:ext cx="7791017" cy="4069272"/>
            <a:chOff x="43296" y="104776"/>
            <a:chExt cx="7791017" cy="4069272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5681663" y="460773"/>
              <a:ext cx="266700" cy="419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92404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6119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(10,2%)*</a:t>
              </a:r>
            </a:p>
          </p:txBody>
        </p:sp>
        <p:sp>
          <p:nvSpPr>
            <p:cNvPr id="43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534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dirty="0">
                  <a:latin typeface="Times New Roman" pitchFamily="18" charset="0"/>
                  <a:cs typeface="Times New Roman" pitchFamily="18" charset="0"/>
                </a:rPr>
                <a:t>0,9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2105801" y="2283619"/>
              <a:ext cx="94696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(59,6%)*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978280" y="1816894"/>
              <a:ext cx="88385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(40,4%)*</a:t>
              </a:r>
            </a:p>
          </p:txBody>
        </p:sp>
        <p:sp>
          <p:nvSpPr>
            <p:cNvPr id="46" name="TextBox 1"/>
            <p:cNvSpPr txBox="1">
              <a:spLocks noChangeArrowheads="1"/>
            </p:cNvSpPr>
            <p:nvPr/>
          </p:nvSpPr>
          <p:spPr bwMode="auto">
            <a:xfrm>
              <a:off x="5440742" y="2580086"/>
              <a:ext cx="955296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(88,9%)*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43296" y="506149"/>
              <a:ext cx="163786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24 280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8" name="TextBox 13"/>
            <p:cNvSpPr txBox="1">
              <a:spLocks noChangeArrowheads="1"/>
            </p:cNvSpPr>
            <p:nvPr/>
          </p:nvSpPr>
          <p:spPr bwMode="auto">
            <a:xfrm>
              <a:off x="1243447" y="3887524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35 839</a:t>
              </a:r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 bwMode="auto">
            <a:xfrm>
              <a:off x="661988" y="832248"/>
              <a:ext cx="38100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 bwMode="auto">
            <a:xfrm flipH="1">
              <a:off x="2008854" y="3508773"/>
              <a:ext cx="5684" cy="3723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13"/>
            <p:cNvSpPr txBox="1">
              <a:spLocks noChangeArrowheads="1"/>
            </p:cNvSpPr>
            <p:nvPr/>
          </p:nvSpPr>
          <p:spPr bwMode="auto">
            <a:xfrm>
              <a:off x="3939022" y="3897049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53 466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5881688" y="3470673"/>
              <a:ext cx="3841" cy="4199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 bwMode="auto">
            <a:xfrm>
              <a:off x="4814888" y="784623"/>
              <a:ext cx="422007" cy="2466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4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– 2338 </a:t>
            </a: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Диаграмм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82003"/>
              </p:ext>
            </p:extLst>
          </p:nvPr>
        </p:nvGraphicFramePr>
        <p:xfrm>
          <a:off x="382874" y="255176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Диаграмм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718982"/>
              </p:ext>
            </p:extLst>
          </p:nvPr>
        </p:nvGraphicFramePr>
        <p:xfrm>
          <a:off x="3838607" y="180665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Группа 24"/>
          <p:cNvGrpSpPr/>
          <p:nvPr/>
        </p:nvGrpSpPr>
        <p:grpSpPr>
          <a:xfrm>
            <a:off x="426170" y="1911430"/>
            <a:ext cx="7791017" cy="4069272"/>
            <a:chOff x="43296" y="104776"/>
            <a:chExt cx="7791017" cy="4069272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5727523" y="460773"/>
              <a:ext cx="220840" cy="4165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89071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173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(7,4%)*</a:t>
              </a:r>
            </a:p>
          </p:txBody>
        </p:sp>
        <p:sp>
          <p:nvSpPr>
            <p:cNvPr id="28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91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dirty="0">
                  <a:latin typeface="Times New Roman" pitchFamily="18" charset="0"/>
                  <a:cs typeface="Times New Roman" pitchFamily="18" charset="0"/>
                </a:rPr>
                <a:t>3,9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29" name="TextBox 1"/>
            <p:cNvSpPr txBox="1">
              <a:spLocks noChangeArrowheads="1"/>
            </p:cNvSpPr>
            <p:nvPr/>
          </p:nvSpPr>
          <p:spPr bwMode="auto">
            <a:xfrm>
              <a:off x="2115326" y="2255044"/>
              <a:ext cx="923149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(72,8%)*</a:t>
              </a:r>
            </a:p>
          </p:txBody>
        </p:sp>
        <p:sp>
          <p:nvSpPr>
            <p:cNvPr id="30" name="TextBox 1"/>
            <p:cNvSpPr txBox="1">
              <a:spLocks noChangeArrowheads="1"/>
            </p:cNvSpPr>
            <p:nvPr/>
          </p:nvSpPr>
          <p:spPr bwMode="auto">
            <a:xfrm>
              <a:off x="904875" y="1769269"/>
              <a:ext cx="923925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(27,2%)*</a:t>
              </a:r>
            </a:p>
          </p:txBody>
        </p:sp>
        <p:sp>
          <p:nvSpPr>
            <p:cNvPr id="31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89338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(88,7%)*</a:t>
              </a:r>
            </a:p>
          </p:txBody>
        </p:sp>
        <p:sp>
          <p:nvSpPr>
            <p:cNvPr id="32" name="TextBox 13"/>
            <p:cNvSpPr txBox="1">
              <a:spLocks noChangeArrowheads="1"/>
            </p:cNvSpPr>
            <p:nvPr/>
          </p:nvSpPr>
          <p:spPr bwMode="auto">
            <a:xfrm>
              <a:off x="43296" y="506149"/>
              <a:ext cx="146641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637</a:t>
              </a:r>
            </a:p>
          </p:txBody>
        </p:sp>
        <p:sp>
          <p:nvSpPr>
            <p:cNvPr id="33" name="TextBox 13"/>
            <p:cNvSpPr txBox="1">
              <a:spLocks noChangeArrowheads="1"/>
            </p:cNvSpPr>
            <p:nvPr/>
          </p:nvSpPr>
          <p:spPr bwMode="auto">
            <a:xfrm>
              <a:off x="1243447" y="3887524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1701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661988" y="832248"/>
              <a:ext cx="387667" cy="4711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 bwMode="auto">
            <a:xfrm flipH="1">
              <a:off x="2008853" y="3489158"/>
              <a:ext cx="364" cy="3919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13"/>
            <p:cNvSpPr txBox="1">
              <a:spLocks noChangeArrowheads="1"/>
            </p:cNvSpPr>
            <p:nvPr/>
          </p:nvSpPr>
          <p:spPr bwMode="auto">
            <a:xfrm>
              <a:off x="3939022" y="3897049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2074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 bwMode="auto">
            <a:xfrm flipH="1">
              <a:off x="5885528" y="3484145"/>
              <a:ext cx="1922" cy="4065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 bwMode="auto">
            <a:xfrm>
              <a:off x="4867915" y="762000"/>
              <a:ext cx="312029" cy="303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– 470</a:t>
            </a: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579536"/>
              </p:ext>
            </p:extLst>
          </p:nvPr>
        </p:nvGraphicFramePr>
        <p:xfrm>
          <a:off x="382874" y="262034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021987"/>
              </p:ext>
            </p:extLst>
          </p:nvPr>
        </p:nvGraphicFramePr>
        <p:xfrm>
          <a:off x="3838607" y="187523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1980010"/>
            <a:ext cx="7791017" cy="4069272"/>
            <a:chOff x="43296" y="104776"/>
            <a:chExt cx="7791017" cy="4069272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738331" y="420538"/>
              <a:ext cx="329949" cy="449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4" y="104776"/>
              <a:ext cx="1824036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39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8,3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18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dirty="0">
                  <a:latin typeface="Times New Roman" pitchFamily="18" charset="0"/>
                  <a:cs typeface="Times New Roman" pitchFamily="18" charset="0"/>
                </a:rPr>
                <a:t>3,8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086751" y="2274094"/>
              <a:ext cx="894574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(71,9%)*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911605" y="1835944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(28,1%)*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90290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(87,9%)*</a:t>
              </a: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6149"/>
              <a:ext cx="146641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132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87524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338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74577" cy="490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4" y="3493698"/>
              <a:ext cx="3211" cy="3874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897049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413</a:t>
              </a: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 flipH="1">
              <a:off x="5885529" y="3479321"/>
              <a:ext cx="3432" cy="411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5056916" y="729651"/>
              <a:ext cx="362226" cy="222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39 751 (АППГ –  40 316,  -1,4%)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23 598 (АППГ – 24 685,  -4,4%)</a:t>
            </a: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46 (АППГ – 50, -8,0%)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84368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356617" y="1598886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3995936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00000000-0008-0000-0600-000005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851970"/>
              </p:ext>
            </p:extLst>
          </p:nvPr>
        </p:nvGraphicFramePr>
        <p:xfrm>
          <a:off x="72640" y="2125663"/>
          <a:ext cx="3559907" cy="461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00000000-0008-0000-0600-000007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999044"/>
              </p:ext>
            </p:extLst>
          </p:nvPr>
        </p:nvGraphicFramePr>
        <p:xfrm>
          <a:off x="3281302" y="3723199"/>
          <a:ext cx="5790058" cy="2946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0D018A-AF76-4F5A-94DB-1E9180783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132856"/>
            <a:ext cx="4728752" cy="3816424"/>
          </a:xfrm>
          <a:prstGeom prst="rect">
            <a:avLst/>
          </a:prstGeom>
        </p:spPr>
      </p:pic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530368"/>
              </p:ext>
            </p:extLst>
          </p:nvPr>
        </p:nvGraphicFramePr>
        <p:xfrm>
          <a:off x="5148064" y="1601416"/>
          <a:ext cx="388370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30 096 (АППГ – 29 309, +2,7%) лиц, совершивших преступление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23486"/>
              </p:ext>
            </p:extLst>
          </p:nvPr>
        </p:nvGraphicFramePr>
        <p:xfrm>
          <a:off x="24331" y="1418204"/>
          <a:ext cx="2389609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902279"/>
              </p:ext>
            </p:extLst>
          </p:nvPr>
        </p:nvGraphicFramePr>
        <p:xfrm>
          <a:off x="827585" y="1339886"/>
          <a:ext cx="8136904" cy="531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25297</TotalTime>
  <Words>778</Words>
  <Application>Microsoft Office PowerPoint</Application>
  <PresentationFormat>Экран (4:3)</PresentationFormat>
  <Paragraphs>216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январь-декабрь 2020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Кириллова Алёна Владимировна</cp:lastModifiedBy>
  <cp:revision>694</cp:revision>
  <cp:lastPrinted>2021-01-29T14:33:49Z</cp:lastPrinted>
  <dcterms:created xsi:type="dcterms:W3CDTF">2016-10-11T09:05:46Z</dcterms:created>
  <dcterms:modified xsi:type="dcterms:W3CDTF">2021-01-29T15:02:51Z</dcterms:modified>
</cp:coreProperties>
</file>