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
  </p:notesMasterIdLst>
  <p:sldIdLst>
    <p:sldId id="256" r:id="rId2"/>
  </p:sldIdLst>
  <p:sldSz cx="9906000" cy="6858000" type="A4"/>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FFFF"/>
    <a:srgbClr val="350DE1"/>
    <a:srgbClr val="FF5050"/>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8" autoAdjust="0"/>
    <p:restoredTop sz="94670" autoAdjust="0"/>
  </p:normalViewPr>
  <p:slideViewPr>
    <p:cSldViewPr>
      <p:cViewPr varScale="1">
        <p:scale>
          <a:sx n="72" d="100"/>
          <a:sy n="72" d="100"/>
        </p:scale>
        <p:origin x="1152" y="78"/>
      </p:cViewPr>
      <p:guideLst>
        <p:guide orient="horz" pos="2160"/>
        <p:guide pos="3121"/>
      </p:guideLst>
    </p:cSldViewPr>
  </p:slideViewPr>
  <p:outlineViewPr>
    <p:cViewPr>
      <p:scale>
        <a:sx n="25" d="100"/>
        <a:sy n="25" d="100"/>
      </p:scale>
      <p:origin x="0" y="11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2457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89006D1-7642-44AB-BC6A-74BDE01EE1AF}" type="datetimeFigureOut">
              <a:rPr lang="ru-RU"/>
              <a:pPr/>
              <a:t>16.12.2021</a:t>
            </a:fld>
            <a:endParaRPr lang="ru-RU"/>
          </a:p>
        </p:txBody>
      </p:sp>
      <p:sp>
        <p:nvSpPr>
          <p:cNvPr id="24580" name="Rectangle 4"/>
          <p:cNvSpPr>
            <a:spLocks noGrp="1" noRot="1" noChangeAspect="1" noChangeArrowheads="1" noTextEdit="1"/>
          </p:cNvSpPr>
          <p:nvPr>
            <p:ph type="sldImg" idx="2"/>
          </p:nvPr>
        </p:nvSpPr>
        <p:spPr bwMode="auto">
          <a:xfrm>
            <a:off x="2714625" y="514350"/>
            <a:ext cx="3714750" cy="2571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458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2458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CD68BA-D74A-4A99-897B-51895CD85B4F}"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5FB63A60-29D6-4433-8C42-7CC8F501487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31E7BE3-AE2F-48AD-BDCF-BF6DB112CB1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8"/>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38"/>
            <a:ext cx="65341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6F88855A-6F40-439C-8CB5-125FAFC40CF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E550956B-B7F9-46DA-B926-9F0624D05FD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3BFBA6A5-6FD4-4268-A0EB-0C7ADDD3182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9A67E663-2CB5-4CAB-8D87-CE13B3D7FE1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41ACAC8-0A84-4F86-8BCC-BCFFCE0FA6B0}"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A2CA743B-E9F2-464B-A6EE-7877DA3FD71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5E49EAE-843F-4883-AD77-79837A169A20}"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5302E691-8E3E-4F5C-AA87-BAAD68D57AC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13" y="612775"/>
            <a:ext cx="59436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C3FAD6DA-6830-4346-A692-91752CEE9F9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3713" y="274638"/>
            <a:ext cx="8918575" cy="1143000"/>
          </a:xfrm>
          <a:prstGeom prst="rect">
            <a:avLst/>
          </a:prstGeom>
          <a:noFill/>
          <a:ln w="9525">
            <a:noFill/>
            <a:miter lim="800000"/>
            <a:headEnd/>
            <a:tailEnd/>
          </a:ln>
        </p:spPr>
        <p:txBody>
          <a:bodyPr vert="horz" wrap="square" lIns="93595" tIns="46798" rIns="93595" bIns="46798"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93713" y="1600200"/>
            <a:ext cx="8918575" cy="4525963"/>
          </a:xfrm>
          <a:prstGeom prst="rect">
            <a:avLst/>
          </a:prstGeom>
          <a:noFill/>
          <a:ln w="9525">
            <a:noFill/>
            <a:miter lim="800000"/>
            <a:headEnd/>
            <a:tailEnd/>
          </a:ln>
        </p:spPr>
        <p:txBody>
          <a:bodyPr vert="horz" wrap="square" lIns="93595" tIns="46798" rIns="93595" bIns="46798"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493713" y="6245225"/>
            <a:ext cx="2314575" cy="476250"/>
          </a:xfrm>
          <a:prstGeom prst="rect">
            <a:avLst/>
          </a:prstGeom>
          <a:noFill/>
          <a:ln w="9525">
            <a:noFill/>
            <a:miter lim="800000"/>
            <a:headEnd/>
            <a:tailEnd/>
          </a:ln>
        </p:spPr>
        <p:txBody>
          <a:bodyPr vert="horz" wrap="square" lIns="93595" tIns="46798" rIns="93595" bIns="46798" numCol="1" anchor="t" anchorCtr="0" compatLnSpc="1">
            <a:prstTxWarp prst="textNoShape">
              <a:avLst/>
            </a:prstTxWarp>
          </a:bodyPr>
          <a:lstStyle>
            <a:lvl1pPr defTabSz="935038">
              <a:defRPr sz="1500"/>
            </a:lvl1pPr>
          </a:lstStyle>
          <a:p>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p:spPr>
        <p:txBody>
          <a:bodyPr vert="horz" wrap="square" lIns="93595" tIns="46798" rIns="93595" bIns="46798" numCol="1" anchor="t" anchorCtr="0" compatLnSpc="1">
            <a:prstTxWarp prst="textNoShape">
              <a:avLst/>
            </a:prstTxWarp>
          </a:bodyPr>
          <a:lstStyle>
            <a:lvl1pPr algn="ctr" defTabSz="935038">
              <a:defRPr sz="1500"/>
            </a:lvl1pPr>
          </a:lstStyle>
          <a:p>
            <a:endParaRPr lang="ru-RU"/>
          </a:p>
        </p:txBody>
      </p:sp>
      <p:sp>
        <p:nvSpPr>
          <p:cNvPr id="1030" name="Rectangle 6"/>
          <p:cNvSpPr>
            <a:spLocks noGrp="1" noChangeArrowheads="1"/>
          </p:cNvSpPr>
          <p:nvPr>
            <p:ph type="sldNum" sz="quarter" idx="4"/>
          </p:nvPr>
        </p:nvSpPr>
        <p:spPr bwMode="auto">
          <a:xfrm>
            <a:off x="7102475" y="6245225"/>
            <a:ext cx="2309813" cy="476250"/>
          </a:xfrm>
          <a:prstGeom prst="rect">
            <a:avLst/>
          </a:prstGeom>
          <a:noFill/>
          <a:ln w="9525">
            <a:noFill/>
            <a:miter lim="800000"/>
            <a:headEnd/>
            <a:tailEnd/>
          </a:ln>
        </p:spPr>
        <p:txBody>
          <a:bodyPr vert="horz" wrap="square" lIns="93595" tIns="46798" rIns="93595" bIns="46798" numCol="1" anchor="t" anchorCtr="0" compatLnSpc="1">
            <a:prstTxWarp prst="textNoShape">
              <a:avLst/>
            </a:prstTxWarp>
          </a:bodyPr>
          <a:lstStyle>
            <a:lvl1pPr algn="r" defTabSz="935038">
              <a:defRPr sz="1500"/>
            </a:lvl1pPr>
          </a:lstStyle>
          <a:p>
            <a:fld id="{898A5C97-1676-494B-B23D-991982A4D57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txStyles>
    <p:titleStyle>
      <a:lvl1pPr algn="ctr" defTabSz="935038" rtl="0" eaLnBrk="0" fontAlgn="base" hangingPunct="0">
        <a:spcBef>
          <a:spcPct val="0"/>
        </a:spcBef>
        <a:spcAft>
          <a:spcPct val="0"/>
        </a:spcAft>
        <a:defRPr sz="4600">
          <a:solidFill>
            <a:schemeClr val="tx2"/>
          </a:solidFill>
          <a:latin typeface="+mj-lt"/>
          <a:ea typeface="+mj-ea"/>
          <a:cs typeface="+mj-cs"/>
        </a:defRPr>
      </a:lvl1pPr>
      <a:lvl2pPr algn="ctr" defTabSz="935038" rtl="0" eaLnBrk="0" fontAlgn="base" hangingPunct="0">
        <a:spcBef>
          <a:spcPct val="0"/>
        </a:spcBef>
        <a:spcAft>
          <a:spcPct val="0"/>
        </a:spcAft>
        <a:defRPr sz="4600">
          <a:solidFill>
            <a:schemeClr val="tx2"/>
          </a:solidFill>
          <a:latin typeface="Arial" charset="0"/>
        </a:defRPr>
      </a:lvl2pPr>
      <a:lvl3pPr algn="ctr" defTabSz="935038" rtl="0" eaLnBrk="0" fontAlgn="base" hangingPunct="0">
        <a:spcBef>
          <a:spcPct val="0"/>
        </a:spcBef>
        <a:spcAft>
          <a:spcPct val="0"/>
        </a:spcAft>
        <a:defRPr sz="4600">
          <a:solidFill>
            <a:schemeClr val="tx2"/>
          </a:solidFill>
          <a:latin typeface="Arial" charset="0"/>
        </a:defRPr>
      </a:lvl3pPr>
      <a:lvl4pPr algn="ctr" defTabSz="935038" rtl="0" eaLnBrk="0" fontAlgn="base" hangingPunct="0">
        <a:spcBef>
          <a:spcPct val="0"/>
        </a:spcBef>
        <a:spcAft>
          <a:spcPct val="0"/>
        </a:spcAft>
        <a:defRPr sz="4600">
          <a:solidFill>
            <a:schemeClr val="tx2"/>
          </a:solidFill>
          <a:latin typeface="Arial" charset="0"/>
        </a:defRPr>
      </a:lvl4pPr>
      <a:lvl5pPr algn="ctr" defTabSz="935038" rtl="0" eaLnBrk="0" fontAlgn="base" hangingPunct="0">
        <a:spcBef>
          <a:spcPct val="0"/>
        </a:spcBef>
        <a:spcAft>
          <a:spcPct val="0"/>
        </a:spcAft>
        <a:defRPr sz="46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50838" indent="-350838" algn="l" defTabSz="935038" rtl="0" eaLnBrk="0" fontAlgn="base" hangingPunct="0">
        <a:spcBef>
          <a:spcPct val="20000"/>
        </a:spcBef>
        <a:spcAft>
          <a:spcPct val="0"/>
        </a:spcAft>
        <a:buChar char="•"/>
        <a:defRPr sz="3300">
          <a:solidFill>
            <a:schemeClr val="tx1"/>
          </a:solidFill>
          <a:latin typeface="+mn-lt"/>
          <a:ea typeface="+mn-ea"/>
          <a:cs typeface="+mn-cs"/>
        </a:defRPr>
      </a:lvl1pPr>
      <a:lvl2pPr marL="760413" indent="-292100" algn="l" defTabSz="935038" rtl="0" eaLnBrk="0" fontAlgn="base" hangingPunct="0">
        <a:spcBef>
          <a:spcPct val="20000"/>
        </a:spcBef>
        <a:spcAft>
          <a:spcPct val="0"/>
        </a:spcAft>
        <a:buChar char="–"/>
        <a:defRPr sz="2900">
          <a:solidFill>
            <a:schemeClr val="tx1"/>
          </a:solidFill>
          <a:latin typeface="+mn-lt"/>
        </a:defRPr>
      </a:lvl2pPr>
      <a:lvl3pPr marL="1171575" indent="-236538" algn="l" defTabSz="935038" rtl="0" eaLnBrk="0" fontAlgn="base" hangingPunct="0">
        <a:spcBef>
          <a:spcPct val="20000"/>
        </a:spcBef>
        <a:spcAft>
          <a:spcPct val="0"/>
        </a:spcAft>
        <a:buChar char="•"/>
        <a:defRPr sz="2400">
          <a:solidFill>
            <a:schemeClr val="tx1"/>
          </a:solidFill>
          <a:latin typeface="+mn-lt"/>
        </a:defRPr>
      </a:lvl3pPr>
      <a:lvl4pPr marL="1638300" indent="-233363" algn="l" defTabSz="935038" rtl="0" eaLnBrk="0" fontAlgn="base" hangingPunct="0">
        <a:spcBef>
          <a:spcPct val="20000"/>
        </a:spcBef>
        <a:spcAft>
          <a:spcPct val="0"/>
        </a:spcAft>
        <a:buChar char="–"/>
        <a:defRPr sz="2000">
          <a:solidFill>
            <a:schemeClr val="tx1"/>
          </a:solidFill>
          <a:latin typeface="+mn-lt"/>
        </a:defRPr>
      </a:lvl4pPr>
      <a:lvl5pPr marL="2106613" indent="-236538" algn="l" defTabSz="935038"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5" descr="Наталия Судец"/>
          <p:cNvPicPr>
            <a:picLocks noChangeAspect="1" noChangeArrowheads="1"/>
          </p:cNvPicPr>
          <p:nvPr/>
        </p:nvPicPr>
        <p:blipFill>
          <a:blip r:embed="rId2"/>
          <a:srcRect/>
          <a:stretch>
            <a:fillRect/>
          </a:stretch>
        </p:blipFill>
        <p:spPr bwMode="auto">
          <a:xfrm>
            <a:off x="-990600" y="-533400"/>
            <a:ext cx="12188825" cy="8348663"/>
          </a:xfrm>
          <a:prstGeom prst="rect">
            <a:avLst/>
          </a:prstGeom>
          <a:noFill/>
          <a:ln w="9525">
            <a:noFill/>
            <a:miter lim="800000"/>
            <a:headEnd/>
            <a:tailEnd/>
          </a:ln>
        </p:spPr>
      </p:pic>
      <p:pic>
        <p:nvPicPr>
          <p:cNvPr id="13314" name="Picture 11" descr="эмблема Прокуратуры"/>
          <p:cNvPicPr>
            <a:picLocks noChangeAspect="1" noChangeArrowheads="1"/>
          </p:cNvPicPr>
          <p:nvPr/>
        </p:nvPicPr>
        <p:blipFill>
          <a:blip r:embed="rId3"/>
          <a:srcRect/>
          <a:stretch>
            <a:fillRect/>
          </a:stretch>
        </p:blipFill>
        <p:spPr bwMode="auto">
          <a:xfrm>
            <a:off x="4572000" y="0"/>
            <a:ext cx="684213" cy="687388"/>
          </a:xfrm>
          <a:prstGeom prst="rect">
            <a:avLst/>
          </a:prstGeom>
          <a:noFill/>
          <a:ln w="9525">
            <a:noFill/>
            <a:miter lim="800000"/>
            <a:headEnd/>
            <a:tailEnd/>
          </a:ln>
        </p:spPr>
      </p:pic>
      <p:sp>
        <p:nvSpPr>
          <p:cNvPr id="13315" name="Rectangle 15"/>
          <p:cNvSpPr>
            <a:spLocks noChangeArrowheads="1"/>
          </p:cNvSpPr>
          <p:nvPr/>
        </p:nvSpPr>
        <p:spPr bwMode="auto">
          <a:xfrm>
            <a:off x="0" y="1295400"/>
            <a:ext cx="10364788" cy="777875"/>
          </a:xfrm>
          <a:prstGeom prst="rect">
            <a:avLst/>
          </a:prstGeom>
          <a:noFill/>
          <a:ln w="9525">
            <a:noFill/>
            <a:miter lim="800000"/>
            <a:headEnd/>
            <a:tailEnd/>
          </a:ln>
        </p:spPr>
        <p:txBody>
          <a:bodyPr lIns="93595" tIns="46798" rIns="93595" bIns="46798">
            <a:spAutoFit/>
          </a:bodyPr>
          <a:lstStyle/>
          <a:p>
            <a:pPr algn="ctr" defTabSz="935038"/>
            <a:r>
              <a:rPr lang="ru-RU" sz="2100">
                <a:solidFill>
                  <a:srgbClr val="FF3300"/>
                </a:solidFill>
              </a:rPr>
              <a:t>Помни правила поведения на Особо охраняемых природных территориях областного значения Оренбургской области</a:t>
            </a:r>
            <a:r>
              <a:rPr lang="ru-RU" sz="2200">
                <a:solidFill>
                  <a:srgbClr val="FF3300"/>
                </a:solidFill>
              </a:rPr>
              <a:t> </a:t>
            </a:r>
            <a:r>
              <a:rPr lang="ru-RU" sz="2400">
                <a:solidFill>
                  <a:srgbClr val="FF3300"/>
                </a:solidFill>
              </a:rPr>
              <a:t> </a:t>
            </a:r>
          </a:p>
        </p:txBody>
      </p:sp>
      <p:sp>
        <p:nvSpPr>
          <p:cNvPr id="13316" name="Rectangle 16"/>
          <p:cNvSpPr>
            <a:spLocks noChangeArrowheads="1"/>
          </p:cNvSpPr>
          <p:nvPr/>
        </p:nvSpPr>
        <p:spPr bwMode="auto">
          <a:xfrm>
            <a:off x="706438" y="685800"/>
            <a:ext cx="9199562" cy="655638"/>
          </a:xfrm>
          <a:prstGeom prst="rect">
            <a:avLst/>
          </a:prstGeom>
          <a:noFill/>
          <a:ln w="9525">
            <a:noFill/>
            <a:miter lim="800000"/>
            <a:headEnd/>
            <a:tailEnd/>
          </a:ln>
        </p:spPr>
        <p:txBody>
          <a:bodyPr lIns="93595" tIns="46798" rIns="93595" bIns="46798">
            <a:spAutoFit/>
          </a:bodyPr>
          <a:lstStyle/>
          <a:p>
            <a:pPr algn="ctr" defTabSz="935038"/>
            <a:r>
              <a:rPr lang="ru-RU" sz="2000" b="1"/>
              <a:t>     </a:t>
            </a:r>
            <a:r>
              <a:rPr lang="ru-RU" sz="1700" b="1"/>
              <a:t>Орская межрайонная природоохранная прокуратура </a:t>
            </a:r>
          </a:p>
          <a:p>
            <a:pPr algn="ctr" defTabSz="935038"/>
            <a:r>
              <a:rPr lang="ru-RU" sz="1700" b="1"/>
              <a:t>Оренбургской области</a:t>
            </a:r>
          </a:p>
        </p:txBody>
      </p:sp>
      <p:sp>
        <p:nvSpPr>
          <p:cNvPr id="13317" name="AutoShape 7" descr="5-2"/>
          <p:cNvSpPr>
            <a:spLocks noChangeAspect="1" noChangeArrowheads="1"/>
          </p:cNvSpPr>
          <p:nvPr/>
        </p:nvSpPr>
        <p:spPr bwMode="auto">
          <a:xfrm>
            <a:off x="4799013" y="3276600"/>
            <a:ext cx="307975" cy="304800"/>
          </a:xfrm>
          <a:prstGeom prst="rect">
            <a:avLst/>
          </a:prstGeom>
          <a:noFill/>
          <a:ln w="9525">
            <a:noFill/>
            <a:miter lim="800000"/>
            <a:headEnd/>
            <a:tailEnd/>
          </a:ln>
        </p:spPr>
        <p:txBody>
          <a:bodyPr lIns="93595" tIns="46798" rIns="93595" bIns="46798"/>
          <a:lstStyle/>
          <a:p>
            <a:pPr defTabSz="935038"/>
            <a:endParaRPr lang="ru-RU"/>
          </a:p>
        </p:txBody>
      </p:sp>
      <p:sp>
        <p:nvSpPr>
          <p:cNvPr id="13318" name="AutoShape 9" descr="1415855"/>
          <p:cNvSpPr>
            <a:spLocks noChangeAspect="1" noChangeArrowheads="1"/>
          </p:cNvSpPr>
          <p:nvPr/>
        </p:nvSpPr>
        <p:spPr bwMode="auto">
          <a:xfrm>
            <a:off x="4799013" y="3276600"/>
            <a:ext cx="307975" cy="304800"/>
          </a:xfrm>
          <a:prstGeom prst="rect">
            <a:avLst/>
          </a:prstGeom>
          <a:noFill/>
          <a:ln w="9525">
            <a:noFill/>
            <a:miter lim="800000"/>
            <a:headEnd/>
            <a:tailEnd/>
          </a:ln>
        </p:spPr>
        <p:txBody>
          <a:bodyPr lIns="93595" tIns="46798" rIns="93595" bIns="46798"/>
          <a:lstStyle/>
          <a:p>
            <a:pPr defTabSz="935038"/>
            <a:endParaRPr lang="ru-RU"/>
          </a:p>
        </p:txBody>
      </p:sp>
      <p:sp>
        <p:nvSpPr>
          <p:cNvPr id="13319" name="AutoShape 22"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0" name="AutoShape 24"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1" name="AutoShape 26"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2" name="AutoShape 28"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3" name="AutoShape 30"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4" name="AutoShape 32"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5" name="AutoShape 34" descr="%D0%9D%D0%B0%D1%82%D0%B0%D0%BB%D0%B8%D1%8F%20%D0%A1%D1%83%D0%B4%D0%B5%D1%86"/>
          <p:cNvSpPr>
            <a:spLocks noChangeAspect="1" noChangeArrowheads="1"/>
          </p:cNvSpPr>
          <p:nvPr/>
        </p:nvSpPr>
        <p:spPr bwMode="auto">
          <a:xfrm>
            <a:off x="4803775" y="3281363"/>
            <a:ext cx="298450" cy="296862"/>
          </a:xfrm>
          <a:prstGeom prst="rect">
            <a:avLst/>
          </a:prstGeom>
          <a:noFill/>
          <a:ln w="9525">
            <a:noFill/>
            <a:miter lim="800000"/>
            <a:headEnd/>
            <a:tailEnd/>
          </a:ln>
        </p:spPr>
        <p:txBody>
          <a:bodyPr lIns="93595" tIns="46798" rIns="93595" bIns="46798"/>
          <a:lstStyle/>
          <a:p>
            <a:pPr defTabSz="935038" eaLnBrk="0" hangingPunct="0"/>
            <a:endParaRPr lang="ru-RU"/>
          </a:p>
        </p:txBody>
      </p:sp>
      <p:sp>
        <p:nvSpPr>
          <p:cNvPr id="13326" name="Rectangle 37"/>
          <p:cNvSpPr>
            <a:spLocks noGrp="1" noChangeArrowheads="1"/>
          </p:cNvSpPr>
          <p:nvPr>
            <p:ph type="body" idx="1"/>
          </p:nvPr>
        </p:nvSpPr>
        <p:spPr>
          <a:xfrm>
            <a:off x="0" y="2057400"/>
            <a:ext cx="9753600" cy="5181600"/>
          </a:xfrm>
        </p:spPr>
        <p:txBody>
          <a:bodyPr/>
          <a:lstStyle/>
          <a:p>
            <a:pPr marL="177800" indent="-177800" algn="just">
              <a:lnSpc>
                <a:spcPct val="80000"/>
              </a:lnSpc>
              <a:buFontTx/>
              <a:buNone/>
              <a:tabLst>
                <a:tab pos="533400" algn="l"/>
              </a:tabLst>
            </a:pPr>
            <a:endParaRPr lang="ru-RU" sz="300">
              <a:solidFill>
                <a:schemeClr val="bg1"/>
              </a:solidFill>
            </a:endParaRPr>
          </a:p>
          <a:p>
            <a:pPr marL="177800" indent="-177800" algn="just">
              <a:lnSpc>
                <a:spcPct val="80000"/>
              </a:lnSpc>
              <a:buFontTx/>
              <a:buNone/>
              <a:tabLst>
                <a:tab pos="533400" algn="l"/>
              </a:tabLst>
            </a:pPr>
            <a:r>
              <a:rPr lang="ru-RU" sz="300">
                <a:solidFill>
                  <a:schemeClr val="bg1"/>
                </a:solidFill>
              </a:rPr>
              <a:t>                                      </a:t>
            </a:r>
            <a:r>
              <a:rPr lang="ru-RU" sz="1100">
                <a:solidFill>
                  <a:schemeClr val="bg1"/>
                </a:solidFill>
              </a:rPr>
              <a:t>Посещая особо охраняемую природную территорию:</a:t>
            </a:r>
          </a:p>
          <a:p>
            <a:pPr marL="177800" indent="-177800" algn="just">
              <a:lnSpc>
                <a:spcPct val="80000"/>
              </a:lnSpc>
              <a:buFontTx/>
              <a:buNone/>
              <a:tabLst>
                <a:tab pos="533400" algn="l"/>
              </a:tabLst>
            </a:pPr>
            <a:r>
              <a:rPr lang="ru-RU" sz="1100">
                <a:solidFill>
                  <a:schemeClr val="bg1"/>
                </a:solidFill>
              </a:rPr>
              <a:t>	- нельзя ловить рыбу, охотиться, собирать дикорастущие растения, грибы, ягоды, собирать коллекции и гербарии;</a:t>
            </a:r>
          </a:p>
          <a:p>
            <a:pPr marL="177800" indent="-177800" algn="just">
              <a:lnSpc>
                <a:spcPct val="80000"/>
              </a:lnSpc>
              <a:buFontTx/>
              <a:buNone/>
              <a:tabLst>
                <a:tab pos="533400" algn="l"/>
              </a:tabLst>
            </a:pPr>
            <a:r>
              <a:rPr lang="ru-RU" sz="1100">
                <a:solidFill>
                  <a:schemeClr val="bg1"/>
                </a:solidFill>
              </a:rPr>
              <a:t>	- нельзя устраивать пикники и жечь костры, если на территории нет специальных площадок для костра;</a:t>
            </a:r>
          </a:p>
          <a:p>
            <a:pPr marL="177800" indent="-177800" algn="just">
              <a:lnSpc>
                <a:spcPct val="80000"/>
              </a:lnSpc>
              <a:buFontTx/>
              <a:buNone/>
              <a:tabLst>
                <a:tab pos="533400" algn="l"/>
              </a:tabLst>
            </a:pPr>
            <a:r>
              <a:rPr lang="ru-RU" sz="1100">
                <a:solidFill>
                  <a:schemeClr val="bg1"/>
                </a:solidFill>
              </a:rPr>
              <a:t>	- нельзя оставлять после себя мусор, все отходы уносятся с собой;</a:t>
            </a:r>
          </a:p>
          <a:p>
            <a:pPr marL="177800" indent="-177800" algn="just">
              <a:lnSpc>
                <a:spcPct val="80000"/>
              </a:lnSpc>
              <a:buFontTx/>
              <a:buNone/>
              <a:tabLst>
                <a:tab pos="533400" algn="l"/>
              </a:tabLst>
            </a:pPr>
            <a:r>
              <a:rPr lang="ru-RU" sz="1100">
                <a:solidFill>
                  <a:schemeClr val="bg1"/>
                </a:solidFill>
              </a:rPr>
              <a:t>	- знакомиться с территорией в заказнике можно лишь по строго определенным маршрутам, сходить с тропы нельзя;</a:t>
            </a:r>
          </a:p>
          <a:p>
            <a:pPr marL="177800" indent="-177800" algn="just">
              <a:lnSpc>
                <a:spcPct val="80000"/>
              </a:lnSpc>
              <a:buFontTx/>
              <a:buNone/>
              <a:tabLst>
                <a:tab pos="533400" algn="l"/>
              </a:tabLst>
            </a:pPr>
            <a:r>
              <a:rPr lang="ru-RU" sz="1100">
                <a:solidFill>
                  <a:schemeClr val="bg1"/>
                </a:solidFill>
              </a:rPr>
              <a:t>	- находясь на маршруте, не создавайте лишнего шума - он может напугать обитателей заповедной зоны;</a:t>
            </a:r>
          </a:p>
          <a:p>
            <a:pPr marL="177800" indent="-177800" algn="just">
              <a:lnSpc>
                <a:spcPct val="80000"/>
              </a:lnSpc>
              <a:buFontTx/>
              <a:buNone/>
              <a:tabLst>
                <a:tab pos="533400" algn="l"/>
              </a:tabLst>
            </a:pPr>
            <a:r>
              <a:rPr lang="ru-RU" sz="1100">
                <a:solidFill>
                  <a:schemeClr val="bg1"/>
                </a:solidFill>
              </a:rPr>
              <a:t>	- нельзя рубить и повреждать деревья;</a:t>
            </a:r>
          </a:p>
          <a:p>
            <a:pPr marL="177800" indent="-177800" algn="just">
              <a:lnSpc>
                <a:spcPct val="80000"/>
              </a:lnSpc>
              <a:buFontTx/>
              <a:buNone/>
              <a:tabLst>
                <a:tab pos="533400" algn="l"/>
              </a:tabLst>
            </a:pPr>
            <a:r>
              <a:rPr lang="ru-RU" sz="1100">
                <a:solidFill>
                  <a:schemeClr val="bg1"/>
                </a:solidFill>
              </a:rPr>
              <a:t>	- нельзя мыть посуду в водоемах;</a:t>
            </a:r>
          </a:p>
          <a:p>
            <a:pPr marL="177800" indent="-177800" algn="just">
              <a:lnSpc>
                <a:spcPct val="80000"/>
              </a:lnSpc>
              <a:buFontTx/>
              <a:buNone/>
              <a:tabLst>
                <a:tab pos="533400" algn="l"/>
              </a:tabLst>
            </a:pPr>
            <a:r>
              <a:rPr lang="ru-RU" sz="1100">
                <a:solidFill>
                  <a:schemeClr val="bg1"/>
                </a:solidFill>
              </a:rPr>
              <a:t>	- запрещено посещать ООПТ с оружием, рогатками, сочками и др. орудиями отстрела и отлова животных</a:t>
            </a:r>
          </a:p>
          <a:p>
            <a:pPr marL="177800" indent="-177800" algn="just">
              <a:lnSpc>
                <a:spcPct val="80000"/>
              </a:lnSpc>
              <a:buFontTx/>
              <a:buNone/>
              <a:tabLst>
                <a:tab pos="533400" algn="l"/>
              </a:tabLst>
            </a:pPr>
            <a:r>
              <a:rPr lang="ru-RU" sz="1100">
                <a:solidFill>
                  <a:schemeClr val="bg1"/>
                </a:solidFill>
              </a:rPr>
              <a:t>     - в большинство зон запрещено брать с собой домашних питомцев, запрещен также выгул собак;</a:t>
            </a:r>
          </a:p>
          <a:p>
            <a:pPr marL="177800" indent="-177800" algn="just">
              <a:lnSpc>
                <a:spcPct val="80000"/>
              </a:lnSpc>
              <a:buFontTx/>
              <a:buNone/>
              <a:tabLst>
                <a:tab pos="533400" algn="l"/>
              </a:tabLst>
            </a:pPr>
            <a:r>
              <a:rPr lang="ru-RU" sz="1100">
                <a:solidFill>
                  <a:schemeClr val="bg1"/>
                </a:solidFill>
              </a:rPr>
              <a:t>     - на ООПТ нельзя заезжать самостоятельно на собственном транспортном средстве: места, где можно въехать и припарковать машину, определяются администрацией охраняемого места.</a:t>
            </a:r>
          </a:p>
          <a:p>
            <a:pPr marL="177800" indent="-177800" algn="just">
              <a:lnSpc>
                <a:spcPct val="80000"/>
              </a:lnSpc>
              <a:tabLst>
                <a:tab pos="533400" algn="l"/>
              </a:tabLst>
            </a:pPr>
            <a:endParaRPr lang="ru-RU" sz="1100">
              <a:solidFill>
                <a:schemeClr val="bg1"/>
              </a:solidFill>
            </a:endParaRPr>
          </a:p>
          <a:p>
            <a:pPr marL="177800" indent="-177800" algn="just">
              <a:lnSpc>
                <a:spcPct val="80000"/>
              </a:lnSpc>
              <a:buFontTx/>
              <a:buNone/>
              <a:tabLst>
                <a:tab pos="533400" algn="l"/>
              </a:tabLst>
            </a:pPr>
            <a:r>
              <a:rPr lang="ru-RU" sz="1100">
                <a:solidFill>
                  <a:schemeClr val="bg1"/>
                </a:solidFill>
              </a:rPr>
              <a:t>             Нарушение установленного режима или иных правил охраны и использования окружающей среды и природных ресурсов на ООПТ,  либо в их охранных зонах влечет административную ответственность по статье 8.39 КоАП РФ с назначением административного штрафа с конфискацией орудий совершения административного правонарушения и продукции незаконного природопользования или без таковой:</a:t>
            </a:r>
          </a:p>
          <a:p>
            <a:pPr marL="177800" indent="-177800" algn="just">
              <a:lnSpc>
                <a:spcPct val="80000"/>
              </a:lnSpc>
              <a:buFontTx/>
              <a:buNone/>
              <a:tabLst>
                <a:tab pos="533400" algn="l"/>
              </a:tabLst>
            </a:pPr>
            <a:r>
              <a:rPr lang="ru-RU" sz="1100">
                <a:solidFill>
                  <a:schemeClr val="bg1"/>
                </a:solidFill>
              </a:rPr>
              <a:t>      - на граждан в размере от трех тысяч до четырех тысяч рублей; </a:t>
            </a:r>
          </a:p>
          <a:p>
            <a:pPr marL="177800" indent="-177800" algn="just">
              <a:lnSpc>
                <a:spcPct val="80000"/>
              </a:lnSpc>
              <a:buFontTx/>
              <a:buNone/>
              <a:tabLst>
                <a:tab pos="533400" algn="l"/>
              </a:tabLst>
            </a:pPr>
            <a:r>
              <a:rPr lang="ru-RU" sz="1100">
                <a:solidFill>
                  <a:schemeClr val="bg1"/>
                </a:solidFill>
              </a:rPr>
              <a:t>      - на должностных лиц - от пятнадцати тысяч до двадцати тысяч рублей;</a:t>
            </a:r>
          </a:p>
          <a:p>
            <a:pPr marL="177800" indent="-177800" algn="just">
              <a:lnSpc>
                <a:spcPct val="80000"/>
              </a:lnSpc>
              <a:buFontTx/>
              <a:buNone/>
              <a:tabLst>
                <a:tab pos="533400" algn="l"/>
              </a:tabLst>
            </a:pPr>
            <a:r>
              <a:rPr lang="ru-RU" sz="1100">
                <a:solidFill>
                  <a:schemeClr val="bg1"/>
                </a:solidFill>
              </a:rPr>
              <a:t>      - на юридических лиц - от трехсот тысяч до пятисот тысяч рублей.</a:t>
            </a:r>
          </a:p>
          <a:p>
            <a:pPr marL="177800" indent="-177800" algn="just">
              <a:lnSpc>
                <a:spcPct val="80000"/>
              </a:lnSpc>
              <a:buFontTx/>
              <a:buNone/>
              <a:tabLst>
                <a:tab pos="533400" algn="l"/>
              </a:tabLst>
            </a:pPr>
            <a:r>
              <a:rPr lang="ru-RU" sz="1100">
                <a:solidFill>
                  <a:schemeClr val="bg1"/>
                </a:solidFill>
              </a:rPr>
              <a:t>             Нарушение режима ООПТ, повлекшее причинение значительного ущерба, образует состав преступления, предусмотренного статьей 262 Уголовного кодекса РФ, и наказывается штрафом в размере до двухсот тысяч рублей или в размере заработной платы или иного дохода осужденного за период до восемнадцати месяцев, либо лишением права занимать определенные должности или заниматься определенной деятельностью на срок до трех лет, либо обязательными работами на срок до четырехсот восьмидесяти часов, либо исправительными работами на срок до двух лет.</a:t>
            </a:r>
          </a:p>
          <a:p>
            <a:pPr marL="177800" indent="-177800" algn="just">
              <a:lnSpc>
                <a:spcPct val="80000"/>
              </a:lnSpc>
              <a:buFontTx/>
              <a:buNone/>
              <a:tabLst>
                <a:tab pos="533400" algn="l"/>
              </a:tabLst>
            </a:pPr>
            <a:r>
              <a:rPr lang="ru-RU" sz="1100">
                <a:solidFill>
                  <a:schemeClr val="bg1"/>
                </a:solidFill>
              </a:rPr>
              <a:t>             Преступления, совершенные на территории ООПТ могут быть квалифицированы также  по ч. 2 ст. 250 УК РФ – загрязнение вод, совершенное на территории заповедника или заказника, ст. 256 УК РФ - незаконная добыча (вылов) водных биоресурсов, ст. 258 УК РФ - незаконная охота.</a:t>
            </a:r>
          </a:p>
          <a:p>
            <a:pPr marL="177800" indent="-177800" algn="just">
              <a:lnSpc>
                <a:spcPct val="80000"/>
              </a:lnSpc>
              <a:buFontTx/>
              <a:buNone/>
              <a:tabLst>
                <a:tab pos="533400" algn="l"/>
              </a:tabLst>
            </a:pPr>
            <a:r>
              <a:rPr lang="ru-RU" sz="1100">
                <a:solidFill>
                  <a:schemeClr val="bg1"/>
                </a:solidFill>
              </a:rPr>
              <a:t>             Вред, причиненный природным объектам и комплексам в границах ООПТ, подлежит возмещению в соответствии с утвержденными в установленном порядке таксами и методиками исчисления размера ущерба, а при их отсутствии - по фактическим затратам на их восстановление.</a:t>
            </a:r>
          </a:p>
          <a:p>
            <a:pPr marL="177800" indent="-177800" algn="just">
              <a:lnSpc>
                <a:spcPct val="80000"/>
              </a:lnSpc>
              <a:tabLst>
                <a:tab pos="533400" algn="l"/>
              </a:tabLst>
            </a:pPr>
            <a:endParaRPr lang="ru-RU" sz="1100">
              <a:solidFill>
                <a:schemeClr val="bg1"/>
              </a:solidFill>
            </a:endParaRPr>
          </a:p>
          <a:p>
            <a:pPr marL="177800" indent="-177800" algn="just">
              <a:lnSpc>
                <a:spcPct val="80000"/>
              </a:lnSpc>
              <a:tabLst>
                <a:tab pos="533400" algn="l"/>
              </a:tabLst>
            </a:pPr>
            <a:endParaRPr lang="ru-RU" sz="1100">
              <a:solidFill>
                <a:schemeClr val="bg1"/>
              </a:solidFill>
            </a:endParaRPr>
          </a:p>
          <a:p>
            <a:pPr marL="177800" indent="-177800" algn="just">
              <a:lnSpc>
                <a:spcPct val="80000"/>
              </a:lnSpc>
              <a:tabLst>
                <a:tab pos="533400" algn="l"/>
              </a:tabLst>
            </a:pPr>
            <a:endParaRPr lang="ru-RU" sz="400">
              <a:solidFill>
                <a:schemeClr val="bg1"/>
              </a:solidFill>
            </a:endParaRPr>
          </a:p>
        </p:txBody>
      </p:sp>
    </p:spTree>
  </p:cSld>
  <p:clrMapOvr>
    <a:masterClrMapping/>
  </p:clrMapOvr>
  <p:transition/>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462</Words>
  <Application>Microsoft Office PowerPoint</Application>
  <PresentationFormat>Лист A4 (210x297 мм)</PresentationFormat>
  <Paragraphs>24</Paragraphs>
  <Slides>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Calibri</vt:lpstr>
      <vt:lpstr>Оформление по умолчанию</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Стрельчик Елена Александровна</dc:creator>
  <cp:lastModifiedBy>Стрельчик Елена Александровна</cp:lastModifiedBy>
  <cp:revision>12</cp:revision>
  <cp:lastPrinted>1601-01-01T00:00:00Z</cp:lastPrinted>
  <dcterms:created xsi:type="dcterms:W3CDTF">1601-01-01T00:00:00Z</dcterms:created>
  <dcterms:modified xsi:type="dcterms:W3CDTF">2021-12-16T11:38:52Z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