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132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4.bin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.v.klokov\Documents\&#1057;&#1074;&#1077;&#1076;&#1077;&#1085;&#1080;&#1103;%20&#1086;%20&#1089;&#1086;&#1089;&#1090;&#1086;&#1103;&#1085;&#1080;&#1080;%20&#1087;&#1088;&#1077;&#1089;&#1090;&#1091;&#1087;&#1085;&#1086;&#1089;&#1090;&#1080;%20&#1074;%20&#1059;&#1058;%20&#1052;&#1042;&#1044;%20&#1056;&#1086;&#1089;&#1089;&#1080;&#1080;%20&#1087;&#1086;%20&#1062;&#1060;&#1054;%20&#1079;&#1072;%20&#1103;&#1085;&#1074;&#1072;&#1088;&#1100;%202024%20&#1075;&#1086;&#1076;&#1072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5.bin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6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7.bin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0.bin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600">
                <a:solidFill>
                  <a:schemeClr val="tx1"/>
                </a:solidFill>
              </a:rPr>
              <a:t>Сведения о зарегистрированных преступлениях.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'[Сведения о состоянии преступности в УТ МВД России по ЦФО за январь 2024 года.xlsx]2'!$B$3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года.xlsx]2'!$A$4:$A$24</c:f>
              <c:strCache>
                <c:ptCount val="21"/>
                <c:pt idx="0">
                  <c:v>Наруш. правил безоп. движ. (ст. 263)</c:v>
                </c:pt>
                <c:pt idx="1">
                  <c:v>Лож. сообщ. об акте террор. (ст. 207)</c:v>
                </c:pt>
                <c:pt idx="2">
                  <c:v>Подделка документов (ст. 327)</c:v>
                </c:pt>
                <c:pt idx="3">
                  <c:v>Прим. насилия в отн. пр. вл. (ст. 318)</c:v>
                </c:pt>
                <c:pt idx="4">
                  <c:v>Посред. во взяточнич. (ст. 291-1)</c:v>
                </c:pt>
                <c:pt idx="5">
                  <c:v>Дача взятки (ст. 291)</c:v>
                </c:pt>
                <c:pt idx="6">
                  <c:v>Получение взятки (ст. 290)</c:v>
                </c:pt>
                <c:pt idx="7">
                  <c:v>Наркот. ср-ва. сбыт (ст. 228-1)</c:v>
                </c:pt>
                <c:pt idx="8">
                  <c:v>Наркот. ср-ва. Приобретение, хранение (ст. 228)</c:v>
                </c:pt>
                <c:pt idx="9">
                  <c:v>Вандализм (ст. 214)</c:v>
                </c:pt>
                <c:pt idx="10">
                  <c:v>Хулиганство (ст. 213)</c:v>
                </c:pt>
                <c:pt idx="11">
                  <c:v>Присвоение (ст. 160)</c:v>
                </c:pt>
                <c:pt idx="12">
                  <c:v>Мошенничество (ст. 159)</c:v>
                </c:pt>
                <c:pt idx="13">
                  <c:v>Разбой (ст. 162)</c:v>
                </c:pt>
                <c:pt idx="14">
                  <c:v>Грабеж (ст. 161)</c:v>
                </c:pt>
                <c:pt idx="15">
                  <c:v>Кража (ст.158)</c:v>
                </c:pt>
                <c:pt idx="16">
                  <c:v>Наруш. авторских прав (ст.146)</c:v>
                </c:pt>
                <c:pt idx="17">
                  <c:v>Угроза убийством (ст. 119)</c:v>
                </c:pt>
                <c:pt idx="18">
                  <c:v>Изнасилование и покуш. на изнас.</c:v>
                </c:pt>
                <c:pt idx="19">
                  <c:v>Умышл.прич.тяжкого вр. здоровья</c:v>
                </c:pt>
                <c:pt idx="20">
                  <c:v>Убиство и покуш. на убийство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года.xlsx]2'!$B$4:$B$24</c:f>
              <c:numCache>
                <c:formatCode>General</c:formatCode>
                <c:ptCount val="21"/>
                <c:pt idx="0">
                  <c:v>5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5</c:v>
                </c:pt>
                <c:pt idx="5">
                  <c:v>33</c:v>
                </c:pt>
                <c:pt idx="6">
                  <c:v>37</c:v>
                </c:pt>
                <c:pt idx="7">
                  <c:v>9</c:v>
                </c:pt>
                <c:pt idx="8">
                  <c:v>100</c:v>
                </c:pt>
                <c:pt idx="9">
                  <c:v>1</c:v>
                </c:pt>
                <c:pt idx="10">
                  <c:v>2</c:v>
                </c:pt>
                <c:pt idx="11">
                  <c:v>5</c:v>
                </c:pt>
                <c:pt idx="12">
                  <c:v>27</c:v>
                </c:pt>
                <c:pt idx="13">
                  <c:v>1</c:v>
                </c:pt>
                <c:pt idx="14">
                  <c:v>1</c:v>
                </c:pt>
                <c:pt idx="15">
                  <c:v>130</c:v>
                </c:pt>
                <c:pt idx="17">
                  <c:v>1</c:v>
                </c:pt>
                <c:pt idx="19">
                  <c:v>2</c:v>
                </c:pt>
                <c:pt idx="2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50-444F-8F71-16B32277209C}"/>
            </c:ext>
          </c:extLst>
        </c:ser>
        <c:ser>
          <c:idx val="1"/>
          <c:order val="1"/>
          <c:tx>
            <c:strRef>
              <c:f>'[Сведения о состоянии преступности в УТ МВД России по ЦФО за январь 2024 года.xlsx]2'!$C$3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7"/>
              <c:layout>
                <c:manualLayout>
                  <c:x val="1.8390804597701038E-2"/>
                  <c:y val="-2.0931449502878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250-444F-8F71-16B3227720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года.xlsx]2'!$A$4:$A$24</c:f>
              <c:strCache>
                <c:ptCount val="21"/>
                <c:pt idx="0">
                  <c:v>Наруш. правил безоп. движ. (ст. 263)</c:v>
                </c:pt>
                <c:pt idx="1">
                  <c:v>Лож. сообщ. об акте террор. (ст. 207)</c:v>
                </c:pt>
                <c:pt idx="2">
                  <c:v>Подделка документов (ст. 327)</c:v>
                </c:pt>
                <c:pt idx="3">
                  <c:v>Прим. насилия в отн. пр. вл. (ст. 318)</c:v>
                </c:pt>
                <c:pt idx="4">
                  <c:v>Посред. во взяточнич. (ст. 291-1)</c:v>
                </c:pt>
                <c:pt idx="5">
                  <c:v>Дача взятки (ст. 291)</c:v>
                </c:pt>
                <c:pt idx="6">
                  <c:v>Получение взятки (ст. 290)</c:v>
                </c:pt>
                <c:pt idx="7">
                  <c:v>Наркот. ср-ва. сбыт (ст. 228-1)</c:v>
                </c:pt>
                <c:pt idx="8">
                  <c:v>Наркот. ср-ва. Приобретение, хранение (ст. 228)</c:v>
                </c:pt>
                <c:pt idx="9">
                  <c:v>Вандализм (ст. 214)</c:v>
                </c:pt>
                <c:pt idx="10">
                  <c:v>Хулиганство (ст. 213)</c:v>
                </c:pt>
                <c:pt idx="11">
                  <c:v>Присвоение (ст. 160)</c:v>
                </c:pt>
                <c:pt idx="12">
                  <c:v>Мошенничество (ст. 159)</c:v>
                </c:pt>
                <c:pt idx="13">
                  <c:v>Разбой (ст. 162)</c:v>
                </c:pt>
                <c:pt idx="14">
                  <c:v>Грабеж (ст. 161)</c:v>
                </c:pt>
                <c:pt idx="15">
                  <c:v>Кража (ст.158)</c:v>
                </c:pt>
                <c:pt idx="16">
                  <c:v>Наруш. авторских прав (ст.146)</c:v>
                </c:pt>
                <c:pt idx="17">
                  <c:v>Угроза убийством (ст. 119)</c:v>
                </c:pt>
                <c:pt idx="18">
                  <c:v>Изнасилование и покуш. на изнас.</c:v>
                </c:pt>
                <c:pt idx="19">
                  <c:v>Умышл.прич.тяжкого вр. здоровья</c:v>
                </c:pt>
                <c:pt idx="20">
                  <c:v>Убиство и покуш. на убийство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года.xlsx]2'!$C$4:$C$24</c:f>
              <c:numCache>
                <c:formatCode>General</c:formatCode>
                <c:ptCount val="21"/>
                <c:pt idx="0">
                  <c:v>3</c:v>
                </c:pt>
                <c:pt idx="1">
                  <c:v>1</c:v>
                </c:pt>
                <c:pt idx="2">
                  <c:v>7</c:v>
                </c:pt>
                <c:pt idx="3">
                  <c:v>2</c:v>
                </c:pt>
                <c:pt idx="4">
                  <c:v>13</c:v>
                </c:pt>
                <c:pt idx="5">
                  <c:v>31</c:v>
                </c:pt>
                <c:pt idx="6">
                  <c:v>9</c:v>
                </c:pt>
                <c:pt idx="7">
                  <c:v>21</c:v>
                </c:pt>
                <c:pt idx="8">
                  <c:v>88</c:v>
                </c:pt>
                <c:pt idx="9">
                  <c:v>2</c:v>
                </c:pt>
                <c:pt idx="10">
                  <c:v>1</c:v>
                </c:pt>
                <c:pt idx="11">
                  <c:v>16</c:v>
                </c:pt>
                <c:pt idx="12">
                  <c:v>25</c:v>
                </c:pt>
                <c:pt idx="13">
                  <c:v>1</c:v>
                </c:pt>
                <c:pt idx="14">
                  <c:v>9</c:v>
                </c:pt>
                <c:pt idx="15">
                  <c:v>179</c:v>
                </c:pt>
                <c:pt idx="16">
                  <c:v>2</c:v>
                </c:pt>
                <c:pt idx="19">
                  <c:v>2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50-444F-8F71-16B3227720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13995327"/>
        <c:axId val="109768303"/>
        <c:axId val="0"/>
      </c:bar3DChart>
      <c:catAx>
        <c:axId val="113995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768303"/>
        <c:crosses val="autoZero"/>
        <c:auto val="1"/>
        <c:lblAlgn val="ctr"/>
        <c:lblOffset val="100"/>
        <c:noMultiLvlLbl val="0"/>
      </c:catAx>
      <c:valAx>
        <c:axId val="10976830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13995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Сведения о состоянии преступности по отдельным категориям преступлений за 2024 год.</a:t>
            </a:r>
          </a:p>
        </c:rich>
      </c:tx>
      <c:layout>
        <c:manualLayout>
          <c:xMode val="edge"/>
          <c:yMode val="edge"/>
          <c:x val="0.1024025243597797"/>
          <c:y val="4.046865763401196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785524536705638"/>
          <c:y val="0.2387433439829606"/>
          <c:w val="0.45711784511784515"/>
          <c:h val="0.722917997870074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6F-4E20-B074-150F26ECCBB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6F-4E20-B074-150F26ECCBBB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6F-4E20-B074-150F26ECCBB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6F-4E20-B074-150F26ECCBBB}"/>
              </c:ext>
            </c:extLst>
          </c:dPt>
          <c:dLbls>
            <c:dLbl>
              <c:idx val="0"/>
              <c:layout>
                <c:manualLayout>
                  <c:x val="-4.0704472546992235E-2"/>
                  <c:y val="-2.75786772659807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16F-4E20-B074-150F26ECCBBB}"/>
                </c:ext>
              </c:extLst>
            </c:dLbl>
            <c:dLbl>
              <c:idx val="1"/>
              <c:layout>
                <c:manualLayout>
                  <c:x val="1.8613377873220392E-2"/>
                  <c:y val="-1.238291699160608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6F-4E20-B074-150F26ECCBBB}"/>
                </c:ext>
              </c:extLst>
            </c:dLbl>
            <c:dLbl>
              <c:idx val="2"/>
              <c:layout>
                <c:manualLayout>
                  <c:x val="9.1373048065961446E-3"/>
                  <c:y val="1.565260412735948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16F-4E20-B074-150F26ECCBBB}"/>
                </c:ext>
              </c:extLst>
            </c:dLbl>
            <c:dLbl>
              <c:idx val="3"/>
              <c:layout>
                <c:manualLayout>
                  <c:x val="-2.9547018743869138E-2"/>
                  <c:y val="9.379487308495383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16F-4E20-B074-150F26ECCBBB}"/>
                </c:ext>
              </c:extLst>
            </c:dLbl>
            <c:dLbl>
              <c:idx val="4"/>
              <c:layout>
                <c:manualLayout>
                  <c:x val="-2.0254937829740978E-2"/>
                  <c:y val="5.906216195818973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6F-4E20-B074-150F26ECCBBB}"/>
                </c:ext>
              </c:extLst>
            </c:dLbl>
            <c:dLbl>
              <c:idx val="5"/>
              <c:layout>
                <c:manualLayout>
                  <c:x val="-5.9863092870966889E-2"/>
                  <c:y val="7.984453221302609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6F-4E20-B074-150F26ECCBBB}"/>
                </c:ext>
              </c:extLst>
            </c:dLbl>
            <c:dLbl>
              <c:idx val="6"/>
              <c:layout>
                <c:manualLayout>
                  <c:x val="-8.0859937962300163E-2"/>
                  <c:y val="2.247758966231457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16F-4E20-B074-150F26ECCBBB}"/>
                </c:ext>
              </c:extLst>
            </c:dLbl>
            <c:dLbl>
              <c:idx val="7"/>
              <c:layout>
                <c:manualLayout>
                  <c:x val="-0.13479646862324027"/>
                  <c:y val="1.685089683278408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6F-4E20-B074-150F26ECCBBB}"/>
                </c:ext>
              </c:extLst>
            </c:dLbl>
            <c:dLbl>
              <c:idx val="8"/>
              <c:layout>
                <c:manualLayout>
                  <c:x val="-0.15505967814629232"/>
                  <c:y val="-1.505840523928119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16F-4E20-B074-150F26ECCBB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'[Сведения о состоянии преступности в УТ МВД России по ЦФО за январь 2024 года.xlsx]3'!$A$4:$A$7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года.xlsx]3'!$B$4:$B$7</c:f>
              <c:numCache>
                <c:formatCode>General</c:formatCode>
                <c:ptCount val="4"/>
                <c:pt idx="0">
                  <c:v>37</c:v>
                </c:pt>
                <c:pt idx="1">
                  <c:v>128</c:v>
                </c:pt>
                <c:pt idx="2">
                  <c:v>166</c:v>
                </c:pt>
                <c:pt idx="3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16F-4E20-B074-150F26ECCB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279140432121301"/>
          <c:y val="0.14666004587264431"/>
          <c:w val="0.28294343077245221"/>
          <c:h val="0.7984581431825525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4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500" b="1" i="0" baseline="0">
                <a:solidFill>
                  <a:sysClr val="windowText" lastClr="000000"/>
                </a:solidFill>
                <a:effectLst/>
              </a:rPr>
              <a:t>Сведения о состоянии преступности по отдельным категориям преступлений за 20</a:t>
            </a:r>
            <a:r>
              <a:rPr lang="en-US" sz="1500" b="1" i="0" baseline="0">
                <a:solidFill>
                  <a:sysClr val="windowText" lastClr="000000"/>
                </a:solidFill>
                <a:effectLst/>
              </a:rPr>
              <a:t>2</a:t>
            </a:r>
            <a:r>
              <a:rPr lang="ru-RU" sz="1500" b="1" i="0" baseline="0">
                <a:solidFill>
                  <a:sysClr val="windowText" lastClr="000000"/>
                </a:solidFill>
                <a:effectLst/>
              </a:rPr>
              <a:t>4 год</a:t>
            </a:r>
            <a:endParaRPr lang="ru-RU" sz="1500">
              <a:solidFill>
                <a:sysClr val="windowText" lastClr="000000"/>
              </a:solidFill>
              <a:effectLst/>
            </a:endParaRP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'[Сведения о состоянии преступности в УТ МВД России по ЦФО за январь 2024 года.xlsx]4'!$B$3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'[Сведения о состоянии преступности в УТ МВД России по ЦФО за январь 2024 года.xlsx]4'!$A$4:$A$8</c:f>
              <c:strCache>
                <c:ptCount val="5"/>
                <c:pt idx="0">
                  <c:v>Общеуголовной направленности</c:v>
                </c:pt>
                <c:pt idx="1">
                  <c:v>Коррупционной направленности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года.xlsx]4'!$B$4:$B$8</c:f>
              <c:numCache>
                <c:formatCode>General</c:formatCode>
                <c:ptCount val="5"/>
                <c:pt idx="0">
                  <c:v>349</c:v>
                </c:pt>
                <c:pt idx="1">
                  <c:v>95</c:v>
                </c:pt>
                <c:pt idx="2">
                  <c:v>186</c:v>
                </c:pt>
                <c:pt idx="3">
                  <c:v>122</c:v>
                </c:pt>
                <c:pt idx="4">
                  <c:v>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E313-4703-8BAD-72623F507C3B}"/>
            </c:ext>
          </c:extLst>
        </c:ser>
        <c:ser>
          <c:idx val="1"/>
          <c:order val="1"/>
          <c:tx>
            <c:strRef>
              <c:f>'[Сведения о состоянии преступности в УТ МВД России по ЦФО за январь 2024 года.xlsx]4'!$C$3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'[Сведения о состоянии преступности в УТ МВД России по ЦФО за январь 2024 года.xlsx]4'!$A$4:$A$8</c:f>
              <c:strCache>
                <c:ptCount val="5"/>
                <c:pt idx="0">
                  <c:v>Общеуголовной направленности</c:v>
                </c:pt>
                <c:pt idx="1">
                  <c:v>Коррупционной направленности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года.xlsx]4'!$C$4:$C$8</c:f>
              <c:numCache>
                <c:formatCode>General</c:formatCode>
                <c:ptCount val="5"/>
                <c:pt idx="0">
                  <c:v>383</c:v>
                </c:pt>
                <c:pt idx="1">
                  <c:v>100</c:v>
                </c:pt>
                <c:pt idx="2">
                  <c:v>167</c:v>
                </c:pt>
                <c:pt idx="3">
                  <c:v>112</c:v>
                </c:pt>
                <c:pt idx="4">
                  <c:v>13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E313-4703-8BAD-72623F507C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3076096"/>
        <c:axId val="1"/>
        <c:axId val="0"/>
      </c:bar3DChart>
      <c:catAx>
        <c:axId val="81307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30760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/>
              <a:t>Сведения о предварительно расследованных преступлениях, совершенных:</a:t>
            </a:r>
          </a:p>
        </c:rich>
      </c:tx>
      <c:layout>
        <c:manualLayout>
          <c:xMode val="edge"/>
          <c:yMode val="edge"/>
          <c:x val="0.16302428126541191"/>
          <c:y val="1.3137253786399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8091583001339807"/>
          <c:y val="0.12907549612391295"/>
          <c:w val="0.56997821907126289"/>
          <c:h val="0.653079212293821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'[Сведения о состоянии преступности в УТ МВД России по ЦФО за январь 2024 года.xlsx]5'!$B$3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года.xlsx]5'!$A$4:$A$9</c:f>
              <c:strCache>
                <c:ptCount val="6"/>
                <c:pt idx="0">
                  <c:v>Ранее совершавшими преступления</c:v>
                </c:pt>
                <c:pt idx="1">
                  <c:v>Несовершеннолетними и при их участии</c:v>
                </c:pt>
                <c:pt idx="2">
                  <c:v>Группой лиц по предварительному сговору</c:v>
                </c:pt>
                <c:pt idx="3">
                  <c:v>Сотрудниками полиции</c:v>
                </c:pt>
                <c:pt idx="4">
                  <c:v>В состоянии алкогольного опьянения</c:v>
                </c:pt>
                <c:pt idx="5">
                  <c:v>В состоянии наркотического опьянения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года.xlsx]5'!$B$4:$B$9</c:f>
              <c:numCache>
                <c:formatCode>General</c:formatCode>
                <c:ptCount val="6"/>
                <c:pt idx="0">
                  <c:v>95</c:v>
                </c:pt>
                <c:pt idx="1">
                  <c:v>3</c:v>
                </c:pt>
                <c:pt idx="2">
                  <c:v>24</c:v>
                </c:pt>
                <c:pt idx="4">
                  <c:v>18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8-4AEF-9377-A381222E437B}"/>
            </c:ext>
          </c:extLst>
        </c:ser>
        <c:ser>
          <c:idx val="1"/>
          <c:order val="1"/>
          <c:tx>
            <c:strRef>
              <c:f>'[Сведения о состоянии преступности в УТ МВД России по ЦФО за январь 2024 года.xlsx]5'!$C$3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года.xlsx]5'!$A$4:$A$9</c:f>
              <c:strCache>
                <c:ptCount val="6"/>
                <c:pt idx="0">
                  <c:v>Ранее совершавшими преступления</c:v>
                </c:pt>
                <c:pt idx="1">
                  <c:v>Несовершеннолетними и при их участии</c:v>
                </c:pt>
                <c:pt idx="2">
                  <c:v>Группой лиц по предварительному сговору</c:v>
                </c:pt>
                <c:pt idx="3">
                  <c:v>Сотрудниками полиции</c:v>
                </c:pt>
                <c:pt idx="4">
                  <c:v>В состоянии алкогольного опьянения</c:v>
                </c:pt>
                <c:pt idx="5">
                  <c:v>В состоянии наркотического опьянения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года.xlsx]5'!$C$4:$C$9</c:f>
              <c:numCache>
                <c:formatCode>General</c:formatCode>
                <c:ptCount val="6"/>
                <c:pt idx="0">
                  <c:v>109</c:v>
                </c:pt>
                <c:pt idx="1">
                  <c:v>1</c:v>
                </c:pt>
                <c:pt idx="2">
                  <c:v>24</c:v>
                </c:pt>
                <c:pt idx="3">
                  <c:v>2</c:v>
                </c:pt>
                <c:pt idx="4">
                  <c:v>16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68-4AEF-9377-A381222E4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04465679"/>
        <c:axId val="1622698255"/>
      </c:barChart>
      <c:catAx>
        <c:axId val="2004465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22698255"/>
        <c:crosses val="autoZero"/>
        <c:auto val="1"/>
        <c:lblAlgn val="ctr"/>
        <c:lblOffset val="100"/>
        <c:noMultiLvlLbl val="0"/>
      </c:catAx>
      <c:valAx>
        <c:axId val="16226982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4465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/>
              <a:t>Сведения о преступлениях, совершенных в сферах</a:t>
            </a:r>
          </a:p>
        </c:rich>
      </c:tx>
      <c:layout>
        <c:manualLayout>
          <c:xMode val="edge"/>
          <c:yMode val="edge"/>
          <c:x val="0.18002767835838701"/>
          <c:y val="1.73310510099281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'[Сведения о состоянии преступности в УТ МВД России по ЦФО за январь 2024 года.xlsx]6'!$B$3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0.152197213290460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A71-4C70-BAC5-50871EB449A0}"/>
                </c:ext>
              </c:extLst>
            </c:dLbl>
            <c:dLbl>
              <c:idx val="1"/>
              <c:layout>
                <c:manualLayout>
                  <c:x val="0"/>
                  <c:y val="0.201500535905680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A71-4C70-BAC5-50871EB449A0}"/>
                </c:ext>
              </c:extLst>
            </c:dLbl>
            <c:dLbl>
              <c:idx val="2"/>
              <c:layout>
                <c:manualLayout>
                  <c:x val="-1.0502325268914451E-16"/>
                  <c:y val="5.7877813504823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A71-4C70-BAC5-50871EB449A0}"/>
                </c:ext>
              </c:extLst>
            </c:dLbl>
            <c:dLbl>
              <c:idx val="3"/>
              <c:layout>
                <c:manualLayout>
                  <c:x val="-8.5929108485500519E-3"/>
                  <c:y val="-3.6441586280814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71-4C70-BAC5-50871EB449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года.xlsx]6'!$A$4:$A$7</c:f>
              <c:strCache>
                <c:ptCount val="4"/>
                <c:pt idx="0">
                  <c:v>В общественном месте</c:v>
                </c:pt>
                <c:pt idx="1">
                  <c:v>Пассажирских перевозок</c:v>
                </c:pt>
                <c:pt idx="2">
                  <c:v>Грузовых перевозок</c:v>
                </c:pt>
                <c:pt idx="3">
                  <c:v>Интеллектуальной собственности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года.xlsx]6'!$B$4:$B$7</c:f>
              <c:numCache>
                <c:formatCode>General</c:formatCode>
                <c:ptCount val="4"/>
                <c:pt idx="0">
                  <c:v>133</c:v>
                </c:pt>
                <c:pt idx="1">
                  <c:v>266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71-4C70-BAC5-50871EB449A0}"/>
            </c:ext>
          </c:extLst>
        </c:ser>
        <c:ser>
          <c:idx val="1"/>
          <c:order val="1"/>
          <c:tx>
            <c:strRef>
              <c:f>'[Сведения о состоянии преступности в УТ МВД России по ЦФО за январь 2024 года.xlsx]6'!$C$3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4.296455424274973E-3"/>
                  <c:y val="0.120042872454447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A71-4C70-BAC5-50871EB449A0}"/>
                </c:ext>
              </c:extLst>
            </c:dLbl>
            <c:dLbl>
              <c:idx val="1"/>
              <c:layout>
                <c:manualLayout>
                  <c:x val="4.2964554242750259E-3"/>
                  <c:y val="0.11789924973204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A71-4C70-BAC5-50871EB449A0}"/>
                </c:ext>
              </c:extLst>
            </c:dLbl>
            <c:dLbl>
              <c:idx val="2"/>
              <c:layout>
                <c:manualLayout>
                  <c:x val="1.4321518080915527E-3"/>
                  <c:y val="5.7877813504823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A71-4C70-BAC5-50871EB449A0}"/>
                </c:ext>
              </c:extLst>
            </c:dLbl>
            <c:dLbl>
              <c:idx val="3"/>
              <c:layout>
                <c:manualLayout>
                  <c:x val="-7.1607590404581837E-3"/>
                  <c:y val="-3.6441586280814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A71-4C70-BAC5-50871EB449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состоянии преступности в УТ МВД России по ЦФО за январь 2024 года.xlsx]6'!$A$4:$A$7</c:f>
              <c:strCache>
                <c:ptCount val="4"/>
                <c:pt idx="0">
                  <c:v>В общественном месте</c:v>
                </c:pt>
                <c:pt idx="1">
                  <c:v>Пассажирских перевозок</c:v>
                </c:pt>
                <c:pt idx="2">
                  <c:v>Грузовых перевозок</c:v>
                </c:pt>
                <c:pt idx="3">
                  <c:v>Интеллектуальной собственности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года.xlsx]6'!$C$4:$C$7</c:f>
              <c:numCache>
                <c:formatCode>General</c:formatCode>
                <c:ptCount val="4"/>
                <c:pt idx="0">
                  <c:v>159</c:v>
                </c:pt>
                <c:pt idx="1">
                  <c:v>263</c:v>
                </c:pt>
                <c:pt idx="2">
                  <c:v>34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A71-4C70-BAC5-50871EB449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705761487"/>
        <c:axId val="1838277935"/>
        <c:axId val="0"/>
      </c:bar3DChart>
      <c:catAx>
        <c:axId val="170576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8277935"/>
        <c:crosses val="autoZero"/>
        <c:auto val="1"/>
        <c:lblAlgn val="ctr"/>
        <c:lblOffset val="100"/>
        <c:noMultiLvlLbl val="0"/>
      </c:catAx>
      <c:valAx>
        <c:axId val="1838277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05761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Сведения о преступлениях, укрытых субъектами регистрации.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10"/>
      <c:rotY val="20"/>
      <c:depthPercent val="8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'[Сведения о состоянии преступности в УТ МВД России по ЦФО за январь 2024 года.xlsx]8'!$B$3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2.5841287230400464E-2"/>
                  <c:y val="0.14563810634781749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3C6-4463-BCAA-245A3118F3B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'[Сведения о состоянии преступности в УТ МВД России по ЦФО за январь 2024 года.xlsx]8'!$A$4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года.xlsx]8'!$B$4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13C6-4463-BCAA-245A3118F3BE}"/>
            </c:ext>
          </c:extLst>
        </c:ser>
        <c:ser>
          <c:idx val="1"/>
          <c:order val="1"/>
          <c:tx>
            <c:strRef>
              <c:f>'[Сведения о состоянии преступности в УТ МВД России по ЦФО за январь 2024 года.xlsx]8'!$C$3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2.6192703461178673E-2"/>
                  <c:y val="0.14786967418546365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3C6-4463-BCAA-245A3118F3B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'[Сведения о состоянии преступности в УТ МВД России по ЦФО за январь 2024 года.xlsx]8'!$A$4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'[Сведения о состоянии преступности в УТ МВД России по ЦФО за январь 2024 года.xlsx]8'!$C$4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13C6-4463-BCAA-245A3118F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2419711"/>
        <c:axId val="1"/>
        <c:axId val="0"/>
      </c:bar3DChart>
      <c:catAx>
        <c:axId val="342419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42419711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/>
        <a:lstStyle/>
        <a:p>
          <a:pPr>
            <a:defRPr sz="220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8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76768-DD84-4A50-9CEC-E468FCB9C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0C1D88A-239C-4FE8-BADB-0EAA5DBCF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718046-8D7C-4698-A74C-4E9CB8C4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47BB72-F922-4958-A0B9-6BF1339E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0DFF3D-808A-45B4-A410-C8B05489C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19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E6CD3-674A-45C7-A657-90DF07988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4605EE-9E0F-400C-8FC7-B02BC4C85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A08242-0981-4912-86A0-AD1DDBE26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E266B3-ED03-4633-9D6F-2C9ADA67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D88F8F-613D-4286-885B-29030C89A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7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98034C-F9BC-4C1A-8A2B-011C1CF41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D0BC402-113A-47A8-A2D0-884881C1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4EE610-D8D7-424D-B4CD-02C73736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26C494-F110-48E8-98F9-7158B941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8EBF7D-FC0D-4D19-807A-FFD06B98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18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A5011-B4DE-4DF4-B141-7F7CB510F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10732A-404E-4526-8BE3-74A933738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EEA0F6-D566-49ED-877E-24DB15BD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FA2274-6733-4BBD-BC88-8C56CE72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3D837-0F5F-43DB-8F49-74752D64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5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5E51D-A3C7-4E13-BB3D-DC53054A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6DFB66-4AE2-49B7-8E98-FFA07DA6C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256F5A-B255-4119-850B-BD234C3A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6D4321-C968-4E0C-933C-6A36651BB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1E24D1-0509-4402-BA3C-494C3ECB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37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BA66D-F55E-4E53-A7E8-573F790B2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394061-846B-4126-8A41-58E89124E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F7FDD3-4D9F-401E-B380-304CF2469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3A8EBB-6D12-4361-83A2-A67787FD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15F38A-FF39-428E-8C0C-86DB9AAD9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0147FD-6168-4115-92A1-636933AF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56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BB1E4-FFA8-4023-9EB4-0C501F333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86A62-C0F3-43BC-BE1A-80901BF7F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BE51F-206C-4209-95AB-9ECA43F6F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344057E-FA84-4CA4-ABB3-5A5B16325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C14633-A6F1-4D85-ADDA-2186720A0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4F741E-A011-443C-9FF6-B839FD94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ECBF87-91DC-4907-B811-3BB72FD6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28FCDE2-AB1D-4EB2-BB68-1E421FA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98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E0E4F3-3F84-4965-8070-CA7608794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9B914B-04C2-45D1-A6C1-7065EACA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3FAE06-5567-40A4-AE60-303AEC96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52D0CE4-4FC4-4ECA-8753-D3833CC2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6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3C5B94F-89C6-41FC-8C23-CF966CFDE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301D41-312D-4561-A5E9-2B3A0ADE3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7D1967-910D-4A72-9F59-4A8D0908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15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BBCDA5-2562-4277-8A05-4C44D03B4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85E83F-0C19-4D68-8D42-90B8E406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33E3A7F-4AB6-41A8-8554-1D6A6EC99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E91509-641D-4459-8E1F-6513D21B5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5A88FF-46A1-4D50-8BCF-BC206A38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ED74CB-F9D3-4EF4-945D-0032EF8DB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96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7268F-2DBA-4EC6-9917-9768A5B71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C7F2441-4A14-46A4-A849-04457A6C47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55B925-76FC-48B8-BCF4-C8504AE52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162C3F-9411-428D-BFB9-A27550261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A2DAD0-AF5D-4A4F-AA3B-C3B5595B2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301F50-9182-4C87-B869-578E04A1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842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251A0B-0995-45CD-A5F6-D875B9588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A629A4-D735-40E7-BA1E-0BD533D17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4E7A30-7438-43F5-AE84-BC59555AD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21274-C079-4402-9638-B0E7391B5CD9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B07B91-A802-4752-9BF2-5A262FF4F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835B8C-548A-4A23-9452-772F6C005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162D5-F8CD-4BCC-973E-5D24EEF50F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53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091389"/>
              </p:ext>
            </p:extLst>
          </p:nvPr>
        </p:nvGraphicFramePr>
        <p:xfrm>
          <a:off x="1809750" y="395288"/>
          <a:ext cx="8572500" cy="606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Лист" r:id="rId3" imgW="8572424" imgH="6067493" progId="Excel.Sheet.12">
                  <p:embed/>
                </p:oleObj>
              </mc:Choice>
              <mc:Fallback>
                <p:oleObj name="Лист" r:id="rId3" imgW="8572424" imgH="60674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9750" y="395288"/>
                        <a:ext cx="8572500" cy="606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8828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89C04C37-5B7E-4D9F-90A1-B4EE707EAB1D}"/>
              </a:ext>
            </a:extLst>
          </p:cNvPr>
          <p:cNvGraphicFramePr>
            <a:graphicFrameLocks/>
          </p:cNvGraphicFramePr>
          <p:nvPr/>
        </p:nvGraphicFramePr>
        <p:xfrm>
          <a:off x="619125" y="139700"/>
          <a:ext cx="10953750" cy="657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625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078991"/>
              </p:ext>
            </p:extLst>
          </p:nvPr>
        </p:nvGraphicFramePr>
        <p:xfrm>
          <a:off x="1809750" y="661988"/>
          <a:ext cx="8572500" cy="553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Лист" r:id="rId3" imgW="8572424" imgH="5534161" progId="Excel.Sheet.12">
                  <p:embed/>
                </p:oleObj>
              </mc:Choice>
              <mc:Fallback>
                <p:oleObj name="Лист" r:id="rId3" imgW="8572424" imgH="55341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9750" y="661988"/>
                        <a:ext cx="8572500" cy="553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842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617143"/>
              </p:ext>
            </p:extLst>
          </p:nvPr>
        </p:nvGraphicFramePr>
        <p:xfrm>
          <a:off x="1809750" y="727075"/>
          <a:ext cx="8572500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Лист" r:id="rId3" imgW="8572424" imgH="5400675" progId="Excel.Sheet.12">
                  <p:embed/>
                </p:oleObj>
              </mc:Choice>
              <mc:Fallback>
                <p:oleObj name="Лист" r:id="rId3" imgW="8572424" imgH="54006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9750" y="727075"/>
                        <a:ext cx="8572500" cy="540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787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3FC15D88-091F-431F-90A3-FE9077E489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880216"/>
              </p:ext>
            </p:extLst>
          </p:nvPr>
        </p:nvGraphicFramePr>
        <p:xfrm>
          <a:off x="982873" y="468629"/>
          <a:ext cx="9932777" cy="5955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440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85D641D8-FCD3-46FA-B901-AC56447248B2}"/>
              </a:ext>
            </a:extLst>
          </p:cNvPr>
          <p:cNvGraphicFramePr>
            <a:graphicFrameLocks/>
          </p:cNvGraphicFramePr>
          <p:nvPr/>
        </p:nvGraphicFramePr>
        <p:xfrm>
          <a:off x="612775" y="158750"/>
          <a:ext cx="10966449" cy="654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679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E6B24B90-D0B1-457D-BA91-7C401A9A5AF5}"/>
              </a:ext>
            </a:extLst>
          </p:cNvPr>
          <p:cNvGraphicFramePr>
            <a:graphicFrameLocks/>
          </p:cNvGraphicFramePr>
          <p:nvPr/>
        </p:nvGraphicFramePr>
        <p:xfrm>
          <a:off x="33337" y="87312"/>
          <a:ext cx="12125325" cy="668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545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93B79D6-25C7-4ABB-A6FB-AFF7A94675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4899703"/>
              </p:ext>
            </p:extLst>
          </p:nvPr>
        </p:nvGraphicFramePr>
        <p:xfrm>
          <a:off x="218365" y="477671"/>
          <a:ext cx="11559654" cy="5800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9808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62DFFF8-54FE-4654-9E96-10D9CC9DC744}"/>
              </a:ext>
            </a:extLst>
          </p:cNvPr>
          <p:cNvGraphicFramePr>
            <a:graphicFrameLocks/>
          </p:cNvGraphicFramePr>
          <p:nvPr/>
        </p:nvGraphicFramePr>
        <p:xfrm>
          <a:off x="333375" y="128587"/>
          <a:ext cx="11525250" cy="660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613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322199"/>
              </p:ext>
            </p:extLst>
          </p:nvPr>
        </p:nvGraphicFramePr>
        <p:xfrm>
          <a:off x="5786438" y="3327400"/>
          <a:ext cx="61912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Лист" r:id="rId3" imgW="618978" imgH="199923" progId="Excel.Sheet.12">
                  <p:embed/>
                </p:oleObj>
              </mc:Choice>
              <mc:Fallback>
                <p:oleObj name="Лист" r:id="rId3" imgW="618978" imgH="19992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86438" y="3327400"/>
                        <a:ext cx="619125" cy="200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644507"/>
              </p:ext>
            </p:extLst>
          </p:nvPr>
        </p:nvGraphicFramePr>
        <p:xfrm>
          <a:off x="1457325" y="1131888"/>
          <a:ext cx="9277350" cy="459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Лист" r:id="rId5" imgW="9277337" imgH="4591186" progId="Excel.Sheet.12">
                  <p:embed/>
                </p:oleObj>
              </mc:Choice>
              <mc:Fallback>
                <p:oleObj name="Лист" r:id="rId5" imgW="9277337" imgH="459118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57325" y="1131888"/>
                        <a:ext cx="9277350" cy="459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22344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67</Words>
  <Application>Microsoft Office PowerPoint</Application>
  <PresentationFormat>Широкоэкранный</PresentationFormat>
  <Paragraphs>20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Лист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Леонов Аркадий Дмитриевич</dc:creator>
  <cp:lastModifiedBy>Клоков Евгений Викторович</cp:lastModifiedBy>
  <cp:revision>34</cp:revision>
  <cp:lastPrinted>2021-07-30T11:42:37Z</cp:lastPrinted>
  <dcterms:created xsi:type="dcterms:W3CDTF">2020-04-20T08:29:01Z</dcterms:created>
  <dcterms:modified xsi:type="dcterms:W3CDTF">2024-02-09T09:46:54Z</dcterms:modified>
</cp:coreProperties>
</file>