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ищинкина Диана Александровна" initials="НДА" lastIdx="0" clrIdx="0">
    <p:extLst>
      <p:ext uri="{19B8F6BF-5375-455C-9EA6-DF929625EA0E}">
        <p15:presenceInfo xmlns:p15="http://schemas.microsoft.com/office/powerpoint/2012/main" userId="S-1-5-21-2342350333-2740871039-1900367864-1239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CBC2F-A622-4B34-9F2D-D3C3902D0A1B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79706-CB75-4DFD-8519-D9BB447074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93249-FCC7-4E49-9232-3415823CC592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71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8889D-5914-491C-AC49-0D0592380840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0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D82FA-20D9-4425-928F-B8FA14D16D35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40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6C730-3A1F-426E-A28D-67DBBA0D58E0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72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A3B9-2A3C-485C-AEDF-19D9A3354D56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403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9F76-A1A0-4B74-9C0F-16C23EE22793}" type="datetime1">
              <a:rPr lang="ru-RU" smtClean="0"/>
              <a:t>30.11.2023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30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542E-CA0F-4573-8076-1A34FE4B8616}" type="datetime1">
              <a:rPr lang="ru-RU" smtClean="0"/>
              <a:t>30.11.2023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30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A3A0-6C28-4171-8480-2E8B4B8C6F91}" type="datetime1">
              <a:rPr lang="ru-RU" smtClean="0"/>
              <a:t>30.11.2023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09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D6D6-5D23-481A-BB94-FAE26D16368B}" type="datetime1">
              <a:rPr lang="ru-RU" smtClean="0"/>
              <a:t>30.11.2023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24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03B9A5-6A8A-4E04-B0A7-B9DC3E7B0428}" type="datetime1">
              <a:rPr lang="ru-RU" smtClean="0"/>
              <a:t>30.11.2023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35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AA5A-07DE-4B00-8E53-A2A1F65316BB}" type="datetime1">
              <a:rPr lang="ru-RU" smtClean="0"/>
              <a:t>30.11.2023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07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CAC98E-00C2-4C80-BBB0-FA05FBDCBA56}" type="datetime1">
              <a:rPr lang="ru-RU" smtClean="0"/>
              <a:t>30.11.2023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98207EF-D035-4D73-BD23-F1EC6F78B94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33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upred-ak@mail.ru" TargetMode="External"/><Relationship Id="rId4" Type="http://schemas.openxmlformats.org/officeDocument/2006/relationships/hyperlink" Target="http://www.epp.genproc.gov.ru/web/proc_22/internrt-recepti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9D623-199A-4A1F-98DD-61F52B85B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671" y="92668"/>
            <a:ext cx="858684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84D637-E3CE-4F00-80E6-E980A6DAB821}"/>
              </a:ext>
            </a:extLst>
          </p:cNvPr>
          <p:cNvSpPr txBox="1"/>
          <p:nvPr/>
        </p:nvSpPr>
        <p:spPr>
          <a:xfrm>
            <a:off x="9221927" y="1040687"/>
            <a:ext cx="27683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Прокуратура Алтайского края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E99767-2538-4E5B-9A29-B0DC385CA1C3}"/>
              </a:ext>
            </a:extLst>
          </p:cNvPr>
          <p:cNvSpPr txBox="1"/>
          <p:nvPr/>
        </p:nvSpPr>
        <p:spPr>
          <a:xfrm>
            <a:off x="8349472" y="1859136"/>
            <a:ext cx="3640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Bookman Old Style" panose="02050604050505020204" pitchFamily="18" charset="0"/>
              </a:rPr>
              <a:t>Что нужно знать о налоговых льготах для бизнеса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5BA17F6-9217-4511-998D-0F8A644BDDDF}"/>
              </a:ext>
            </a:extLst>
          </p:cNvPr>
          <p:cNvSpPr/>
          <p:nvPr/>
        </p:nvSpPr>
        <p:spPr>
          <a:xfrm>
            <a:off x="9771671" y="6411389"/>
            <a:ext cx="991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/>
              <a:t>г. Барнаул</a:t>
            </a:r>
          </a:p>
          <a:p>
            <a:pPr algn="ctr"/>
            <a:r>
              <a:rPr lang="ru-RU" sz="1050" dirty="0"/>
              <a:t>2023</a:t>
            </a:r>
          </a:p>
          <a:p>
            <a:endParaRPr lang="ru-RU" dirty="0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2AAB0B5E-3688-4D6C-BB62-87DA9ECB88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082" y="3965045"/>
            <a:ext cx="3659110" cy="205824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302EE4C-0A43-4C90-90E2-3BC32C2654E1}"/>
              </a:ext>
            </a:extLst>
          </p:cNvPr>
          <p:cNvSpPr txBox="1"/>
          <p:nvPr/>
        </p:nvSpPr>
        <p:spPr>
          <a:xfrm>
            <a:off x="4353886" y="92668"/>
            <a:ext cx="2827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нарушении Ваших прав следует обратиться: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EF87E0-7C72-4AFA-807A-56CCB6EB88D8}"/>
              </a:ext>
            </a:extLst>
          </p:cNvPr>
          <p:cNvSpPr txBox="1"/>
          <p:nvPr/>
        </p:nvSpPr>
        <p:spPr>
          <a:xfrm>
            <a:off x="4353886" y="1006680"/>
            <a:ext cx="339557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Прокуратура Алтайского края</a:t>
            </a:r>
          </a:p>
          <a:p>
            <a:endParaRPr lang="ru-RU" sz="1100" b="1" dirty="0"/>
          </a:p>
          <a:p>
            <a:r>
              <a:rPr lang="ru-RU" sz="800" dirty="0"/>
              <a:t>Почтовый адрес: 656068, г. Барнаул, ул. Партизанская, д. 71</a:t>
            </a:r>
          </a:p>
          <a:p>
            <a:endParaRPr lang="ru-RU" sz="800" dirty="0"/>
          </a:p>
          <a:p>
            <a:r>
              <a:rPr lang="ru-RU" sz="800" dirty="0"/>
              <a:t>Телефон: 8 (3852) 222-017</a:t>
            </a:r>
          </a:p>
          <a:p>
            <a:endParaRPr lang="en-US" sz="800" dirty="0"/>
          </a:p>
          <a:p>
            <a:r>
              <a:rPr lang="ru-RU" sz="800" dirty="0"/>
              <a:t>Телефон дежурного прокурора: +7 903 947 61 57</a:t>
            </a:r>
          </a:p>
          <a:p>
            <a:endParaRPr lang="ru-RU" sz="1100" dirty="0"/>
          </a:p>
          <a:p>
            <a:r>
              <a:rPr lang="ru-RU" sz="1100" dirty="0"/>
              <a:t>Интернет-приемная прокуратуры:</a:t>
            </a:r>
          </a:p>
          <a:p>
            <a:endParaRPr lang="ru-RU" sz="1100" dirty="0"/>
          </a:p>
          <a:p>
            <a:r>
              <a:rPr lang="en-US" sz="800" dirty="0">
                <a:hlinkClick r:id="rId4"/>
              </a:rPr>
              <a:t>www.epp.genproc.gov.ru/web/proc_22/internrt-reception</a:t>
            </a:r>
            <a:endParaRPr lang="ru-RU" sz="800" dirty="0"/>
          </a:p>
          <a:p>
            <a:endParaRPr lang="ru-RU" sz="800" dirty="0"/>
          </a:p>
          <a:p>
            <a:endParaRPr lang="ru-RU" sz="800" dirty="0"/>
          </a:p>
          <a:p>
            <a:r>
              <a:rPr lang="ru-RU" sz="1100" b="1" dirty="0"/>
              <a:t>Уполномоченный по защите прав предпринимателей в Алтайском крае</a:t>
            </a:r>
          </a:p>
          <a:p>
            <a:endParaRPr lang="ru-RU" sz="1200" dirty="0"/>
          </a:p>
          <a:p>
            <a:r>
              <a:rPr lang="ru-RU" sz="800" dirty="0"/>
              <a:t>Почтовый адрес: 656068, г. Барнаул, а/я 3994</a:t>
            </a:r>
          </a:p>
          <a:p>
            <a:endParaRPr lang="ru-RU" sz="800" dirty="0"/>
          </a:p>
          <a:p>
            <a:r>
              <a:rPr lang="ru-RU" sz="800" dirty="0"/>
              <a:t>Телефон: 8 (3852) 55-65-10, +7 963 509 65 10</a:t>
            </a:r>
          </a:p>
          <a:p>
            <a:endParaRPr lang="ru-RU" sz="800" dirty="0"/>
          </a:p>
          <a:p>
            <a:r>
              <a:rPr lang="en-US" sz="800" dirty="0"/>
              <a:t>E-mail</a:t>
            </a:r>
            <a:r>
              <a:rPr lang="ru-RU" sz="800" dirty="0"/>
              <a:t>: </a:t>
            </a:r>
            <a:r>
              <a:rPr lang="en-US" sz="800" dirty="0">
                <a:hlinkClick r:id="rId5"/>
              </a:rPr>
              <a:t>upred-ak@mail.ru</a:t>
            </a:r>
            <a:endParaRPr lang="ru-RU" sz="800" dirty="0"/>
          </a:p>
          <a:p>
            <a:endParaRPr lang="en-US" sz="800" dirty="0"/>
          </a:p>
          <a:p>
            <a:r>
              <a:rPr lang="ru-RU" sz="800" dirty="0"/>
              <a:t>Официальный сайт: </a:t>
            </a:r>
            <a:r>
              <a:rPr lang="en-US" sz="800" dirty="0"/>
              <a:t>ombudsmanbiz22.ru</a:t>
            </a:r>
            <a:endParaRPr lang="ru-RU" sz="800" dirty="0"/>
          </a:p>
          <a:p>
            <a:endParaRPr lang="ru-RU" sz="800" dirty="0"/>
          </a:p>
          <a:p>
            <a:endParaRPr lang="ru-RU" sz="800" dirty="0"/>
          </a:p>
          <a:p>
            <a:endParaRPr lang="ru-RU" sz="800" dirty="0"/>
          </a:p>
          <a:p>
            <a:r>
              <a:rPr lang="ru-RU" sz="1100" b="1" dirty="0">
                <a:cs typeface="Times New Roman" panose="02020603050405020304" pitchFamily="18" charset="0"/>
              </a:rPr>
              <a:t>Управление Федеральной налоговой службы по Алтайскому краю</a:t>
            </a:r>
          </a:p>
          <a:p>
            <a:endParaRPr lang="ru-RU" sz="800" dirty="0"/>
          </a:p>
          <a:p>
            <a:r>
              <a:rPr lang="ru-RU" sz="800" dirty="0"/>
              <a:t>Почтовый адрес: 656038, г. Барнаул, пр. Комсомольский, д. 118</a:t>
            </a:r>
          </a:p>
          <a:p>
            <a:endParaRPr lang="ru-RU" sz="800" dirty="0"/>
          </a:p>
          <a:p>
            <a:r>
              <a:rPr lang="ru-RU" sz="800" dirty="0"/>
              <a:t>Телефон: 8 (3852) 66-94-77</a:t>
            </a:r>
          </a:p>
          <a:p>
            <a:endParaRPr lang="ru-RU" sz="800" dirty="0"/>
          </a:p>
          <a:p>
            <a:r>
              <a:rPr lang="ru-RU" sz="800" dirty="0"/>
              <a:t>Официальный сайт: </a:t>
            </a:r>
            <a:r>
              <a:rPr lang="en-US" sz="800" dirty="0"/>
              <a:t>www.nalog.gov.ru</a:t>
            </a:r>
            <a:endParaRPr lang="ru-RU" sz="800" dirty="0"/>
          </a:p>
          <a:p>
            <a:endParaRPr lang="ru-RU" sz="800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2921F42-DA0D-4C44-97B2-D6177EBC26CC}"/>
              </a:ext>
            </a:extLst>
          </p:cNvPr>
          <p:cNvSpPr/>
          <p:nvPr/>
        </p:nvSpPr>
        <p:spPr>
          <a:xfrm>
            <a:off x="302940" y="633044"/>
            <a:ext cx="3229391" cy="954107"/>
          </a:xfrm>
          <a:prstGeom prst="rect">
            <a:avLst/>
          </a:prstGeom>
          <a:solidFill>
            <a:schemeClr val="bg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57 Конституции Российской Федерации закреплена обязанность каждого платить законно установленные налоги и сборы.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1876B11-262F-4138-B261-3853EA869D57}"/>
              </a:ext>
            </a:extLst>
          </p:cNvPr>
          <p:cNvSpPr/>
          <p:nvPr/>
        </p:nvSpPr>
        <p:spPr>
          <a:xfrm>
            <a:off x="302940" y="2902590"/>
            <a:ext cx="3229391" cy="2862322"/>
          </a:xfrm>
          <a:prstGeom prst="rect">
            <a:avLst/>
          </a:prstGeom>
          <a:solidFill>
            <a:schemeClr val="bg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Льготы по налогам и сборам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предоставляемые отдельным категориям налогоплательщиков и плательщиков сборов предусмотренные законодательством о налогах и сборах преимущества по сравнению с другими налогоплательщиками или плательщиками сборов, включая возможность не уплачивать налог или сбор либо уплачивать их в меньшем размере.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льгот и налоговых преференций зависят от вида налога, по которому </a:t>
            </a:r>
            <a:r>
              <a:rPr 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они применяются.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414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id="{37E490F7-0C0A-4DF1-A34F-855D83C31638}"/>
              </a:ext>
            </a:extLst>
          </p:cNvPr>
          <p:cNvSpPr txBox="1"/>
          <p:nvPr/>
        </p:nvSpPr>
        <p:spPr>
          <a:xfrm>
            <a:off x="65629" y="637563"/>
            <a:ext cx="3477672" cy="3077766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федеральном уровне</a:t>
            </a:r>
          </a:p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Для организаций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-отрасли установлена нулевая ставка по налогу в 2022 – 2024 годах (Федеральный закон от 14.07.2022 № 321-ФЗ);</a:t>
            </a:r>
          </a:p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Для организаций, осуществляющих деятельность в сфере радиоэлектронной промышленности и включенных в реестр Минпромторга РФ, установлены ставки по налогу на прибыль в размере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федеральный бюджет) и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0%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региональный бюджет) с 2022 года до 01.01.2025;</a:t>
            </a:r>
          </a:p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Для организаций образовательной и (или) медицинской деятельности установлена ставка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284.1 НК РФ);</a:t>
            </a:r>
          </a:p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Для сельскохозяйственных товаропроизводителей и рыбохозяйственных организаций по деятельности, связанной с реализацией произведенной ими сельскохозяйственной продукции, а также с реализацией произведенной и переработанной налогоплательщиками собственной сельскохозяйственной продукции установлена ставка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Условия применения указаны в ст. 346.2 НК РФ.</a:t>
            </a:r>
          </a:p>
          <a:p>
            <a:pPr algn="just"/>
            <a:endParaRPr lang="ru-RU" sz="1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9E8023D-780F-4FDA-BEB0-92BB309993FA}"/>
              </a:ext>
            </a:extLst>
          </p:cNvPr>
          <p:cNvSpPr/>
          <p:nvPr/>
        </p:nvSpPr>
        <p:spPr>
          <a:xfrm>
            <a:off x="4248150" y="637564"/>
            <a:ext cx="3068797" cy="2910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Алтайского края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Для организаций, получивших статус резидента территории опережающего развития, созданной на территории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монопрофильного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образования (моногорода Новоалтайск, Заринск) Алтайского края Законом Алтайского края от 26.12.2017 № 107-ЗС, установлена пониженная ставка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федеральный бюджет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Для организаций, получивших статус резидентов особой экономической зоны туристско-рекреационного типа на территории Алтайского района, Законом Алтайского края от 10.04.2007 № 21-ЗС установлена пониженная ставка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12,5%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целях создания условий для развития объектов туристской и обеспечивающей инфраструктуры Алтайского края (Бирюзовая Катунь).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BED4C1B-97A1-4B68-B282-8D911D521E2C}"/>
              </a:ext>
            </a:extLst>
          </p:cNvPr>
          <p:cNvSpPr/>
          <p:nvPr/>
        </p:nvSpPr>
        <p:spPr>
          <a:xfrm>
            <a:off x="65627" y="251670"/>
            <a:ext cx="7240048" cy="385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Преференции, установленные по налогу на прибыль организаций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515171A8-8F64-42BA-A4AF-6D0870F1D490}"/>
              </a:ext>
            </a:extLst>
          </p:cNvPr>
          <p:cNvSpPr/>
          <p:nvPr/>
        </p:nvSpPr>
        <p:spPr>
          <a:xfrm rot="10800000" flipV="1">
            <a:off x="8124824" y="637563"/>
            <a:ext cx="4001548" cy="34867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Законом Алтайского края от 03.06.2016 № 48-ЗС до 01.01.2025 для налогоплательщиков – индивидуальных предпринимателей, впервые зарегистрированных после вступления в силу указанного Закона, осуществляющих предпринимательскую деятельность в производственной, социальной и (или) научных сферах, а также в сфере оказания бытовых услуг населению, при применении упрощенной и (или) патентной системы налогообложения установлена ставка налога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Законом Алтайского края от 30.11.2017 № 89-ЗС по упрощенной системе налогообложения установлены налоговые ставки в размере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(объект – «доходы»),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7,5%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(объект – «доходы-расходы») по определенным видам экономической деятельности.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Законом Алтайского края от 02.11.2022 № 101-ЗС с 01.01.2023 для субъектов малого и среднего предпринимательства, являющихся правообладателями программ для электронных вычислительных машин, включенных в единый реестр российских программ для электронных вычислительных машин и баз данных  или получивших документ о государственной аккредитации организации, осуществляющих деятельность в области информационных технологий, по упрощенной системе налогообложения установлены налоговые ставки в размере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(объект – «доходы»),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(объект – «доходы – расходы»).</a:t>
            </a: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добавленную стоимость</a:t>
            </a:r>
          </a:p>
          <a:p>
            <a:pPr indent="180000"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Освобождение от исполнения обязанностей налогоплательщика (ст. 145 НК РФ) для организаций и ИП: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 которых за три предшествующих последовательных календарных месяца сумма выручки от реализации товаров (работ, услуг) без учета налога не превысила в совокупности 2 млн. руб.;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применяющих систему налогообложения для сельскохозяйственных товаропроизводителей;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применяющих специальные налоговые режимы (п.9 ст.2 Федерального закона от 27.11.2018 № 422-ФЗ, Закон Алтайского края от 06.05.2020 № 25-ЗС).</a:t>
            </a:r>
          </a:p>
          <a:p>
            <a:pPr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7F06A56-B4C2-4DC2-9AAC-66EC34AAED56}"/>
              </a:ext>
            </a:extLst>
          </p:cNvPr>
          <p:cNvSpPr/>
          <p:nvPr/>
        </p:nvSpPr>
        <p:spPr>
          <a:xfrm>
            <a:off x="8124824" y="234434"/>
            <a:ext cx="4001548" cy="369332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i="1" dirty="0">
                <a:cs typeface="Times New Roman" panose="02020603050405020304" pitchFamily="18" charset="0"/>
              </a:rPr>
              <a:t>Специальные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cs typeface="Times New Roman" panose="02020603050405020304" pitchFamily="18" charset="0"/>
              </a:rPr>
              <a:t>налоговые режимы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AA3D1A59-BC01-4595-A954-45CCC3A9140D}"/>
              </a:ext>
            </a:extLst>
          </p:cNvPr>
          <p:cNvSpPr/>
          <p:nvPr/>
        </p:nvSpPr>
        <p:spPr>
          <a:xfrm rot="10800000" flipV="1">
            <a:off x="65627" y="3819525"/>
            <a:ext cx="3477672" cy="2400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Льготы по имущественным налогам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уплаты налога на имущество освобождаются: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организации, указанные в ст. 381 НК РФ, в частности: в отношении имущества, используемого для производства ветеринарных иммунобиологических препаратов, предназначенных для борьбы с эпидемиями и эпизоотиями; в отношении имущества, учитываемого на балансе организации-резидента особой экономической зоны и др.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налогоплательщики единого сельскохозяйственного налога (ст. 346.1 НК РФ);</a:t>
            </a:r>
          </a:p>
          <a:p>
            <a:pPr marL="171450" indent="-171450" algn="just">
              <a:buFontTx/>
              <a:buChar char="-"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ИП, применяющие упрощенную систему налогообложения (ст. 346.11 НК РФ)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уплаты земельного налога освобождаются организации, указанные в ст. 395 НК РФ.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B8FD3022-CC07-4907-A547-64D9D8CE83A4}"/>
              </a:ext>
            </a:extLst>
          </p:cNvPr>
          <p:cNvSpPr/>
          <p:nvPr/>
        </p:nvSpPr>
        <p:spPr>
          <a:xfrm rot="10800000" flipV="1">
            <a:off x="8113550" y="4238625"/>
            <a:ext cx="4012820" cy="20442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F38B7C8-0202-4670-A4BD-CF9789982741}"/>
              </a:ext>
            </a:extLst>
          </p:cNvPr>
          <p:cNvSpPr/>
          <p:nvPr/>
        </p:nvSpPr>
        <p:spPr>
          <a:xfrm rot="10800000" flipV="1">
            <a:off x="4248150" y="3713840"/>
            <a:ext cx="3057524" cy="25689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взносы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Пониженные тарифы страховых взносов установлены для организаций и ИП в ст. 427 НК РФ (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0%, 7,6%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ИП предусмотрено освобождение от уплаты страховых взносов за определенные периоды (ст. 430 НК РФ).</a:t>
            </a:r>
          </a:p>
          <a:p>
            <a:pPr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24.06.2023 не уплачивают за себя страховые взносы на обязательное пенсионное страхование ИП, получающие пенсии за выслугу лет или по инвалидности в соответствии с Законом РФ от 12.02.1993 № 4468-1 (абз.3 п.1 ст.7 Федерального закона от 15.12.2001 № 167-ФЗ.</a:t>
            </a:r>
          </a:p>
        </p:txBody>
      </p:sp>
    </p:spTree>
    <p:extLst>
      <p:ext uri="{BB962C8B-B14F-4D97-AF65-F5344CB8AC3E}">
        <p14:creationId xmlns:p14="http://schemas.microsoft.com/office/powerpoint/2010/main" val="3464634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680</TotalTime>
  <Words>949</Words>
  <Application>Microsoft Office PowerPoint</Application>
  <PresentationFormat>Широкоэкранный</PresentationFormat>
  <Paragraphs>74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Bookman Old Style</vt:lpstr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Нищинкина Диана Александровна</dc:creator>
  <cp:lastModifiedBy>Маликова Дарья Александровна</cp:lastModifiedBy>
  <cp:revision>60</cp:revision>
  <cp:lastPrinted>2023-11-29T10:19:06Z</cp:lastPrinted>
  <dcterms:created xsi:type="dcterms:W3CDTF">2023-02-26T07:30:06Z</dcterms:created>
  <dcterms:modified xsi:type="dcterms:W3CDTF">2023-11-30T11:12:20Z</dcterms:modified>
</cp:coreProperties>
</file>