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71" r:id="rId5"/>
    <p:sldId id="289" r:id="rId6"/>
    <p:sldId id="288" r:id="rId7"/>
    <p:sldId id="290" r:id="rId8"/>
    <p:sldId id="291" r:id="rId9"/>
    <p:sldId id="292" r:id="rId10"/>
    <p:sldId id="293" r:id="rId11"/>
    <p:sldId id="294" r:id="rId12"/>
    <p:sldId id="295" r:id="rId13"/>
    <p:sldId id="300" r:id="rId14"/>
    <p:sldId id="299" r:id="rId15"/>
    <p:sldId id="297" r:id="rId16"/>
    <p:sldId id="298" r:id="rId17"/>
    <p:sldId id="285" r:id="rId18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25" userDrawn="1">
          <p15:clr>
            <a:srgbClr val="A4A3A4"/>
          </p15:clr>
        </p15:guide>
        <p15:guide id="4" pos="1209" userDrawn="1">
          <p15:clr>
            <a:srgbClr val="A4A3A4"/>
          </p15:clr>
        </p15:guide>
        <p15:guide id="5" pos="2955" userDrawn="1">
          <p15:clr>
            <a:srgbClr val="A4A3A4"/>
          </p15:clr>
        </p15:guide>
        <p15:guide id="6" pos="2071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pos="4702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12" pos="7333" userDrawn="1">
          <p15:clr>
            <a:srgbClr val="A4A3A4"/>
          </p15:clr>
        </p15:guide>
        <p15:guide id="13" orient="horz" pos="3952" userDrawn="1">
          <p15:clr>
            <a:srgbClr val="A4A3A4"/>
          </p15:clr>
        </p15:guide>
        <p15:guide id="15" pos="6471" userDrawn="1">
          <p15:clr>
            <a:srgbClr val="A4A3A4"/>
          </p15:clr>
        </p15:guide>
        <p15:guide id="16" orient="horz" pos="9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тьков Юрий Юрьевич" initials="КЮЮ" lastIdx="4" clrIdx="0">
    <p:extLst>
      <p:ext uri="{19B8F6BF-5375-455C-9EA6-DF929625EA0E}">
        <p15:presenceInfo xmlns:p15="http://schemas.microsoft.com/office/powerpoint/2012/main" userId="S::ykutkov@hse.ru::45dbd1ed-eea1-4925-9fa4-5001421b49d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AE3F3"/>
    <a:srgbClr val="F2F2F2"/>
    <a:srgbClr val="029C63"/>
    <a:srgbClr val="96628C"/>
    <a:srgbClr val="11A0D7"/>
    <a:srgbClr val="E61F3D"/>
    <a:srgbClr val="CD5A5A"/>
    <a:srgbClr val="FFD746"/>
    <a:srgbClr val="0E2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/>
    <p:restoredTop sz="88605" autoAdjust="0"/>
  </p:normalViewPr>
  <p:slideViewPr>
    <p:cSldViewPr snapToGrid="0" snapToObjects="1">
      <p:cViewPr varScale="1">
        <p:scale>
          <a:sx n="70" d="100"/>
          <a:sy n="70" d="100"/>
        </p:scale>
        <p:origin x="1320" y="43"/>
      </p:cViewPr>
      <p:guideLst>
        <p:guide pos="325"/>
        <p:guide pos="1209"/>
        <p:guide pos="2955"/>
        <p:guide pos="2071"/>
        <p:guide pos="3840"/>
        <p:guide pos="4702"/>
        <p:guide pos="5586"/>
        <p:guide pos="7333"/>
        <p:guide orient="horz" pos="3952"/>
        <p:guide pos="6471"/>
        <p:guide orient="horz" pos="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4" d="100"/>
          <a:sy n="134" d="100"/>
        </p:scale>
        <p:origin x="3648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61BF4-8B2C-784B-9959-B59A059012C3}" type="datetimeFigureOut">
              <a:rPr lang="en-RU" smtClean="0"/>
              <a:t>11/24/2023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48903-8EB5-294E-A216-6B54B0368783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3168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90984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36076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6488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88375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97656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48903-8EB5-294E-A216-6B54B0368783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4332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6007C52F-2E27-E24A-B9DC-AAAB052DB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967" y="2404670"/>
            <a:ext cx="7634059" cy="1978323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300" b="0" i="0" baseline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презентации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может быть набрано в две 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или три строки (43 </a:t>
            </a:r>
            <a:r>
              <a:rPr lang="en-GB" sz="4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EEA7A79B-D410-B44F-BF32-C3EAEFC20A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967" y="4824914"/>
            <a:ext cx="7625267" cy="652860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600" dirty="0">
                <a:latin typeface="HSE Sans" panose="02000000000000000000" pitchFamily="2" charset="0"/>
              </a:rPr>
              <a:t>Если нужно больше места, то используйте подзаголовок</a:t>
            </a:r>
            <a:r>
              <a:rPr lang="en-GB" sz="1600" dirty="0">
                <a:latin typeface="HSE Sans" panose="02000000000000000000" pitchFamily="2" charset="0"/>
              </a:rPr>
              <a:t> (16 </a:t>
            </a:r>
            <a:r>
              <a:rPr lang="en-GB" sz="1600" dirty="0" err="1">
                <a:latin typeface="HSE Sans" panose="02000000000000000000" pitchFamily="2" charset="0"/>
              </a:rPr>
              <a:t>pt</a:t>
            </a:r>
            <a:r>
              <a:rPr lang="en-GB" sz="1600" dirty="0">
                <a:latin typeface="HSE Sans" panose="02000000000000000000" pitchFamily="2" charset="0"/>
              </a:rPr>
              <a:t>)</a:t>
            </a:r>
            <a:endParaRPr lang="ru-RU" sz="1600" dirty="0">
              <a:latin typeface="HSE Sans" panose="02000000000000000000" pitchFamily="2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453" y="748374"/>
            <a:ext cx="758381" cy="121437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67" y="974590"/>
            <a:ext cx="758381" cy="76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9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328428E-0D3D-6E4B-BAC0-3F63BAF7D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86CF47C6-D972-9E44-A717-6848F3489399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412FEF63-77C0-7C4A-B9BE-4BC0EEEEB78C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C4F550E9-E979-284D-B65F-44E092DD9D0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A39D099-B515-F343-BF7A-A95468DA3860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396B1F99-9711-C64F-A7C9-4F1D89E7F11D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9C21DFE9-C3B2-C54E-9275-7776355F73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5A73F99D-6D58-724E-ADB3-150D9B24F8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7E89E360-BE39-5041-BAD6-C7B708340A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9" name="Заголовок 31">
            <a:extLst>
              <a:ext uri="{FF2B5EF4-FFF2-40B4-BE49-F238E27FC236}">
                <a16:creationId xmlns:a16="http://schemas.microsoft.com/office/drawing/2014/main" id="{1C20890C-BC1C-0745-9AF3-46700BA2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Дополнительная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цветовая гамма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CA2589F7-4500-024F-8E07-D726629A5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Для оформления графиков, таблиц, диаграмм могут потребоваться дополнительные цвета и вы совершенно правы, задавая вопрос, какие цвета использовать и где их взять. Мы предлагаем использовать палитру цветов Вышки для этих целей.</a:t>
            </a:r>
          </a:p>
        </p:txBody>
      </p:sp>
      <p:sp>
        <p:nvSpPr>
          <p:cNvPr id="21" name="Oval 5">
            <a:extLst>
              <a:ext uri="{FF2B5EF4-FFF2-40B4-BE49-F238E27FC236}">
                <a16:creationId xmlns:a16="http://schemas.microsoft.com/office/drawing/2014/main" id="{D2CA403A-98E7-6C42-8F44-30AB6622C802}"/>
              </a:ext>
            </a:extLst>
          </p:cNvPr>
          <p:cNvSpPr/>
          <p:nvPr userDrawn="1"/>
        </p:nvSpPr>
        <p:spPr>
          <a:xfrm>
            <a:off x="5392982" y="1447790"/>
            <a:ext cx="830997" cy="830997"/>
          </a:xfrm>
          <a:prstGeom prst="ellipse">
            <a:avLst/>
          </a:prstGeom>
          <a:solidFill>
            <a:srgbClr val="0E2D69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2" name="Oval 20">
            <a:extLst>
              <a:ext uri="{FF2B5EF4-FFF2-40B4-BE49-F238E27FC236}">
                <a16:creationId xmlns:a16="http://schemas.microsoft.com/office/drawing/2014/main" id="{42ABAA5D-E7AB-6E48-9D43-A48178C9BDD4}"/>
              </a:ext>
            </a:extLst>
          </p:cNvPr>
          <p:cNvSpPr/>
          <p:nvPr userDrawn="1"/>
        </p:nvSpPr>
        <p:spPr>
          <a:xfrm>
            <a:off x="6742925" y="1447790"/>
            <a:ext cx="830997" cy="830997"/>
          </a:xfrm>
          <a:prstGeom prst="ellipse">
            <a:avLst/>
          </a:prstGeom>
          <a:solidFill>
            <a:srgbClr val="234A9B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9F185A-8F67-9C42-A7C5-87E483F4FC19}"/>
              </a:ext>
            </a:extLst>
          </p:cNvPr>
          <p:cNvSpPr/>
          <p:nvPr userDrawn="1"/>
        </p:nvSpPr>
        <p:spPr>
          <a:xfrm>
            <a:off x="8092868" y="1447790"/>
            <a:ext cx="830997" cy="830997"/>
          </a:xfrm>
          <a:prstGeom prst="ellipse">
            <a:avLst/>
          </a:prstGeom>
          <a:solidFill>
            <a:srgbClr val="11A0D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9AE0F6-4E37-6C4D-AF45-824EEE489A15}"/>
              </a:ext>
            </a:extLst>
          </p:cNvPr>
          <p:cNvSpPr/>
          <p:nvPr userDrawn="1"/>
        </p:nvSpPr>
        <p:spPr>
          <a:xfrm>
            <a:off x="9442811" y="1447790"/>
            <a:ext cx="830997" cy="830997"/>
          </a:xfrm>
          <a:prstGeom prst="ellipse">
            <a:avLst/>
          </a:prstGeom>
          <a:solidFill>
            <a:srgbClr val="029C6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330C0EA4-7FD1-CE4D-AC95-8C484C5AC790}"/>
              </a:ext>
            </a:extLst>
          </p:cNvPr>
          <p:cNvSpPr/>
          <p:nvPr userDrawn="1"/>
        </p:nvSpPr>
        <p:spPr>
          <a:xfrm>
            <a:off x="10792754" y="1447790"/>
            <a:ext cx="830997" cy="830997"/>
          </a:xfrm>
          <a:prstGeom prst="ellipse">
            <a:avLst/>
          </a:prstGeom>
          <a:solidFill>
            <a:srgbClr val="EB681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4C53CF3D-7EFB-DF4F-8EA6-5644574E9AFB}"/>
              </a:ext>
            </a:extLst>
          </p:cNvPr>
          <p:cNvSpPr/>
          <p:nvPr userDrawn="1"/>
        </p:nvSpPr>
        <p:spPr>
          <a:xfrm>
            <a:off x="5392982" y="2708699"/>
            <a:ext cx="830997" cy="830997"/>
          </a:xfrm>
          <a:prstGeom prst="ellipse">
            <a:avLst/>
          </a:prstGeom>
          <a:solidFill>
            <a:srgbClr val="7D4EB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B42CE88A-E9A3-2A4E-BD50-EB37311F39EC}"/>
              </a:ext>
            </a:extLst>
          </p:cNvPr>
          <p:cNvSpPr/>
          <p:nvPr userDrawn="1"/>
        </p:nvSpPr>
        <p:spPr>
          <a:xfrm>
            <a:off x="6742925" y="2708699"/>
            <a:ext cx="830997" cy="830997"/>
          </a:xfrm>
          <a:prstGeom prst="ellipse">
            <a:avLst/>
          </a:prstGeom>
          <a:solidFill>
            <a:srgbClr val="E61F3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8" name="Oval 34">
            <a:extLst>
              <a:ext uri="{FF2B5EF4-FFF2-40B4-BE49-F238E27FC236}">
                <a16:creationId xmlns:a16="http://schemas.microsoft.com/office/drawing/2014/main" id="{B699EFDF-DB9D-3C4F-9D1F-461508017BDA}"/>
              </a:ext>
            </a:extLst>
          </p:cNvPr>
          <p:cNvSpPr/>
          <p:nvPr userDrawn="1"/>
        </p:nvSpPr>
        <p:spPr>
          <a:xfrm>
            <a:off x="8092868" y="2708699"/>
            <a:ext cx="830997" cy="830997"/>
          </a:xfrm>
          <a:prstGeom prst="ellipse">
            <a:avLst/>
          </a:prstGeom>
          <a:solidFill>
            <a:srgbClr val="FBBA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9" name="Oval 35">
            <a:extLst>
              <a:ext uri="{FF2B5EF4-FFF2-40B4-BE49-F238E27FC236}">
                <a16:creationId xmlns:a16="http://schemas.microsoft.com/office/drawing/2014/main" id="{5DF3131C-EEA1-5446-B567-C9DA0A2A1AFF}"/>
              </a:ext>
            </a:extLst>
          </p:cNvPr>
          <p:cNvSpPr/>
          <p:nvPr userDrawn="1"/>
        </p:nvSpPr>
        <p:spPr>
          <a:xfrm>
            <a:off x="9442811" y="2708699"/>
            <a:ext cx="830997" cy="830997"/>
          </a:xfrm>
          <a:prstGeom prst="ellipse">
            <a:avLst/>
          </a:prstGeom>
          <a:solidFill>
            <a:srgbClr val="7DA0D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0" name="Oval 36">
            <a:extLst>
              <a:ext uri="{FF2B5EF4-FFF2-40B4-BE49-F238E27FC236}">
                <a16:creationId xmlns:a16="http://schemas.microsoft.com/office/drawing/2014/main" id="{6D03B317-B61D-2945-8C0A-A6EBD87ACD07}"/>
              </a:ext>
            </a:extLst>
          </p:cNvPr>
          <p:cNvSpPr/>
          <p:nvPr userDrawn="1"/>
        </p:nvSpPr>
        <p:spPr>
          <a:xfrm>
            <a:off x="10792754" y="2708699"/>
            <a:ext cx="830997" cy="830997"/>
          </a:xfrm>
          <a:prstGeom prst="ellipse">
            <a:avLst/>
          </a:prstGeom>
          <a:solidFill>
            <a:srgbClr val="47A0A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9C0266F1-C0B7-624A-A873-5F2C8801E766}"/>
              </a:ext>
            </a:extLst>
          </p:cNvPr>
          <p:cNvSpPr/>
          <p:nvPr userDrawn="1"/>
        </p:nvSpPr>
        <p:spPr>
          <a:xfrm>
            <a:off x="5392982" y="3969609"/>
            <a:ext cx="830997" cy="830997"/>
          </a:xfrm>
          <a:prstGeom prst="ellipse">
            <a:avLst/>
          </a:prstGeom>
          <a:solidFill>
            <a:srgbClr val="EB8C3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2" name="Oval 38">
            <a:extLst>
              <a:ext uri="{FF2B5EF4-FFF2-40B4-BE49-F238E27FC236}">
                <a16:creationId xmlns:a16="http://schemas.microsoft.com/office/drawing/2014/main" id="{30C0C10E-388C-9843-8270-19D471BD3756}"/>
              </a:ext>
            </a:extLst>
          </p:cNvPr>
          <p:cNvSpPr/>
          <p:nvPr userDrawn="1"/>
        </p:nvSpPr>
        <p:spPr>
          <a:xfrm>
            <a:off x="6742925" y="3969609"/>
            <a:ext cx="830997" cy="830997"/>
          </a:xfrm>
          <a:prstGeom prst="ellipse">
            <a:avLst/>
          </a:prstGeom>
          <a:solidFill>
            <a:srgbClr val="96628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3" name="Oval 39">
            <a:extLst>
              <a:ext uri="{FF2B5EF4-FFF2-40B4-BE49-F238E27FC236}">
                <a16:creationId xmlns:a16="http://schemas.microsoft.com/office/drawing/2014/main" id="{87047EA3-79D2-8644-A568-E64AA1D7D370}"/>
              </a:ext>
            </a:extLst>
          </p:cNvPr>
          <p:cNvSpPr/>
          <p:nvPr userDrawn="1"/>
        </p:nvSpPr>
        <p:spPr>
          <a:xfrm>
            <a:off x="8092868" y="3969609"/>
            <a:ext cx="830997" cy="830997"/>
          </a:xfrm>
          <a:prstGeom prst="ellipse">
            <a:avLst/>
          </a:prstGeom>
          <a:solidFill>
            <a:srgbClr val="CD5A5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4" name="Oval 40">
            <a:extLst>
              <a:ext uri="{FF2B5EF4-FFF2-40B4-BE49-F238E27FC236}">
                <a16:creationId xmlns:a16="http://schemas.microsoft.com/office/drawing/2014/main" id="{7F5D1C6B-4E6B-0346-A5DC-C511DB14EFD6}"/>
              </a:ext>
            </a:extLst>
          </p:cNvPr>
          <p:cNvSpPr/>
          <p:nvPr userDrawn="1"/>
        </p:nvSpPr>
        <p:spPr>
          <a:xfrm>
            <a:off x="9442811" y="3969609"/>
            <a:ext cx="830997" cy="830997"/>
          </a:xfrm>
          <a:prstGeom prst="ellipse">
            <a:avLst/>
          </a:prstGeom>
          <a:solidFill>
            <a:srgbClr val="FFD74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5" name="Oval 41">
            <a:extLst>
              <a:ext uri="{FF2B5EF4-FFF2-40B4-BE49-F238E27FC236}">
                <a16:creationId xmlns:a16="http://schemas.microsoft.com/office/drawing/2014/main" id="{EB421DBA-35DE-2C4F-A89E-27F0998EF4E8}"/>
              </a:ext>
            </a:extLst>
          </p:cNvPr>
          <p:cNvSpPr/>
          <p:nvPr userDrawn="1"/>
        </p:nvSpPr>
        <p:spPr>
          <a:xfrm>
            <a:off x="10792754" y="3969609"/>
            <a:ext cx="830997" cy="830997"/>
          </a:xfrm>
          <a:prstGeom prst="ellipse">
            <a:avLst/>
          </a:prstGeom>
          <a:solidFill>
            <a:srgbClr val="CDDDF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6" name="Oval 42">
            <a:extLst>
              <a:ext uri="{FF2B5EF4-FFF2-40B4-BE49-F238E27FC236}">
                <a16:creationId xmlns:a16="http://schemas.microsoft.com/office/drawing/2014/main" id="{081BD842-A9A1-5B44-81ED-A97BA390032B}"/>
              </a:ext>
            </a:extLst>
          </p:cNvPr>
          <p:cNvSpPr/>
          <p:nvPr userDrawn="1"/>
        </p:nvSpPr>
        <p:spPr>
          <a:xfrm>
            <a:off x="5392982" y="5249769"/>
            <a:ext cx="830997" cy="830997"/>
          </a:xfrm>
          <a:prstGeom prst="ellipse">
            <a:avLst/>
          </a:prstGeom>
          <a:solidFill>
            <a:srgbClr val="D7EBB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7" name="Oval 43">
            <a:extLst>
              <a:ext uri="{FF2B5EF4-FFF2-40B4-BE49-F238E27FC236}">
                <a16:creationId xmlns:a16="http://schemas.microsoft.com/office/drawing/2014/main" id="{036EE7D2-A33A-434C-B272-C82E2CDD4D4D}"/>
              </a:ext>
            </a:extLst>
          </p:cNvPr>
          <p:cNvSpPr/>
          <p:nvPr userDrawn="1"/>
        </p:nvSpPr>
        <p:spPr>
          <a:xfrm>
            <a:off x="6742925" y="5249769"/>
            <a:ext cx="830997" cy="830997"/>
          </a:xfrm>
          <a:prstGeom prst="ellipse">
            <a:avLst/>
          </a:prstGeom>
          <a:solidFill>
            <a:srgbClr val="FFDC9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8" name="Oval 44">
            <a:extLst>
              <a:ext uri="{FF2B5EF4-FFF2-40B4-BE49-F238E27FC236}">
                <a16:creationId xmlns:a16="http://schemas.microsoft.com/office/drawing/2014/main" id="{7DD65DA4-F076-C242-813E-8C17DCABCCFB}"/>
              </a:ext>
            </a:extLst>
          </p:cNvPr>
          <p:cNvSpPr/>
          <p:nvPr userDrawn="1"/>
        </p:nvSpPr>
        <p:spPr>
          <a:xfrm>
            <a:off x="8092868" y="5249769"/>
            <a:ext cx="830997" cy="830997"/>
          </a:xfrm>
          <a:prstGeom prst="ellipse">
            <a:avLst/>
          </a:prstGeom>
          <a:solidFill>
            <a:srgbClr val="D7C3F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9" name="Oval 45">
            <a:extLst>
              <a:ext uri="{FF2B5EF4-FFF2-40B4-BE49-F238E27FC236}">
                <a16:creationId xmlns:a16="http://schemas.microsoft.com/office/drawing/2014/main" id="{8A44D99D-BF66-2848-B460-F59D8ECF5690}"/>
              </a:ext>
            </a:extLst>
          </p:cNvPr>
          <p:cNvSpPr/>
          <p:nvPr userDrawn="1"/>
        </p:nvSpPr>
        <p:spPr>
          <a:xfrm>
            <a:off x="9442811" y="5249769"/>
            <a:ext cx="830997" cy="830997"/>
          </a:xfrm>
          <a:prstGeom prst="ellipse">
            <a:avLst/>
          </a:prstGeom>
          <a:solidFill>
            <a:srgbClr val="F6C3C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40" name="Oval 46">
            <a:extLst>
              <a:ext uri="{FF2B5EF4-FFF2-40B4-BE49-F238E27FC236}">
                <a16:creationId xmlns:a16="http://schemas.microsoft.com/office/drawing/2014/main" id="{9B130CEB-3D74-B647-BA6B-32F7D70FD354}"/>
              </a:ext>
            </a:extLst>
          </p:cNvPr>
          <p:cNvSpPr/>
          <p:nvPr userDrawn="1"/>
        </p:nvSpPr>
        <p:spPr>
          <a:xfrm>
            <a:off x="10792754" y="5249769"/>
            <a:ext cx="830997" cy="830997"/>
          </a:xfrm>
          <a:prstGeom prst="ellipse">
            <a:avLst/>
          </a:prstGeom>
          <a:solidFill>
            <a:srgbClr val="FFF07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705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A7FA04E4-3213-8F41-B068-4DC281441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938052A0-3DF0-DC47-B7E0-C20EF981C230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8C6147F0-3CA1-264C-B2B2-F88597196943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2CDF50E-4D58-AF4A-ABFD-140AF88B3681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2171D1-2A5B-7A4A-9760-17CCE51B980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3C71A0C3-CD3E-0748-98E5-6B2507CAB296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9856D01B-EC9A-6047-B7FB-D47084AB3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83E23342-AC91-354A-9A28-A14FF7BAD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BB1CCE68-8F57-1A41-BC43-633D2EFC80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0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234703-C735-5D41-99C2-019C7EBEC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2F59B5-E815-AE43-BAE2-FA594BB42C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10809" y="2643809"/>
            <a:ext cx="1570383" cy="157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4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D7CC-6483-4368-8B19-10E7E021BE3F}" type="datetimeFigureOut">
              <a:rPr lang="ru-RU" smtClean="0"/>
              <a:t>24.11.2023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22695-288A-4BAF-BA40-974945470E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88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61115A7A-23E5-E442-9551-F72F1CDA57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4653" y="1447790"/>
            <a:ext cx="4325167" cy="4325107"/>
          </a:xfrm>
          <a:solidFill>
            <a:srgbClr val="D9D9D9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chemeClr val="tx1"/>
                </a:solidFill>
                <a:latin typeface="HSE Sans" panose="02000000000000000000" pitchFamily="2" charset="0"/>
              </a:rPr>
              <a:t>Чтобы слайд не выглядел пустым, сюда можно поставить иллюстрацию или фотографию</a:t>
            </a:r>
            <a:endParaRPr lang="en-RU" sz="280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32" name="Заголовок 31">
            <a:extLst>
              <a:ext uri="{FF2B5EF4-FFF2-40B4-BE49-F238E27FC236}">
                <a16:creationId xmlns:a16="http://schemas.microsoft.com/office/drawing/2014/main" id="{9ED7AA97-D972-DF4F-B662-A65F2A544C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8" y="1447790"/>
            <a:ext cx="524556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69E35E54-2B19-7441-876F-1C6A84F4F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5245561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5" y="145897"/>
            <a:ext cx="532654" cy="85292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1" y="304783"/>
            <a:ext cx="532655" cy="5351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F10069C-F545-4551-332A-DF483B49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67989" y="5357575"/>
            <a:ext cx="11856021" cy="1393869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02A51C-25B6-E2B7-7D05-C8A2EE33AAD2}"/>
              </a:ext>
            </a:extLst>
          </p:cNvPr>
          <p:cNvSpPr/>
          <p:nvPr userDrawn="1"/>
        </p:nvSpPr>
        <p:spPr>
          <a:xfrm>
            <a:off x="167989" y="5162550"/>
            <a:ext cx="11900186" cy="158889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28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1">
            <a:extLst>
              <a:ext uri="{FF2B5EF4-FFF2-40B4-BE49-F238E27FC236}">
                <a16:creationId xmlns:a16="http://schemas.microsoft.com/office/drawing/2014/main" id="{76942483-EB13-0A4B-8060-DB65024C2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66FAD63B-F743-0F47-BBE3-D773176670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11057971" cy="3745092"/>
          </a:xfrm>
        </p:spPr>
        <p:txBody>
          <a:bodyPr lIns="0" tIns="0" rIns="0" numCol="3" spcCol="25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300" dirty="0">
                <a:latin typeface="HSE Sans" panose="02000000000000000000" pitchFamily="2" charset="0"/>
              </a:rPr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5" y="145897"/>
            <a:ext cx="532654" cy="85292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1" y="304783"/>
            <a:ext cx="532655" cy="53515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F10069C-F545-4551-332A-DF483B49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67989" y="5357575"/>
            <a:ext cx="11856021" cy="1393869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102A51C-25B6-E2B7-7D05-C8A2EE33AAD2}"/>
              </a:ext>
            </a:extLst>
          </p:cNvPr>
          <p:cNvSpPr/>
          <p:nvPr userDrawn="1"/>
        </p:nvSpPr>
        <p:spPr>
          <a:xfrm>
            <a:off x="167989" y="5162550"/>
            <a:ext cx="11900186" cy="158889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18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5">
            <a:extLst>
              <a:ext uri="{FF2B5EF4-FFF2-40B4-BE49-F238E27FC236}">
                <a16:creationId xmlns:a16="http://schemas.microsoft.com/office/drawing/2014/main" id="{5163BE0A-A745-414A-AF21-D968BD69D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B3D47CF6-5FC1-2346-8894-A7CC39063D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CD14B8F3-89C2-9F45-809E-D1EAF85AC5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9892" y="2379663"/>
            <a:ext cx="5383968" cy="3451794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Небольшую фразу, с важной информацией, можно выделить, набрав ее более крупным кеглем, чем обычный  текст. Делать это часто не рекомендуется.</a:t>
            </a:r>
          </a:p>
          <a:p>
            <a:pPr lvl="0"/>
            <a:endParaRPr lang="ru-RU" dirty="0"/>
          </a:p>
        </p:txBody>
      </p:sp>
      <p:sp>
        <p:nvSpPr>
          <p:cNvPr id="25" name="Заголовок 31">
            <a:extLst>
              <a:ext uri="{FF2B5EF4-FFF2-40B4-BE49-F238E27FC236}">
                <a16:creationId xmlns:a16="http://schemas.microsoft.com/office/drawing/2014/main" id="{B32DC3D4-97A5-3E4F-A29B-422D5E3129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5" y="145897"/>
            <a:ext cx="532654" cy="85292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1" y="304783"/>
            <a:ext cx="532655" cy="53515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F10069C-F545-4551-332A-DF483B49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67989" y="5357575"/>
            <a:ext cx="11856021" cy="139386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102A51C-25B6-E2B7-7D05-C8A2EE33AAD2}"/>
              </a:ext>
            </a:extLst>
          </p:cNvPr>
          <p:cNvSpPr/>
          <p:nvPr userDrawn="1"/>
        </p:nvSpPr>
        <p:spPr>
          <a:xfrm>
            <a:off x="167989" y="5153558"/>
            <a:ext cx="11856021" cy="158889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795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B3F16318-C9C3-B948-A508-4BC53D0B7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8" name="Текст 35">
            <a:extLst>
              <a:ext uri="{FF2B5EF4-FFF2-40B4-BE49-F238E27FC236}">
                <a16:creationId xmlns:a16="http://schemas.microsoft.com/office/drawing/2014/main" id="{23B3E5FB-BBCE-4149-AD9A-8CAB06CC9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  <p:sp>
        <p:nvSpPr>
          <p:cNvPr id="19" name="Текст 35">
            <a:extLst>
              <a:ext uri="{FF2B5EF4-FFF2-40B4-BE49-F238E27FC236}">
                <a16:creationId xmlns:a16="http://schemas.microsoft.com/office/drawing/2014/main" id="{658542D3-7E45-6E46-8039-27C4C43DD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57965DCA-4776-7546-97FD-A69317A34CF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5" y="145897"/>
            <a:ext cx="532654" cy="85292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1" y="304783"/>
            <a:ext cx="532655" cy="5351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F10069C-F545-4551-332A-DF483B49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67989" y="5357575"/>
            <a:ext cx="11856021" cy="1393869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102A51C-25B6-E2B7-7D05-C8A2EE33AAD2}"/>
              </a:ext>
            </a:extLst>
          </p:cNvPr>
          <p:cNvSpPr/>
          <p:nvPr userDrawn="1"/>
        </p:nvSpPr>
        <p:spPr>
          <a:xfrm>
            <a:off x="167989" y="5162550"/>
            <a:ext cx="11900186" cy="158889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11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35">
            <a:extLst>
              <a:ext uri="{FF2B5EF4-FFF2-40B4-BE49-F238E27FC236}">
                <a16:creationId xmlns:a16="http://schemas.microsoft.com/office/drawing/2014/main" id="{5812BF3C-1D24-3640-84D2-BFFCA525AE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BCBBDD44-9DC9-F74E-979F-120A7BBD4EE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7C68DF7B-E804-E44B-83DF-5DC36AF76F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8" y="1447064"/>
            <a:ext cx="4322762" cy="703205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графика. Обратите внимание, что название графика набирается меньшим кеглем, чем заголовок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 (16pt)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8" name="Текст 35">
            <a:extLst>
              <a:ext uri="{FF2B5EF4-FFF2-40B4-BE49-F238E27FC236}">
                <a16:creationId xmlns:a16="http://schemas.microsoft.com/office/drawing/2014/main" id="{89E931D8-2901-A54D-86EA-096E47B818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E3E8D9-87FD-796A-24A3-3D69157602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5" y="145897"/>
            <a:ext cx="532654" cy="852925"/>
          </a:xfrm>
          <a:prstGeom prst="rect">
            <a:avLst/>
          </a:prstGeom>
          <a:effectLst>
            <a:glow rad="12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1096669-24DB-EA50-F465-33B2D96A5B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1" y="304783"/>
            <a:ext cx="532655" cy="53515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F10069C-F545-4551-332A-DF483B49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67989" y="5357575"/>
            <a:ext cx="11856021" cy="1393869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102A51C-25B6-E2B7-7D05-C8A2EE33AAD2}"/>
              </a:ext>
            </a:extLst>
          </p:cNvPr>
          <p:cNvSpPr/>
          <p:nvPr userDrawn="1"/>
        </p:nvSpPr>
        <p:spPr>
          <a:xfrm>
            <a:off x="167989" y="5162550"/>
            <a:ext cx="11900186" cy="158889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88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E9A64721-E55E-8749-B29E-51DD895593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7" name="Straight Connector 19">
            <a:extLst>
              <a:ext uri="{FF2B5EF4-FFF2-40B4-BE49-F238E27FC236}">
                <a16:creationId xmlns:a16="http://schemas.microsoft.com/office/drawing/2014/main" id="{B0C162B7-B84F-874A-960E-31F512518C6E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1">
            <a:extLst>
              <a:ext uri="{FF2B5EF4-FFF2-40B4-BE49-F238E27FC236}">
                <a16:creationId xmlns:a16="http://schemas.microsoft.com/office/drawing/2014/main" id="{1CB321BB-9FE3-294F-85D8-AA7DC75CA4AF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0A610A45-8712-8A45-AFB3-931CF468EC3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0460EF6-ECAD-8941-8132-1B3E005D606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1" name="Straight Connector 59">
            <a:extLst>
              <a:ext uri="{FF2B5EF4-FFF2-40B4-BE49-F238E27FC236}">
                <a16:creationId xmlns:a16="http://schemas.microsoft.com/office/drawing/2014/main" id="{41AE56A2-5FAA-FD44-AE1A-338E1E304184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37">
            <a:extLst>
              <a:ext uri="{FF2B5EF4-FFF2-40B4-BE49-F238E27FC236}">
                <a16:creationId xmlns:a16="http://schemas.microsoft.com/office/drawing/2014/main" id="{D9986185-6D5E-FD48-A5CA-AF2D5B58A3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3" name="Текст 39">
            <a:extLst>
              <a:ext uri="{FF2B5EF4-FFF2-40B4-BE49-F238E27FC236}">
                <a16:creationId xmlns:a16="http://schemas.microsoft.com/office/drawing/2014/main" id="{5DBFD327-E3A8-944A-AABF-7D813AD0F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D206FCE0-05C3-2C45-A7D6-1FC287C01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3B28B62E-5EE9-834C-9BB6-BD66079B81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4" name="Текст 35">
            <a:extLst>
              <a:ext uri="{FF2B5EF4-FFF2-40B4-BE49-F238E27FC236}">
                <a16:creationId xmlns:a16="http://schemas.microsoft.com/office/drawing/2014/main" id="{621215DE-C1FD-2B4C-B236-AF679CF906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5076" y="4103994"/>
            <a:ext cx="2758143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5" name="Текст 35">
            <a:extLst>
              <a:ext uri="{FF2B5EF4-FFF2-40B4-BE49-F238E27FC236}">
                <a16:creationId xmlns:a16="http://schemas.microsoft.com/office/drawing/2014/main" id="{8BC2F90D-0CE0-574C-A7C1-EAA3E6F1AB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47007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6" name="Текст 35">
            <a:extLst>
              <a:ext uri="{FF2B5EF4-FFF2-40B4-BE49-F238E27FC236}">
                <a16:creationId xmlns:a16="http://schemas.microsoft.com/office/drawing/2014/main" id="{239E188B-2696-8A48-9F8A-36223EEF6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8938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379BF4C6-F899-294C-B88E-8363AFBEE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076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152</a:t>
            </a:r>
            <a:endParaRPr lang="ru-RU" dirty="0"/>
          </a:p>
        </p:txBody>
      </p:sp>
      <p:sp>
        <p:nvSpPr>
          <p:cNvPr id="29" name="Текст 27">
            <a:extLst>
              <a:ext uri="{FF2B5EF4-FFF2-40B4-BE49-F238E27FC236}">
                <a16:creationId xmlns:a16="http://schemas.microsoft.com/office/drawing/2014/main" id="{DE7F352B-F6D9-B545-A835-443A55956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47007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95</a:t>
            </a:r>
            <a:endParaRPr lang="ru-RU" dirty="0"/>
          </a:p>
        </p:txBody>
      </p:sp>
      <p:sp>
        <p:nvSpPr>
          <p:cNvPr id="30" name="Текст 27">
            <a:extLst>
              <a:ext uri="{FF2B5EF4-FFF2-40B4-BE49-F238E27FC236}">
                <a16:creationId xmlns:a16="http://schemas.microsoft.com/office/drawing/2014/main" id="{D1D5AF9F-C1B0-7842-8789-1DB8963D98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18938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284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05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425806-16DD-844E-927C-26E7143A9E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479746FF-3282-DF46-9D7C-D80431604A55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51B44297-B0E7-D74D-B291-D39A0D468B42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0EA4A057-F0CB-E04F-B472-4A1ABFB64C66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4502F5-56EE-354B-A3B1-E79F8B00517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0" name="Straight Connector 59">
            <a:extLst>
              <a:ext uri="{FF2B5EF4-FFF2-40B4-BE49-F238E27FC236}">
                <a16:creationId xmlns:a16="http://schemas.microsoft.com/office/drawing/2014/main" id="{A80E0956-5C10-CC40-A426-CBD2E0C4158E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37">
            <a:extLst>
              <a:ext uri="{FF2B5EF4-FFF2-40B4-BE49-F238E27FC236}">
                <a16:creationId xmlns:a16="http://schemas.microsoft.com/office/drawing/2014/main" id="{6EC59AAD-5962-8D49-BF4D-7DA5D5730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2" name="Текст 39">
            <a:extLst>
              <a:ext uri="{FF2B5EF4-FFF2-40B4-BE49-F238E27FC236}">
                <a16:creationId xmlns:a16="http://schemas.microsoft.com/office/drawing/2014/main" id="{49041ACC-EEF4-D34B-A7DE-87B1AF2ED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BF93B2CC-81A4-0943-AF6C-C865767929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22">
            <a:extLst>
              <a:ext uri="{FF2B5EF4-FFF2-40B4-BE49-F238E27FC236}">
                <a16:creationId xmlns:a16="http://schemas.microsoft.com/office/drawing/2014/main" id="{51340CB4-0355-3640-A212-F684523CDC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5"/>
            <a:ext cx="11058065" cy="30777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F2EA4-CEDC-324C-9C06-8713118041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19" name="Таблица 18">
            <a:extLst>
              <a:ext uri="{FF2B5EF4-FFF2-40B4-BE49-F238E27FC236}">
                <a16:creationId xmlns:a16="http://schemas.microsoft.com/office/drawing/2014/main" id="{7B291085-A9B9-D842-B1A7-96258FAF012C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1984076"/>
            <a:ext cx="11058527" cy="35195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16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259ABC72-D738-1143-BF2A-D85AE9A4F7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237A1E42-2FC3-8841-8C41-992C5BC2368D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47503EA0-3883-E24D-9EB8-7B6175182929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E0144DF2-9891-324D-B34E-AFA025FBCBF9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33F65D6-1072-F140-B6A5-758D7B595A9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5F1F09D4-22FA-7B4B-9488-F8FDDCC2D447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44D0326E-FD7A-3541-A998-62A1C30E2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279CCCA0-F959-5245-8321-106D3C5E8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8B839C6B-8494-8841-9714-4C8F710F84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8" name="Текст 22">
            <a:extLst>
              <a:ext uri="{FF2B5EF4-FFF2-40B4-BE49-F238E27FC236}">
                <a16:creationId xmlns:a16="http://schemas.microsoft.com/office/drawing/2014/main" id="{4D940599-2B77-CE47-91E6-CDB51ADE18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4"/>
            <a:ext cx="7617877" cy="5370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A7333712-9DED-4F4B-B209-2F13075EDB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en-RU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20" name="Таблица 18">
            <a:extLst>
              <a:ext uri="{FF2B5EF4-FFF2-40B4-BE49-F238E27FC236}">
                <a16:creationId xmlns:a16="http://schemas.microsoft.com/office/drawing/2014/main" id="{DD467C42-8209-B740-8419-DBB6A6F7D5E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2208362"/>
            <a:ext cx="7617895" cy="32952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1" name="Текст 35">
            <a:extLst>
              <a:ext uri="{FF2B5EF4-FFF2-40B4-BE49-F238E27FC236}">
                <a16:creationId xmlns:a16="http://schemas.microsoft.com/office/drawing/2014/main" id="{B4309850-76EA-224C-A9E2-B6BBDBF99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86807" y="2208363"/>
            <a:ext cx="2930666" cy="2570672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3F8FDE-7383-E947-8568-FF6B7A77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E6541-45CA-8B42-98B4-D42737B85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0645B-C5D9-8544-BBF2-E4A13F8E4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3DFB-8595-A44B-9F09-A50FA310E559}" type="datetimeFigureOut">
              <a:rPr lang="en-RU" smtClean="0"/>
              <a:t>11/24/2023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52289-7F57-544F-95EE-F8B2E1062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5F56-F795-5643-ABE3-DDED21869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F133-126C-5944-A0E4-6A9616EDC0DA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850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4" r:id="rId7"/>
    <p:sldLayoutId id="2147483655" r:id="rId8"/>
    <p:sldLayoutId id="2147483656" r:id="rId9"/>
    <p:sldLayoutId id="2147483658" r:id="rId10"/>
    <p:sldLayoutId id="2147483657" r:id="rId11"/>
    <p:sldLayoutId id="2147483659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ru/ma/intercom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hse.ru/compliance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14.wdp"/><Relationship Id="rId5" Type="http://schemas.openxmlformats.org/officeDocument/2006/relationships/image" Target="../media/image41.png"/><Relationship Id="rId4" Type="http://schemas.microsoft.com/office/2007/relationships/hdphoto" Target="../media/hdphoto13.wdp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hyperlink" Target="https://law.hse.ru/compliance/" TargetMode="External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igrekova@hse.ru" TargetMode="External"/><Relationship Id="rId5" Type="http://schemas.openxmlformats.org/officeDocument/2006/relationships/image" Target="../media/image21.jpeg"/><Relationship Id="rId4" Type="http://schemas.openxmlformats.org/officeDocument/2006/relationships/hyperlink" Target="https://www.hse.ru/org/persons/752922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hse.ru/compliance/" TargetMode="External"/><Relationship Id="rId2" Type="http://schemas.openxmlformats.org/officeDocument/2006/relationships/hyperlink" Target="https://www.hse.ru/org/persons/7529224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hyperlink" Target="https://busedu.hse.ru/" TargetMode="External"/><Relationship Id="rId7" Type="http://schemas.openxmlformats.org/officeDocument/2006/relationships/image" Target="../media/image9.png"/><Relationship Id="rId12" Type="http://schemas.microsoft.com/office/2007/relationships/hdphoto" Target="../media/hdphoto2.wdp"/><Relationship Id="rId2" Type="http://schemas.openxmlformats.org/officeDocument/2006/relationships/hyperlink" Target="https://www.hse.ru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hyperlink" Target="https://law.hse.ru/compliance/" TargetMode="External"/><Relationship Id="rId10" Type="http://schemas.microsoft.com/office/2007/relationships/hdphoto" Target="../media/hdphoto1.wdp"/><Relationship Id="rId4" Type="http://schemas.openxmlformats.org/officeDocument/2006/relationships/hyperlink" Target="https://law.hse.ru/" TargetMode="Externa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0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microsoft.com/office/2007/relationships/hdphoto" Target="../media/hdphoto7.wdp"/><Relationship Id="rId2" Type="http://schemas.openxmlformats.org/officeDocument/2006/relationships/hyperlink" Target="https://law.hse.ru/compliance/" TargetMode="External"/><Relationship Id="rId16" Type="http://schemas.microsoft.com/office/2007/relationships/hdphoto" Target="../media/hdphoto8.wdp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hse.ru/complianc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hse.ru/compliance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se.ru/ma/intercomp/rumyantsev" TargetMode="External"/><Relationship Id="rId13" Type="http://schemas.openxmlformats.org/officeDocument/2006/relationships/image" Target="../media/image26.png"/><Relationship Id="rId3" Type="http://schemas.openxmlformats.org/officeDocument/2006/relationships/hyperlink" Target="https://www.hse.ru/org/persons/7529224" TargetMode="External"/><Relationship Id="rId7" Type="http://schemas.microsoft.com/office/2007/relationships/hdphoto" Target="../media/hdphoto9.wdp"/><Relationship Id="rId12" Type="http://schemas.openxmlformats.org/officeDocument/2006/relationships/hyperlink" Target="https://www.hse.ru/org/persons/412333556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law.hse.ru/compliance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5.jpeg"/><Relationship Id="rId5" Type="http://schemas.openxmlformats.org/officeDocument/2006/relationships/hyperlink" Target="https://www.hse.ru/ma/intercomp/ponamorenko" TargetMode="External"/><Relationship Id="rId15" Type="http://schemas.openxmlformats.org/officeDocument/2006/relationships/image" Target="../media/image28.jpg"/><Relationship Id="rId10" Type="http://schemas.openxmlformats.org/officeDocument/2006/relationships/image" Target="../media/image24.jpeg"/><Relationship Id="rId4" Type="http://schemas.openxmlformats.org/officeDocument/2006/relationships/image" Target="../media/image21.jpeg"/><Relationship Id="rId9" Type="http://schemas.openxmlformats.org/officeDocument/2006/relationships/image" Target="../media/image23.jpeg"/><Relationship Id="rId1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law.hse.ru/compliance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microsoft.com/office/2007/relationships/hdphoto" Target="../media/hdphoto11.wdp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hyperlink" Target="https://law.hse.ru/compliance/" TargetMode="External"/><Relationship Id="rId7" Type="http://schemas.openxmlformats.org/officeDocument/2006/relationships/image" Target="../media/image21.jpe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hse.ru/org/persons/7529224" TargetMode="External"/><Relationship Id="rId11" Type="http://schemas.openxmlformats.org/officeDocument/2006/relationships/image" Target="../media/image37.gif"/><Relationship Id="rId5" Type="http://schemas.microsoft.com/office/2007/relationships/hdphoto" Target="../media/hdphoto12.wdp"/><Relationship Id="rId10" Type="http://schemas.openxmlformats.org/officeDocument/2006/relationships/image" Target="../media/image36.jpg"/><Relationship Id="rId4" Type="http://schemas.openxmlformats.org/officeDocument/2006/relationships/image" Target="../media/image34.png"/><Relationship Id="rId9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A3A8F6-95DC-6118-003E-50A0BDFEC110}"/>
              </a:ext>
            </a:extLst>
          </p:cNvPr>
          <p:cNvSpPr/>
          <p:nvPr/>
        </p:nvSpPr>
        <p:spPr>
          <a:xfrm>
            <a:off x="1027967" y="3724564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hlinkClick r:id="rId3"/>
            <a:extLst>
              <a:ext uri="{FF2B5EF4-FFF2-40B4-BE49-F238E27FC236}">
                <a16:creationId xmlns:a16="http://schemas.microsoft.com/office/drawing/2014/main" id="{A4B8295F-A970-8E77-9100-8FA188056842}"/>
              </a:ext>
            </a:extLst>
          </p:cNvPr>
          <p:cNvSpPr txBox="1"/>
          <p:nvPr/>
        </p:nvSpPr>
        <p:spPr>
          <a:xfrm>
            <a:off x="1706234" y="2241829"/>
            <a:ext cx="932143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В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 </a:t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ТЕКУЩИХ РЕАЛИЯХ</a:t>
            </a:r>
            <a:endParaRPr lang="ru-RU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семинар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 применения законодательства </a:t>
            </a:r>
          </a:p>
          <a:p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противодействии коррупции и основные направления профилактики                                   коррупционных правонарушений»</a:t>
            </a:r>
          </a:p>
          <a:p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Генеральная прокуратура Российской Федерации</a:t>
            </a:r>
          </a:p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ноября 2023 года</a:t>
            </a:r>
          </a:p>
          <a:p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Арбат, 36</a:t>
            </a:r>
          </a:p>
        </p:txBody>
      </p:sp>
      <p:sp>
        <p:nvSpPr>
          <p:cNvPr id="14" name="Прямоугольник: скругленные углы 15">
            <a:extLst>
              <a:ext uri="{FF2B5EF4-FFF2-40B4-BE49-F238E27FC236}">
                <a16:creationId xmlns:a16="http://schemas.microsoft.com/office/drawing/2014/main" id="{BAF9DAB5-72A6-56CB-2077-337E07F43630}"/>
              </a:ext>
            </a:extLst>
          </p:cNvPr>
          <p:cNvSpPr/>
          <p:nvPr/>
        </p:nvSpPr>
        <p:spPr>
          <a:xfrm>
            <a:off x="1338914" y="2244060"/>
            <a:ext cx="206647" cy="32909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325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F346868-AF6F-47BD-91ED-E9F2456A2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027713"/>
              </p:ext>
            </p:extLst>
          </p:nvPr>
        </p:nvGraphicFramePr>
        <p:xfrm>
          <a:off x="567023" y="1623669"/>
          <a:ext cx="11057954" cy="3643889"/>
        </p:xfrm>
        <a:graphic>
          <a:graphicData uri="http://schemas.openxmlformats.org/drawingml/2006/table">
            <a:tbl>
              <a:tblPr firstRow="1" firstCol="1" bandRow="1" bandCol="1">
                <a:tableStyleId>{5A111915-BE36-4E01-A7E5-04B1672EAD32}</a:tableStyleId>
              </a:tblPr>
              <a:tblGrid>
                <a:gridCol w="771920">
                  <a:extLst>
                    <a:ext uri="{9D8B030D-6E8A-4147-A177-3AD203B41FA5}">
                      <a16:colId xmlns:a16="http://schemas.microsoft.com/office/drawing/2014/main" val="3286039630"/>
                    </a:ext>
                  </a:extLst>
                </a:gridCol>
                <a:gridCol w="4365171">
                  <a:extLst>
                    <a:ext uri="{9D8B030D-6E8A-4147-A177-3AD203B41FA5}">
                      <a16:colId xmlns:a16="http://schemas.microsoft.com/office/drawing/2014/main" val="714848813"/>
                    </a:ext>
                  </a:extLst>
                </a:gridCol>
                <a:gridCol w="424543">
                  <a:extLst>
                    <a:ext uri="{9D8B030D-6E8A-4147-A177-3AD203B41FA5}">
                      <a16:colId xmlns:a16="http://schemas.microsoft.com/office/drawing/2014/main" val="1560570929"/>
                    </a:ext>
                  </a:extLst>
                </a:gridCol>
                <a:gridCol w="772886">
                  <a:extLst>
                    <a:ext uri="{9D8B030D-6E8A-4147-A177-3AD203B41FA5}">
                      <a16:colId xmlns:a16="http://schemas.microsoft.com/office/drawing/2014/main" val="3296321083"/>
                    </a:ext>
                  </a:extLst>
                </a:gridCol>
                <a:gridCol w="4723434">
                  <a:extLst>
                    <a:ext uri="{9D8B030D-6E8A-4147-A177-3AD203B41FA5}">
                      <a16:colId xmlns:a16="http://schemas.microsoft.com/office/drawing/2014/main" val="1843830369"/>
                    </a:ext>
                  </a:extLst>
                </a:gridCol>
              </a:tblGrid>
              <a:tr h="435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Ауд. часы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занятия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Ауд. часы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занятия 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129368"/>
                  </a:ext>
                </a:extLst>
              </a:tr>
              <a:tr h="182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политика в области противодействия коррупции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Административная ответственность юридических лиц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48085824"/>
                  </a:ext>
                </a:extLst>
              </a:tr>
              <a:tr h="313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международного (наднационального) регулирования противодействия коррупции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ответственности физических лиц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0623435"/>
                  </a:ext>
                </a:extLst>
              </a:tr>
              <a:tr h="364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Законодательство зарубежных стран о противодействии коррупции за рубежом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Ограничения и запреты в сфере публичного управления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05367507"/>
                  </a:ext>
                </a:extLst>
              </a:tr>
              <a:tr h="313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Нормативно-правовое регулирование противодействия коррупции в Российской Федерации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локальных нормативных актов в сфере противодействия коррупции. Проведение оценки антикоррупционных рисков в организации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11866341"/>
                  </a:ext>
                </a:extLst>
              </a:tr>
              <a:tr h="90068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ответственности в системе государственной и муниципальной службы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внутренних расследований в организации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88408712"/>
                  </a:ext>
                </a:extLst>
              </a:tr>
              <a:tr h="18205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Итоговая аттестация</a:t>
                      </a:r>
                      <a:endParaRPr lang="en-US" sz="1500" kern="12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579" marR="5657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2880636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2E14E7-00A7-4A7F-8B6F-B06D1F1B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22" y="841538"/>
            <a:ext cx="11057955" cy="777025"/>
          </a:xfrm>
        </p:spPr>
        <p:txBody>
          <a:bodyPr>
            <a:normAutofit/>
          </a:bodyPr>
          <a:lstStyle/>
          <a:p>
            <a:br>
              <a:rPr lang="ru-RU" dirty="0"/>
            </a:br>
            <a:endParaRPr lang="en-US" dirty="0"/>
          </a:p>
        </p:txBody>
      </p:sp>
      <p:sp>
        <p:nvSpPr>
          <p:cNvPr id="3" name="TextBox 2">
            <a:hlinkClick r:id="rId2"/>
            <a:extLst>
              <a:ext uri="{FF2B5EF4-FFF2-40B4-BE49-F238E27FC236}">
                <a16:creationId xmlns:a16="http://schemas.microsoft.com/office/drawing/2014/main" id="{3B7962CD-814A-4B0F-87C0-2D10ED62595D}"/>
              </a:ext>
            </a:extLst>
          </p:cNvPr>
          <p:cNvSpPr txBox="1"/>
          <p:nvPr/>
        </p:nvSpPr>
        <p:spPr>
          <a:xfrm>
            <a:off x="6303523" y="725017"/>
            <a:ext cx="5802319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КОРПОРАТИВНОЙ АНТИКОРРУПЦИОННОЙ КОМПЛАЕНС-ПРОГРАММОЙ»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39BD23-7F39-4D73-7642-1A1132AB32F1}"/>
              </a:ext>
            </a:extLst>
          </p:cNvPr>
          <p:cNvSpPr txBox="1"/>
          <p:nvPr/>
        </p:nvSpPr>
        <p:spPr>
          <a:xfrm>
            <a:off x="449993" y="1060773"/>
            <a:ext cx="29852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ТРУКТУРА-ПЛАН КУРСА </a:t>
            </a:r>
          </a:p>
        </p:txBody>
      </p:sp>
      <p:sp>
        <p:nvSpPr>
          <p:cNvPr id="8" name="Скругленный прямоугольник 94">
            <a:extLst>
              <a:ext uri="{FF2B5EF4-FFF2-40B4-BE49-F238E27FC236}">
                <a16:creationId xmlns:a16="http://schemas.microsoft.com/office/drawing/2014/main" id="{27A2D75B-212D-6EED-5653-49CA2AA3BC09}"/>
              </a:ext>
            </a:extLst>
          </p:cNvPr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61706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94CDB9-EBA6-4187-97AB-D841042845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5898" y="1703102"/>
            <a:ext cx="5118216" cy="420784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важности построения системы мер предупреждения коррупции в организации, нацеленность на совершенствование данных систем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использовать методические рекомендации по противодействию коррупции, разработанные российскими государственными органами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Устойчивый высокий интерес к российской практике правоприменения по коррупционным составам (КоАП РФ, УК РФ)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4E146-13DB-47BD-B49C-8B2A1FE7F9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9892" y="1703102"/>
            <a:ext cx="5383968" cy="407464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доступной публичной информации по правоприменительной практике часто упоминается в качестве главного вызова для построения внутри организации эффективной системы мер по предупреждению коррупции:</a:t>
            </a:r>
          </a:p>
          <a:p>
            <a:pPr marL="631825" indent="-3603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лиц, привлеченных по ст. 19.28 КоАП РФ</a:t>
            </a:r>
          </a:p>
          <a:p>
            <a:pPr marL="631825" indent="-3603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освобождении организаций от ответственности, формирование единообразных подходов к данному вопросу</a:t>
            </a:r>
          </a:p>
          <a:p>
            <a:pPr marL="631825" indent="-3603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на разъяснения со стороны органов прокуратуры о роли мер по предупреждению коррупции для освобождения от ответственности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94">
            <a:extLst>
              <a:ext uri="{FF2B5EF4-FFF2-40B4-BE49-F238E27FC236}">
                <a16:creationId xmlns:a16="http://schemas.microsoft.com/office/drawing/2014/main" id="{0E78AD39-41A9-B175-1DCD-335D54966A91}"/>
              </a:ext>
            </a:extLst>
          </p:cNvPr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3D7514-3A04-EE16-FEE3-6212B2F65CA3}"/>
              </a:ext>
            </a:extLst>
          </p:cNvPr>
          <p:cNvSpPr txBox="1"/>
          <p:nvPr/>
        </p:nvSpPr>
        <p:spPr>
          <a:xfrm>
            <a:off x="449993" y="1060773"/>
            <a:ext cx="41982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ПРОВЕДЕННЫХ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3678051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16" b="9716"/>
          <a:stretch/>
        </p:blipFill>
        <p:spPr>
          <a:xfrm>
            <a:off x="0" y="-25878"/>
            <a:ext cx="12191215" cy="68838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2B0E78-3A68-BBE1-0DB5-6394DAF0395F}"/>
              </a:ext>
            </a:extLst>
          </p:cNvPr>
          <p:cNvSpPr/>
          <p:nvPr/>
        </p:nvSpPr>
        <p:spPr>
          <a:xfrm>
            <a:off x="785" y="-25878"/>
            <a:ext cx="12191215" cy="6883878"/>
          </a:xfrm>
          <a:prstGeom prst="rect">
            <a:avLst/>
          </a:prstGeom>
          <a:solidFill>
            <a:srgbClr val="7F7F7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3BB87FAB-7722-53E5-90DE-3F0ECB48F87C}"/>
              </a:ext>
            </a:extLst>
          </p:cNvPr>
          <p:cNvSpPr/>
          <p:nvPr/>
        </p:nvSpPr>
        <p:spPr>
          <a:xfrm>
            <a:off x="169355" y="133107"/>
            <a:ext cx="11821361" cy="6506677"/>
          </a:xfrm>
          <a:prstGeom prst="roundRect">
            <a:avLst>
              <a:gd name="adj" fmla="val 619"/>
            </a:avLst>
          </a:prstGeom>
          <a:noFill/>
          <a:ln w="57150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8926" r="99609">
                        <a14:foregroundMark x1="69336" y1="31934" x2="82715" y2="38086"/>
                        <a14:foregroundMark x1="77344" y1="30371" x2="65039" y2="44824"/>
                        <a14:foregroundMark x1="74902" y1="29297" x2="77637" y2="29297"/>
                      </a14:backgroundRemoval>
                    </a14:imgEffect>
                  </a14:imgLayer>
                </a14:imgProps>
              </a:ext>
            </a:extLst>
          </a:blip>
          <a:srcRect l="49688"/>
          <a:stretch/>
        </p:blipFill>
        <p:spPr>
          <a:xfrm>
            <a:off x="788048" y="433311"/>
            <a:ext cx="3232406" cy="6424689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50488" l="75098" r="91162"/>
                    </a14:imgEffect>
                  </a14:imgLayer>
                </a14:imgProps>
              </a:ext>
            </a:extLst>
          </a:blip>
          <a:srcRect l="75633" t="1" r="9976" b="63663"/>
          <a:stretch/>
        </p:blipFill>
        <p:spPr>
          <a:xfrm>
            <a:off x="2974654" y="0"/>
            <a:ext cx="2718240" cy="6863255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3C1746C-6300-01C1-A1C0-A55109E4095E}"/>
              </a:ext>
            </a:extLst>
          </p:cNvPr>
          <p:cNvGrpSpPr/>
          <p:nvPr/>
        </p:nvGrpSpPr>
        <p:grpSpPr>
          <a:xfrm>
            <a:off x="270131" y="92820"/>
            <a:ext cx="1372149" cy="1059827"/>
            <a:chOff x="372741" y="133107"/>
            <a:chExt cx="1372149" cy="1059827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6E0CDBEA-F41C-4D14-8F7D-DD3745D75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741" y="316761"/>
              <a:ext cx="674257" cy="669426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52D4BD85-914F-5CBD-9C99-6276F9F09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701" y="133107"/>
              <a:ext cx="647189" cy="1059827"/>
            </a:xfrm>
            <a:prstGeom prst="rect">
              <a:avLst/>
            </a:prstGeom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5855877" y="1079104"/>
            <a:ext cx="6386041" cy="4640760"/>
          </a:xfrm>
          <a:prstGeom prst="roundRect">
            <a:avLst>
              <a:gd name="adj" fmla="val 3682"/>
            </a:avLst>
          </a:prstGeom>
          <a:solidFill>
            <a:srgbClr val="222A35">
              <a:alpha val="89804"/>
            </a:srgbClr>
          </a:solidFill>
          <a:effectLst/>
        </p:spPr>
        <p:txBody>
          <a:bodyPr wrap="square" anchor="ctr">
            <a:noAutofit/>
          </a:bodyPr>
          <a:lstStyle/>
          <a:p>
            <a:pPr marL="179388"/>
            <a:r>
              <a:rPr lang="ru-RU" sz="40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конференция </a:t>
            </a:r>
            <a:r>
              <a:rPr lang="ru-RU" sz="40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«Комплаенс в эпоху технологий: искусство находить равновесие»</a:t>
            </a:r>
          </a:p>
          <a:p>
            <a:pPr marL="179388"/>
            <a:endParaRPr lang="ru-RU" sz="40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/>
            <a:r>
              <a:rPr lang="ru-RU" sz="4000" b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премия</a:t>
            </a:r>
          </a:p>
          <a:p>
            <a:pPr marL="179388"/>
            <a:r>
              <a:rPr lang="ru-RU" sz="40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«Комплаенс»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058022" y="375848"/>
            <a:ext cx="11670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поддержке</a:t>
            </a:r>
            <a:endParaRPr lang="ru-RU" sz="12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588" y="325260"/>
            <a:ext cx="1542026" cy="37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65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hlinkClick r:id="rId3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121242" y="1288256"/>
            <a:ext cx="1716702" cy="34051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502937" y="1896591"/>
            <a:ext cx="5781131" cy="1400383"/>
            <a:chOff x="7113142" y="1059812"/>
            <a:chExt cx="5781131" cy="1400383"/>
          </a:xfrm>
        </p:grpSpPr>
        <p:pic>
          <p:nvPicPr>
            <p:cNvPr id="44" name="Рисунок 43">
              <a:hlinkClick r:id="rId4"/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8" r="10169"/>
            <a:stretch/>
          </p:blipFill>
          <p:spPr>
            <a:xfrm>
              <a:off x="7113142" y="1292020"/>
              <a:ext cx="935257" cy="902426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45" name="Прямоугольник 44"/>
            <p:cNvSpPr/>
            <p:nvPr/>
          </p:nvSpPr>
          <p:spPr>
            <a:xfrm>
              <a:off x="8107096" y="1059812"/>
              <a:ext cx="4787177" cy="140038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effectLst>
              <a:softEdge rad="63500"/>
            </a:effectLst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ГРЕКОВА ИРИНА ЮРЬЕВНА</a:t>
              </a:r>
            </a:p>
            <a:p>
              <a:pPr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директор Института комплаенса и этики бизнеса ВШЮА НИУ ВШЭ, управляющий директор по комплаенсу и этике бизнеса ПАО «Московская биржа»</a:t>
              </a:r>
            </a:p>
            <a:p>
              <a:pPr>
                <a:spcAft>
                  <a:spcPts val="400"/>
                </a:spcAft>
              </a:pPr>
              <a:endParaRPr lang="ru-RU" sz="5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1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+7 (495) 772-95-90 (доб. 156-37)</a:t>
              </a:r>
            </a:p>
            <a:p>
              <a:r>
                <a:rPr lang="en-US" sz="11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6"/>
                </a:rPr>
                <a:t>igrekova@hse.ru</a:t>
              </a:r>
              <a:r>
                <a:rPr lang="en-US" sz="11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1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1496890" y="3800552"/>
            <a:ext cx="4787177" cy="733534"/>
          </a:xfrm>
          <a:prstGeom prst="rect">
            <a:avLst/>
          </a:prstGeom>
          <a:solidFill>
            <a:srgbClr val="FFFFFF">
              <a:alpha val="80000"/>
            </a:srgb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БУТЕНКО РОМАН НИКОЛАЕВИЧ</a:t>
            </a:r>
          </a:p>
          <a:p>
            <a:pPr>
              <a:spcAft>
                <a:spcPts val="400"/>
              </a:spcAft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к.ю.н., советник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Melling, Voitishkin &amp; Partners, 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</a:t>
            </a:r>
          </a:p>
          <a:p>
            <a:r>
              <a:rPr lang="ru-RU" sz="11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r="11750"/>
          <a:stretch/>
        </p:blipFill>
        <p:spPr>
          <a:xfrm>
            <a:off x="430383" y="3748652"/>
            <a:ext cx="974740" cy="965575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contourClr>
              <a:srgbClr val="333333"/>
            </a:contourClr>
          </a:sp3d>
        </p:spPr>
      </p:pic>
      <p:grpSp>
        <p:nvGrpSpPr>
          <p:cNvPr id="3" name="Группа 2"/>
          <p:cNvGrpSpPr/>
          <p:nvPr/>
        </p:nvGrpSpPr>
        <p:grpSpPr>
          <a:xfrm>
            <a:off x="430383" y="5151102"/>
            <a:ext cx="5853685" cy="1001323"/>
            <a:chOff x="430383" y="5025655"/>
            <a:chExt cx="5853685" cy="1001323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1496891" y="5025655"/>
              <a:ext cx="4787177" cy="86177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effectLst>
              <a:softEdge rad="63500"/>
            </a:effectLst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БЕКЕЩЕНКО ЭДУАРД АНАТОЛЬЕВИЧ</a:t>
              </a:r>
            </a:p>
            <a:p>
              <a:pPr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партнер юридической фирмы </a:t>
              </a:r>
              <a:r>
                <a:rPr lang="ru-RU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Art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Lex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400"/>
                </a:spcAft>
              </a:pPr>
              <a:endParaRPr lang="ru-RU" sz="5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1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383" y="5055381"/>
              <a:ext cx="971597" cy="971597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</p:grpSp>
      <p:sp>
        <p:nvSpPr>
          <p:cNvPr id="7" name="Прямоугольник 6"/>
          <p:cNvSpPr/>
          <p:nvPr/>
        </p:nvSpPr>
        <p:spPr>
          <a:xfrm>
            <a:off x="6663447" y="2632360"/>
            <a:ext cx="49490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B9585C0-1F48-49B6-13A6-B9CF2459CEDB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F537792-E1F0-D5BA-80F9-6B169F206994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D8FEFD5B-12F8-0F10-5442-F3C16296151E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7EABF3E1-D0FE-177E-5E19-65D55D010EF5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8E5893C6-99CD-D3B2-99C8-280CE8407A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>
                <a:extLst>
                  <a:ext uri="{FF2B5EF4-FFF2-40B4-BE49-F238E27FC236}">
                    <a16:creationId xmlns:a16="http://schemas.microsoft.com/office/drawing/2014/main" id="{9EE57DD5-6FF0-1335-88AC-3570E84B3C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91F8B264-B46A-C1E0-173D-76DFBD130FC9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39309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16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0" name="TextBox 79">
            <a:hlinkClick r:id="rId2"/>
            <a:extLst>
              <a:ext uri="{FF2B5EF4-FFF2-40B4-BE49-F238E27FC236}">
                <a16:creationId xmlns:a16="http://schemas.microsoft.com/office/drawing/2014/main" id="{D18D84FE-638F-1302-09D4-F25BA6D0545E}"/>
              </a:ext>
            </a:extLst>
          </p:cNvPr>
          <p:cNvSpPr txBox="1"/>
          <p:nvPr/>
        </p:nvSpPr>
        <p:spPr>
          <a:xfrm>
            <a:off x="3730809" y="1911812"/>
            <a:ext cx="7489493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ГРЕКОВА ИРИНА ЮРЬЕВНА</a:t>
            </a:r>
          </a:p>
          <a:p>
            <a:endParaRPr lang="ru-RU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института комплаенса и этики бизнеса ВШЮА НИУ ВШЭ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директор по комплаенс и этике бизнеса группы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Московская биржа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Совета комплаенс при Росфинмониторинге, комитета по этике НФА, комитета по внутреннему контролю НАУФОР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по направлению комплаенс Russian Business Ethics Network</a:t>
            </a:r>
          </a:p>
        </p:txBody>
      </p:sp>
      <p:sp>
        <p:nvSpPr>
          <p:cNvPr id="83" name="TextBox 82">
            <a:hlinkClick r:id="rId3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10369295" y="1121911"/>
            <a:ext cx="1702015" cy="374571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СПИКЕРЕ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97776D7-0EA4-51D4-3627-068DBC7B8859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ECA3FCF7-0DE5-06B3-3E2E-125D1A2F446D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65F1631-A665-B91F-E325-5B0F2C3CCC4E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ACC3FB49-9D5E-73BC-A9B1-CE98BB751C96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69735A80-5404-D1C3-7E24-9BBF4F694D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:a16="http://schemas.microsoft.com/office/drawing/2014/main" id="{20DCA85B-5760-29E1-7431-F6F292AE52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89FAC7AE-1EFB-AD21-5F92-BBCC82288922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5151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hlinkClick r:id="rId2"/>
            <a:extLst>
              <a:ext uri="{FF2B5EF4-FFF2-40B4-BE49-F238E27FC236}">
                <a16:creationId xmlns:a16="http://schemas.microsoft.com/office/drawing/2014/main" id="{DFE00236-D3DA-07B0-976E-1E3DF172E5A2}"/>
              </a:ext>
            </a:extLst>
          </p:cNvPr>
          <p:cNvSpPr txBox="1"/>
          <p:nvPr/>
        </p:nvSpPr>
        <p:spPr>
          <a:xfrm>
            <a:off x="572037" y="1701841"/>
            <a:ext cx="5549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УНИВЕРСИТЕТ «ВЫСШАЯ ШКОЛА ЭКОНОМИКИ»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EA4804F5-4B3B-92E7-B0A0-D9BCC102A51A}"/>
              </a:ext>
            </a:extLst>
          </p:cNvPr>
          <p:cNvCxnSpPr>
            <a:cxnSpLocks/>
          </p:cNvCxnSpPr>
          <p:nvPr/>
        </p:nvCxnSpPr>
        <p:spPr>
          <a:xfrm>
            <a:off x="6121922" y="1956366"/>
            <a:ext cx="1650124" cy="7085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8673CF75-B47E-AFE3-B44B-5C725BDB475B}"/>
              </a:ext>
            </a:extLst>
          </p:cNvPr>
          <p:cNvSpPr txBox="1"/>
          <p:nvPr/>
        </p:nvSpPr>
        <p:spPr>
          <a:xfrm>
            <a:off x="7871473" y="1704469"/>
            <a:ext cx="39365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ДОПОЛНИТЕЛЬНОГО ОБРАЗОВАНИЯ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9537BF33-DF4D-85DA-B46B-E81756A1BF49}"/>
              </a:ext>
            </a:extLst>
          </p:cNvPr>
          <p:cNvCxnSpPr>
            <a:cxnSpLocks/>
          </p:cNvCxnSpPr>
          <p:nvPr/>
        </p:nvCxnSpPr>
        <p:spPr>
          <a:xfrm>
            <a:off x="714350" y="2550201"/>
            <a:ext cx="1650124" cy="7085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hlinkClick r:id="rId4"/>
            <a:extLst>
              <a:ext uri="{FF2B5EF4-FFF2-40B4-BE49-F238E27FC236}">
                <a16:creationId xmlns:a16="http://schemas.microsoft.com/office/drawing/2014/main" id="{F0DA2F9E-BE29-E95D-766F-C44783646827}"/>
              </a:ext>
            </a:extLst>
          </p:cNvPr>
          <p:cNvSpPr txBox="1"/>
          <p:nvPr/>
        </p:nvSpPr>
        <p:spPr>
          <a:xfrm>
            <a:off x="2522129" y="2273603"/>
            <a:ext cx="3757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ШКОЛА ЮРИСПРУДЕНЦИИ И АДМИНИСТРИРОВАНИЯ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729497EE-0C8C-529E-9541-D274078864FC}"/>
              </a:ext>
            </a:extLst>
          </p:cNvPr>
          <p:cNvCxnSpPr>
            <a:cxnSpLocks/>
          </p:cNvCxnSpPr>
          <p:nvPr/>
        </p:nvCxnSpPr>
        <p:spPr>
          <a:xfrm>
            <a:off x="6437232" y="2560712"/>
            <a:ext cx="1650124" cy="7085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hlinkClick r:id="rId5"/>
            <a:extLst>
              <a:ext uri="{FF2B5EF4-FFF2-40B4-BE49-F238E27FC236}">
                <a16:creationId xmlns:a16="http://schemas.microsoft.com/office/drawing/2014/main" id="{FE849170-C9A4-8014-2137-76E5516CB4FE}"/>
              </a:ext>
            </a:extLst>
          </p:cNvPr>
          <p:cNvSpPr txBox="1"/>
          <p:nvPr/>
        </p:nvSpPr>
        <p:spPr>
          <a:xfrm>
            <a:off x="8179111" y="2299102"/>
            <a:ext cx="26514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КОМПЛАЕНСА И ЭТКИ БИЗНЕСА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EF467160-AF4E-E76A-2348-52376E54E10D}"/>
              </a:ext>
            </a:extLst>
          </p:cNvPr>
          <p:cNvGrpSpPr/>
          <p:nvPr/>
        </p:nvGrpSpPr>
        <p:grpSpPr>
          <a:xfrm>
            <a:off x="3325182" y="3383573"/>
            <a:ext cx="4323227" cy="1244689"/>
            <a:chOff x="496402" y="3189254"/>
            <a:chExt cx="4323227" cy="1244689"/>
          </a:xfrm>
        </p:grpSpPr>
        <p:pic>
          <p:nvPicPr>
            <p:cNvPr id="52" name="Picture 2">
              <a:extLst>
                <a:ext uri="{FF2B5EF4-FFF2-40B4-BE49-F238E27FC236}">
                  <a16:creationId xmlns:a16="http://schemas.microsoft.com/office/drawing/2014/main" id="{020387F4-983C-D3B7-53D3-4EA973F274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402" y="3189254"/>
              <a:ext cx="479491" cy="4794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3A7683-4C11-A1B5-5AC2-B97D8B52EA6F}"/>
                </a:ext>
              </a:extLst>
            </p:cNvPr>
            <p:cNvSpPr txBox="1"/>
            <p:nvPr/>
          </p:nvSpPr>
          <p:spPr>
            <a:xfrm>
              <a:off x="975893" y="3189254"/>
              <a:ext cx="114719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МИССИЯ</a:t>
              </a:r>
            </a:p>
            <a:p>
              <a:endParaRPr lang="ru-RU" sz="14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3A497F9-42CA-F839-E1DC-CCCFD2C5792A}"/>
                </a:ext>
              </a:extLst>
            </p:cNvPr>
            <p:cNvSpPr txBox="1"/>
            <p:nvPr/>
          </p:nvSpPr>
          <p:spPr>
            <a:xfrm>
              <a:off x="975893" y="3418280"/>
              <a:ext cx="384373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 многопрофильным федеральным центром компетенций по вопросам комплаенса и этики бизнеса</a:t>
              </a:r>
              <a:r>
                <a:rPr lang="ru-RU" sz="1200" b="0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 и тем самым обеспечить не только потребности бизнеса, но и способствовать развитию регуляторной инфраструктуры в России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Ромб 54">
            <a:extLst>
              <a:ext uri="{FF2B5EF4-FFF2-40B4-BE49-F238E27FC236}">
                <a16:creationId xmlns:a16="http://schemas.microsoft.com/office/drawing/2014/main" id="{93454C9C-690D-C351-B3AA-5414DC23ABB8}"/>
              </a:ext>
            </a:extLst>
          </p:cNvPr>
          <p:cNvSpPr/>
          <p:nvPr/>
        </p:nvSpPr>
        <p:spPr>
          <a:xfrm>
            <a:off x="330722" y="3089467"/>
            <a:ext cx="11650294" cy="65080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40C71128-CCA7-6F81-FEE4-782786BC8E77}"/>
              </a:ext>
            </a:extLst>
          </p:cNvPr>
          <p:cNvGrpSpPr/>
          <p:nvPr/>
        </p:nvGrpSpPr>
        <p:grpSpPr>
          <a:xfrm>
            <a:off x="485247" y="3383573"/>
            <a:ext cx="2530445" cy="875357"/>
            <a:chOff x="1558080" y="4168402"/>
            <a:chExt cx="2530445" cy="875357"/>
          </a:xfrm>
        </p:grpSpPr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01C68494-C62E-33A7-4189-57E2C6E9D005}"/>
                </a:ext>
              </a:extLst>
            </p:cNvPr>
            <p:cNvGrpSpPr/>
            <p:nvPr/>
          </p:nvGrpSpPr>
          <p:grpSpPr>
            <a:xfrm>
              <a:off x="2040701" y="4168402"/>
              <a:ext cx="2047824" cy="875357"/>
              <a:chOff x="975893" y="3189254"/>
              <a:chExt cx="2047824" cy="875357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5B5CBE4-0572-3FC1-512C-A13D3A0FEAD8}"/>
                  </a:ext>
                </a:extLst>
              </p:cNvPr>
              <p:cNvSpPr txBox="1"/>
              <p:nvPr/>
            </p:nvSpPr>
            <p:spPr>
              <a:xfrm>
                <a:off x="975893" y="3189254"/>
                <a:ext cx="114719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2020</a:t>
                </a:r>
              </a:p>
              <a:p>
                <a:endParaRPr lang="ru-RU" sz="1400" dirty="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9D3EC42-D672-3E84-14D5-A72E99132F1C}"/>
                  </a:ext>
                </a:extLst>
              </p:cNvPr>
              <p:cNvSpPr txBox="1"/>
              <p:nvPr/>
            </p:nvSpPr>
            <p:spPr>
              <a:xfrm>
                <a:off x="975893" y="3418280"/>
                <a:ext cx="20478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год открытия </a:t>
                </a:r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Института комплаенса и этики бизнеса на базе ВШЮА НИУ ВШЭ </a:t>
                </a: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56482D7B-C642-AD31-B17F-D5F225FBA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grayscl/>
            </a:blip>
            <a:stretch>
              <a:fillRect/>
            </a:stretch>
          </p:blipFill>
          <p:spPr>
            <a:xfrm>
              <a:off x="1558080" y="4168402"/>
              <a:ext cx="485752" cy="523220"/>
            </a:xfrm>
            <a:prstGeom prst="rect">
              <a:avLst/>
            </a:prstGeom>
            <a:noFill/>
          </p:spPr>
        </p:pic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52F37304-DFEC-ABEF-B92E-3B9407528EBF}"/>
              </a:ext>
            </a:extLst>
          </p:cNvPr>
          <p:cNvGrpSpPr/>
          <p:nvPr/>
        </p:nvGrpSpPr>
        <p:grpSpPr>
          <a:xfrm>
            <a:off x="7599519" y="3165058"/>
            <a:ext cx="4107194" cy="1334214"/>
            <a:chOff x="7621317" y="3050476"/>
            <a:chExt cx="4107194" cy="1334214"/>
          </a:xfrm>
        </p:grpSpPr>
        <p:pic>
          <p:nvPicPr>
            <p:cNvPr id="62" name="Picture 4">
              <a:extLst>
                <a:ext uri="{FF2B5EF4-FFF2-40B4-BE49-F238E27FC236}">
                  <a16:creationId xmlns:a16="http://schemas.microsoft.com/office/drawing/2014/main" id="{13549531-0797-303E-3AF6-49401A961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1317" y="3050476"/>
              <a:ext cx="975673" cy="975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EDC708C2-71CD-626C-565D-B563F5F5D0A9}"/>
                </a:ext>
              </a:extLst>
            </p:cNvPr>
            <p:cNvGrpSpPr/>
            <p:nvPr/>
          </p:nvGrpSpPr>
          <p:grpSpPr>
            <a:xfrm>
              <a:off x="8564824" y="3263112"/>
              <a:ext cx="3163687" cy="1121578"/>
              <a:chOff x="1017690" y="3189254"/>
              <a:chExt cx="3163687" cy="1121578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13E9BD0-E718-EA0C-C5D1-05AB763EFDD6}"/>
                  </a:ext>
                </a:extLst>
              </p:cNvPr>
              <p:cNvSpPr txBox="1"/>
              <p:nvPr/>
            </p:nvSpPr>
            <p:spPr>
              <a:xfrm>
                <a:off x="1017690" y="3189254"/>
                <a:ext cx="114719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БОЛЕЕ 500</a:t>
                </a:r>
              </a:p>
              <a:p>
                <a:endParaRPr lang="ru-RU" sz="1400" dirty="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1B82FD5-94B0-0B2E-1A77-FCD119CD82FE}"/>
                  </a:ext>
                </a:extLst>
              </p:cNvPr>
              <p:cNvSpPr txBox="1"/>
              <p:nvPr/>
            </p:nvSpPr>
            <p:spPr>
              <a:xfrm>
                <a:off x="1019449" y="3418280"/>
                <a:ext cx="3161928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200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дипломированных специалистов </a:t>
                </a:r>
                <a:r>
                  <a:rPr lang="ru-RU" sz="120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области комплаенса;</a:t>
                </a:r>
              </a:p>
              <a:p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более</a:t>
                </a:r>
                <a:r>
                  <a:rPr lang="ru-RU" sz="120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b="1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50% </a:t>
                </a:r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получают повышение в первый год после выпуска</a:t>
                </a:r>
              </a:p>
            </p:txBody>
          </p:sp>
        </p:grp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C6A27900-8E36-812D-BFC2-F946F6F9CD3F}"/>
              </a:ext>
            </a:extLst>
          </p:cNvPr>
          <p:cNvGrpSpPr/>
          <p:nvPr/>
        </p:nvGrpSpPr>
        <p:grpSpPr>
          <a:xfrm>
            <a:off x="287463" y="4996205"/>
            <a:ext cx="4082846" cy="1429355"/>
            <a:chOff x="352520" y="4786389"/>
            <a:chExt cx="4082846" cy="1429355"/>
          </a:xfrm>
        </p:grpSpPr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D9A6AA50-B4DF-854F-F05D-4221F1645B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45" b="91038" l="7442" r="92442">
                          <a14:foregroundMark x1="39070" y1="7642" x2="53837" y2="7642"/>
                          <a14:foregroundMark x1="51860" y1="23679" x2="51512" y2="36698"/>
                          <a14:foregroundMark x1="7558" y1="80094" x2="7558" y2="80094"/>
                          <a14:foregroundMark x1="36395" y1="91132" x2="36395" y2="91132"/>
                          <a14:foregroundMark x1="64419" y1="90943" x2="64419" y2="90943"/>
                          <a14:foregroundMark x1="92558" y1="79340" x2="92558" y2="79340"/>
                          <a14:foregroundMark x1="47791" y1="4245" x2="47791" y2="424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520" y="4786389"/>
              <a:ext cx="541452" cy="667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C34235-2378-1EAD-D5D5-D018EC8D3D6C}"/>
                </a:ext>
              </a:extLst>
            </p:cNvPr>
            <p:cNvSpPr txBox="1"/>
            <p:nvPr/>
          </p:nvSpPr>
          <p:spPr>
            <a:xfrm>
              <a:off x="878021" y="5015415"/>
              <a:ext cx="3557345" cy="1200329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и, по сути, уникальное специализированное научно-образовательное подразделение высшего учебного заведения России, на базе которого уже на системном уровне осуществляется комплексная подготовка специалистов мирового уровня по вопросам комплаенса и этики бизнеса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C46A6A0-E46B-A712-8439-5CD1BEBBA823}"/>
                </a:ext>
              </a:extLst>
            </p:cNvPr>
            <p:cNvSpPr txBox="1"/>
            <p:nvPr/>
          </p:nvSpPr>
          <p:spPr>
            <a:xfrm>
              <a:off x="878022" y="4786389"/>
              <a:ext cx="114719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ПЕРВОЕ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E272B27D-3415-7384-8069-72F3E9E6ECCF}"/>
              </a:ext>
            </a:extLst>
          </p:cNvPr>
          <p:cNvGrpSpPr/>
          <p:nvPr/>
        </p:nvGrpSpPr>
        <p:grpSpPr>
          <a:xfrm>
            <a:off x="4318309" y="4892043"/>
            <a:ext cx="4256883" cy="1543029"/>
            <a:chOff x="4490571" y="4742908"/>
            <a:chExt cx="4256883" cy="1543029"/>
          </a:xfrm>
        </p:grpSpPr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id="{90D11072-32F7-2691-03D0-EAF34FB26A41}"/>
                </a:ext>
              </a:extLst>
            </p:cNvPr>
            <p:cNvGrpSpPr/>
            <p:nvPr/>
          </p:nvGrpSpPr>
          <p:grpSpPr>
            <a:xfrm>
              <a:off x="5156502" y="4816745"/>
              <a:ext cx="3590952" cy="1469192"/>
              <a:chOff x="878022" y="4786389"/>
              <a:chExt cx="3590952" cy="1469192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FAE3768-B89E-7772-F0AA-32EE2E651FCF}"/>
                  </a:ext>
                </a:extLst>
              </p:cNvPr>
              <p:cNvSpPr txBox="1"/>
              <p:nvPr/>
            </p:nvSpPr>
            <p:spPr>
              <a:xfrm>
                <a:off x="911629" y="5055252"/>
                <a:ext cx="3557345" cy="1200329"/>
              </a:xfrm>
              <a:prstGeom prst="rect">
                <a:avLst/>
              </a:prstGeom>
              <a:solidFill>
                <a:srgbClr val="FFFFFF">
                  <a:alpha val="69804"/>
                </a:srgb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 практикующие </a:t>
                </a:r>
                <a:r>
                  <a:rPr lang="ru-RU" sz="1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корпоративные</a:t>
                </a:r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специалисты, государственные служащие и представители науки</a:t>
                </a:r>
                <a:r>
                  <a:rPr lang="ru-RU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обладающие российским и международным опытом по комплаенсу, управлению рисками, корпоративной социальной ответственности и этике бизнеса</a:t>
                </a: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19AC00A-B85B-EDAA-6ADA-6FAA95FEC6F0}"/>
                  </a:ext>
                </a:extLst>
              </p:cNvPr>
              <p:cNvSpPr txBox="1"/>
              <p:nvPr/>
            </p:nvSpPr>
            <p:spPr>
              <a:xfrm>
                <a:off x="878022" y="4786389"/>
                <a:ext cx="213767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ПРЕПОДАВАТЕЛИ</a:t>
                </a:r>
              </a:p>
            </p:txBody>
          </p:sp>
        </p:grpSp>
        <p:pic>
          <p:nvPicPr>
            <p:cNvPr id="72" name="Picture 8">
              <a:extLst>
                <a:ext uri="{FF2B5EF4-FFF2-40B4-BE49-F238E27FC236}">
                  <a16:creationId xmlns:a16="http://schemas.microsoft.com/office/drawing/2014/main" id="{8F0E7176-A41E-7F27-7817-38B324AD8A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854" b="91041" l="9556" r="90000">
                          <a14:foregroundMark x1="21556" y1="28667" x2="33222" y2="28667"/>
                          <a14:foregroundMark x1="46778" y1="14558" x2="53444" y2="15901"/>
                          <a14:foregroundMark x1="74889" y1="29451" x2="78444" y2="28779"/>
                          <a14:foregroundMark x1="85000" y1="59462" x2="85889" y2="66629"/>
                          <a14:foregroundMark x1="15444" y1="61030" x2="9556" y2="73460"/>
                          <a14:foregroundMark x1="31778" y1="91041" x2="40111" y2="909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0571" y="4742908"/>
              <a:ext cx="708049" cy="702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>
            <a:extLst>
              <a:ext uri="{FF2B5EF4-FFF2-40B4-BE49-F238E27FC236}">
                <a16:creationId xmlns:a16="http://schemas.microsoft.com/office/drawing/2014/main" id="{55BBCAAA-E38F-C3D5-108F-347B6F454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605" y="4951445"/>
            <a:ext cx="708050" cy="4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D10BAEAF-86F4-3103-5BB6-6D8BE7E1C81B}"/>
              </a:ext>
            </a:extLst>
          </p:cNvPr>
          <p:cNvGrpSpPr/>
          <p:nvPr/>
        </p:nvGrpSpPr>
        <p:grpSpPr>
          <a:xfrm>
            <a:off x="9393523" y="4922663"/>
            <a:ext cx="2587492" cy="1248726"/>
            <a:chOff x="878022" y="4786389"/>
            <a:chExt cx="2587492" cy="124872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47ECF51-1F98-D155-71DA-D360F258CED4}"/>
                </a:ext>
              </a:extLst>
            </p:cNvPr>
            <p:cNvSpPr txBox="1"/>
            <p:nvPr/>
          </p:nvSpPr>
          <p:spPr>
            <a:xfrm>
              <a:off x="887153" y="5019452"/>
              <a:ext cx="2578361" cy="1015663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осуществляется </a:t>
              </a:r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2017 </a:t>
              </a:r>
              <a:r>
                <a:rPr lang="ru-RU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года по программам </a:t>
              </a:r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дополнительного профессионального образования </a:t>
              </a:r>
              <a:b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программе </a:t>
              </a:r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высшего образования </a:t>
              </a:r>
              <a:r>
                <a:rPr lang="ru-RU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(прикладной магистратуры)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451964B-5F66-019E-9197-AA57970BE80C}"/>
                </a:ext>
              </a:extLst>
            </p:cNvPr>
            <p:cNvSpPr txBox="1"/>
            <p:nvPr/>
          </p:nvSpPr>
          <p:spPr>
            <a:xfrm>
              <a:off x="878022" y="4786389"/>
              <a:ext cx="21376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ПОДГОТОВКА</a:t>
              </a:r>
            </a:p>
          </p:txBody>
        </p:sp>
      </p:grpSp>
      <p:sp>
        <p:nvSpPr>
          <p:cNvPr id="79" name="TextBox 78">
            <a:hlinkClick r:id="rId5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73435" y="1114334"/>
            <a:ext cx="2149788" cy="374571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ИНСТИТУТЕ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2DA5B64-4686-4B37-B360-64C148E16A72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45A28E43-B21D-60FC-2615-A0F461215F3D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0FD71701-A9DF-64D5-F8F4-EB93B00B07B7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C03E9AD8-974B-A819-8F93-1A907B056D36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28" name="Прямая соединительная линия 27">
                <a:extLst>
                  <a:ext uri="{FF2B5EF4-FFF2-40B4-BE49-F238E27FC236}">
                    <a16:creationId xmlns:a16="http://schemas.microsoft.com/office/drawing/2014/main" id="{74A456C5-27BB-FA03-4CFB-79031C69A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>
                <a:extLst>
                  <a:ext uri="{FF2B5EF4-FFF2-40B4-BE49-F238E27FC236}">
                    <a16:creationId xmlns:a16="http://schemas.microsoft.com/office/drawing/2014/main" id="{322DDA15-F85D-D48E-039D-C36DE3F46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>
                <a:extLst>
                  <a:ext uri="{FF2B5EF4-FFF2-40B4-BE49-F238E27FC236}">
                    <a16:creationId xmlns:a16="http://schemas.microsoft.com/office/drawing/2014/main" id="{74370F5A-D89B-2A46-9982-18C782179A5B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89739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hlinkClick r:id="rId2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73434" y="1114334"/>
            <a:ext cx="5303238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«МЕЖДУНАРОДНЫЙ КОРПОРАТИВНЫЙ КОМПЛАЕНС И ЭТИКА БИЗНЕСА»</a:t>
            </a:r>
          </a:p>
        </p:txBody>
      </p: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43D9680E-A3A1-291B-4F33-E02D35B8E873}"/>
              </a:ext>
            </a:extLst>
          </p:cNvPr>
          <p:cNvGrpSpPr/>
          <p:nvPr/>
        </p:nvGrpSpPr>
        <p:grpSpPr>
          <a:xfrm>
            <a:off x="9478649" y="1219774"/>
            <a:ext cx="1997687" cy="387769"/>
            <a:chOff x="1697271" y="4633000"/>
            <a:chExt cx="1997687" cy="387769"/>
          </a:xfrm>
        </p:grpSpPr>
        <p:pic>
          <p:nvPicPr>
            <p:cNvPr id="85" name="Picture 12">
              <a:extLst>
                <a:ext uri="{FF2B5EF4-FFF2-40B4-BE49-F238E27FC236}">
                  <a16:creationId xmlns:a16="http://schemas.microsoft.com/office/drawing/2014/main" id="{45D52B94-1BC9-4F58-F036-D257477D7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245" b="97449" l="2935" r="95435">
                          <a14:foregroundMark x1="8913" y1="18776" x2="18587" y2="22857"/>
                          <a14:foregroundMark x1="61630" y1="21837" x2="72174" y2="24694"/>
                          <a14:foregroundMark x1="95000" y1="20000" x2="92174" y2="97143"/>
                          <a14:foregroundMark x1="92174" y1="97143" x2="92174" y2="95714"/>
                          <a14:foregroundMark x1="90435" y1="95102" x2="15326" y2="97551"/>
                          <a14:foregroundMark x1="8478" y1="94796" x2="3043" y2="83469"/>
                          <a14:foregroundMark x1="3043" y1="83469" x2="9130" y2="30510"/>
                          <a14:foregroundMark x1="20326" y1="23878" x2="46304" y2="28163"/>
                          <a14:foregroundMark x1="46304" y1="28163" x2="64457" y2="22245"/>
                          <a14:foregroundMark x1="84674" y1="17755" x2="90217" y2="26429"/>
                          <a14:foregroundMark x1="60978" y1="44082" x2="60978" y2="44082"/>
                          <a14:foregroundMark x1="75870" y1="45408" x2="75870" y2="45408"/>
                          <a14:foregroundMark x1="74565" y1="43265" x2="79022" y2="49286"/>
                          <a14:foregroundMark x1="73696" y1="58980" x2="76848" y2="64694"/>
                          <a14:foregroundMark x1="74783" y1="73776" x2="78587" y2="78571"/>
                          <a14:foregroundMark x1="58370" y1="74796" x2="60326" y2="77755"/>
                          <a14:foregroundMark x1="56630" y1="58571" x2="60109" y2="62449"/>
                          <a14:foregroundMark x1="57283" y1="45408" x2="61413" y2="49490"/>
                          <a14:foregroundMark x1="39891" y1="43673" x2="42935" y2="48469"/>
                          <a14:foregroundMark x1="39022" y1="59388" x2="43804" y2="64694"/>
                          <a14:foregroundMark x1="37935" y1="75306" x2="42283" y2="78367"/>
                          <a14:foregroundMark x1="19674" y1="72347" x2="25217" y2="77347"/>
                          <a14:foregroundMark x1="22500" y1="58367" x2="27609" y2="62857"/>
                          <a14:foregroundMark x1="22935" y1="47449" x2="26522" y2="50714"/>
                          <a14:foregroundMark x1="22717" y1="6224" x2="23696" y2="3265"/>
                          <a14:foregroundMark x1="44674" y1="7653" x2="42500" y2="21837"/>
                          <a14:foregroundMark x1="56630" y1="5000" x2="57717" y2="24082"/>
                          <a14:foregroundMark x1="62065" y1="16939" x2="65543" y2="19592"/>
                          <a14:foregroundMark x1="65543" y1="16735" x2="69565" y2="12755"/>
                          <a14:foregroundMark x1="70870" y1="3673" x2="78696" y2="3776"/>
                          <a14:foregroundMark x1="78696" y1="3776" x2="79022" y2="4490"/>
                          <a14:foregroundMark x1="79891" y1="7449" x2="79457" y2="23061"/>
                          <a14:foregroundMark x1="83587" y1="17143" x2="87826" y2="23061"/>
                          <a14:foregroundMark x1="42065" y1="23061" x2="38478" y2="13776"/>
                          <a14:foregroundMark x1="38478" y1="13776" x2="38370" y2="14184"/>
                          <a14:foregroundMark x1="7391" y1="27245" x2="17065" y2="15102"/>
                          <a14:foregroundMark x1="36630" y1="23673" x2="38152" y2="15000"/>
                          <a14:foregroundMark x1="33043" y1="6429" x2="26522" y2="2449"/>
                          <a14:foregroundMark x1="26522" y1="2449" x2="25652" y2="2245"/>
                          <a14:foregroundMark x1="33478" y1="12143" x2="35109" y2="19796"/>
                          <a14:foregroundMark x1="35109" y1="19796" x2="35109" y2="19796"/>
                          <a14:foregroundMark x1="48478" y1="3061" x2="52826" y2="3469"/>
                          <a14:foregroundMark x1="94783" y1="37143" x2="90652" y2="78469"/>
                          <a14:foregroundMark x1="90652" y1="78469" x2="94783" y2="87857"/>
                          <a14:foregroundMark x1="94783" y1="87857" x2="95435" y2="88265"/>
                          <a14:foregroundMark x1="20109" y1="46224" x2="26957" y2="44490"/>
                          <a14:foregroundMark x1="37283" y1="46224" x2="43370" y2="45408"/>
                          <a14:foregroundMark x1="52826" y1="46633" x2="62500" y2="42857"/>
                          <a14:foregroundMark x1="62500" y1="42857" x2="62500" y2="42857"/>
                          <a14:foregroundMark x1="71957" y1="50306" x2="79457" y2="44286"/>
                          <a14:foregroundMark x1="71957" y1="64490" x2="79891" y2="59388"/>
                          <a14:foregroundMark x1="79891" y1="59388" x2="79891" y2="59388"/>
                          <a14:foregroundMark x1="73043" y1="77959" x2="81630" y2="73776"/>
                          <a14:foregroundMark x1="56196" y1="78367" x2="65109" y2="71939"/>
                          <a14:foregroundMark x1="56196" y1="62449" x2="63804" y2="56939"/>
                          <a14:foregroundMark x1="38152" y1="63673" x2="42935" y2="60612"/>
                          <a14:foregroundMark x1="19891" y1="63469" x2="28043" y2="56939"/>
                          <a14:foregroundMark x1="28043" y1="56939" x2="28043" y2="56939"/>
                          <a14:foregroundMark x1="39457" y1="62041" x2="44674" y2="57755"/>
                          <a14:foregroundMark x1="23370" y1="78980" x2="29348" y2="72347"/>
                          <a14:foregroundMark x1="39239" y1="78163" x2="43804" y2="72551"/>
                          <a14:foregroundMark x1="37500" y1="47653" x2="45000" y2="43061"/>
                          <a14:backgroundMark x1="21196" y1="37143" x2="40978" y2="36735"/>
                          <a14:backgroundMark x1="40978" y1="36735" x2="63370" y2="37653"/>
                          <a14:backgroundMark x1="63370" y1="37653" x2="65870" y2="37347"/>
                          <a14:backgroundMark x1="66667" y1="71166" x2="66667" y2="711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8795" y="4633000"/>
              <a:ext cx="364072" cy="387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E15AC43-AFED-1579-7091-D592B212D589}"/>
                </a:ext>
              </a:extLst>
            </p:cNvPr>
            <p:cNvSpPr txBox="1"/>
            <p:nvPr/>
          </p:nvSpPr>
          <p:spPr>
            <a:xfrm>
              <a:off x="1697271" y="4657608"/>
              <a:ext cx="199768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ru-RU" sz="12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года, очно</a:t>
              </a:r>
              <a:endParaRPr lang="ru-RU" sz="12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3989A8A6-F09F-FF43-8B58-B18261FE8EB8}"/>
              </a:ext>
            </a:extLst>
          </p:cNvPr>
          <p:cNvGrpSpPr/>
          <p:nvPr/>
        </p:nvGrpSpPr>
        <p:grpSpPr>
          <a:xfrm>
            <a:off x="616252" y="2030734"/>
            <a:ext cx="2253072" cy="388912"/>
            <a:chOff x="4343091" y="5024933"/>
            <a:chExt cx="2253072" cy="388912"/>
          </a:xfrm>
        </p:grpSpPr>
        <p:pic>
          <p:nvPicPr>
            <p:cNvPr id="88" name="Picture 16">
              <a:extLst>
                <a:ext uri="{FF2B5EF4-FFF2-40B4-BE49-F238E27FC236}">
                  <a16:creationId xmlns:a16="http://schemas.microsoft.com/office/drawing/2014/main" id="{F5E4882E-6705-609F-6631-4630B2E9B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11" b="95921" l="2000" r="96000">
                          <a14:foregroundMark x1="48222" y1="11579" x2="50333" y2="35132"/>
                          <a14:foregroundMark x1="40889" y1="30263" x2="52889" y2="22105"/>
                          <a14:foregroundMark x1="52889" y1="22105" x2="45778" y2="18289"/>
                          <a14:foregroundMark x1="45778" y1="18289" x2="46556" y2="30263"/>
                          <a14:foregroundMark x1="46556" y1="30263" x2="52111" y2="32895"/>
                          <a14:foregroundMark x1="52111" y1="32895" x2="53000" y2="25658"/>
                          <a14:foregroundMark x1="53000" y1="25658" x2="51667" y2="26316"/>
                          <a14:foregroundMark x1="38667" y1="75789" x2="51889" y2="72105"/>
                          <a14:foregroundMark x1="51889" y1="72105" x2="59000" y2="72500"/>
                          <a14:foregroundMark x1="59000" y1="72500" x2="43222" y2="75000"/>
                          <a14:foregroundMark x1="43222" y1="75000" x2="43333" y2="83421"/>
                          <a14:foregroundMark x1="43333" y1="83421" x2="60000" y2="79868"/>
                          <a14:foregroundMark x1="60000" y1="79868" x2="65556" y2="83684"/>
                          <a14:foregroundMark x1="65556" y1="83684" x2="56111" y2="79474"/>
                          <a14:foregroundMark x1="56111" y1="79474" x2="30889" y2="82500"/>
                          <a14:foregroundMark x1="30889" y1="82500" x2="35778" y2="82895"/>
                          <a14:foregroundMark x1="88556" y1="67500" x2="89111" y2="51053"/>
                          <a14:foregroundMark x1="89111" y1="51053" x2="88889" y2="51053"/>
                          <a14:foregroundMark x1="81333" y1="49868" x2="96000" y2="60658"/>
                          <a14:foregroundMark x1="96000" y1="60658" x2="94444" y2="59737"/>
                          <a14:foregroundMark x1="96000" y1="49737" x2="80531" y2="72551"/>
                          <a14:foregroundMark x1="81399" y1="75408" x2="85000" y2="74342"/>
                          <a14:foregroundMark x1="90444" y1="27237" x2="79889" y2="34605"/>
                          <a14:foregroundMark x1="79889" y1="34605" x2="80222" y2="35526"/>
                          <a14:foregroundMark x1="83556" y1="24474" x2="91111" y2="30263"/>
                          <a14:foregroundMark x1="86444" y1="18947" x2="93222" y2="24342"/>
                          <a14:foregroundMark x1="93222" y1="24342" x2="93667" y2="33684"/>
                          <a14:foregroundMark x1="93667" y1="33684" x2="85889" y2="35000"/>
                          <a14:foregroundMark x1="85889" y1="35000" x2="82111" y2="21974"/>
                          <a14:foregroundMark x1="82111" y1="21974" x2="84556" y2="20658"/>
                          <a14:foregroundMark x1="44333" y1="13947" x2="62556" y2="16711"/>
                          <a14:foregroundMark x1="62556" y1="16711" x2="58222" y2="34342"/>
                          <a14:foregroundMark x1="58222" y1="34342" x2="43000" y2="35789"/>
                          <a14:foregroundMark x1="43000" y1="35789" x2="39000" y2="12763"/>
                          <a14:foregroundMark x1="39000" y1="12763" x2="45667" y2="9737"/>
                          <a14:foregroundMark x1="6333" y1="26316" x2="12889" y2="23026"/>
                          <a14:foregroundMark x1="12889" y1="23026" x2="21000" y2="27763"/>
                          <a14:foregroundMark x1="21000" y1="27763" x2="13111" y2="36184"/>
                          <a14:foregroundMark x1="13111" y1="36184" x2="8889" y2="27632"/>
                          <a14:foregroundMark x1="8889" y1="27632" x2="13111" y2="21974"/>
                          <a14:foregroundMark x1="10889" y1="24211" x2="6889" y2="29474"/>
                          <a14:foregroundMark x1="6889" y1="29474" x2="4556" y2="28026"/>
                          <a14:foregroundMark x1="53000" y1="5395" x2="58222" y2="9737"/>
                          <a14:foregroundMark x1="58222" y1="9737" x2="62111" y2="27763"/>
                          <a14:foregroundMark x1="62111" y1="27763" x2="57444" y2="38947"/>
                          <a14:foregroundMark x1="57444" y1="38947" x2="40000" y2="37237"/>
                          <a14:foregroundMark x1="40000" y1="37237" x2="33889" y2="26447"/>
                          <a14:foregroundMark x1="35444" y1="15132" x2="40778" y2="9342"/>
                          <a14:foregroundMark x1="40778" y1="9342" x2="49222" y2="4605"/>
                          <a14:foregroundMark x1="49222" y1="4605" x2="53778" y2="4211"/>
                          <a14:foregroundMark x1="54444" y1="4211" x2="58667" y2="9737"/>
                          <a14:foregroundMark x1="58667" y1="9737" x2="62333" y2="21053"/>
                          <a14:foregroundMark x1="62333" y1="21053" x2="60333" y2="23684"/>
                          <a14:foregroundMark x1="13000" y1="54211" x2="11778" y2="73289"/>
                          <a14:foregroundMark x1="3889" y1="57368" x2="24111" y2="47632"/>
                          <a14:foregroundMark x1="24111" y1="47632" x2="16333" y2="70789"/>
                          <a14:foregroundMark x1="16333" y1="70789" x2="15333" y2="78026"/>
                          <a14:foregroundMark x1="24556" y1="67895" x2="50000" y2="63684"/>
                          <a14:foregroundMark x1="50000" y1="63684" x2="69778" y2="65132"/>
                          <a14:foregroundMark x1="69778" y1="65132" x2="69111" y2="88026"/>
                          <a14:foregroundMark x1="5778" y1="56579" x2="2000" y2="48026"/>
                          <a14:foregroundMark x1="33444" y1="89474" x2="49333" y2="89474"/>
                          <a14:foregroundMark x1="49333" y1="89474" x2="68889" y2="89079"/>
                          <a14:foregroundMark x1="31556" y1="56711" x2="41444" y2="60658"/>
                          <a14:foregroundMark x1="41444" y1="60658" x2="64333" y2="62237"/>
                          <a14:foregroundMark x1="64333" y1="62237" x2="67889" y2="58026"/>
                          <a14:foregroundMark x1="66333" y1="55395" x2="72778" y2="60789"/>
                          <a14:foregroundMark x1="72778" y1="60789" x2="76713" y2="73838"/>
                          <a14:foregroundMark x1="76382" y1="86693" x2="76222" y2="87763"/>
                          <a14:foregroundMark x1="76222" y1="87763" x2="73222" y2="88553"/>
                          <a14:foregroundMark x1="68444" y1="90658" x2="62333" y2="93684"/>
                          <a14:foregroundMark x1="62333" y1="93684" x2="47444" y2="95921"/>
                          <a14:foregroundMark x1="47444" y1="95921" x2="32222" y2="88947"/>
                          <a14:foregroundMark x1="32222" y1="88947" x2="27556" y2="77237"/>
                          <a14:foregroundMark x1="27556" y1="77237" x2="27667" y2="75921"/>
                          <a14:backgroundMark x1="79111" y1="72500" x2="78667" y2="89737"/>
                          <a14:backgroundMark x1="79000" y1="76711" x2="79111" y2="685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091" y="5024933"/>
              <a:ext cx="460573" cy="388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E789646-1D61-DC79-59F2-0321DE26DE44}"/>
                </a:ext>
              </a:extLst>
            </p:cNvPr>
            <p:cNvSpPr txBox="1"/>
            <p:nvPr/>
          </p:nvSpPr>
          <p:spPr>
            <a:xfrm>
              <a:off x="4437823" y="5050112"/>
              <a:ext cx="21583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 </a:t>
              </a: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платных мест</a:t>
              </a: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6384935" y="1167430"/>
            <a:ext cx="2554196" cy="467183"/>
            <a:chOff x="5727896" y="2120320"/>
            <a:chExt cx="2554196" cy="467183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6242272" y="2120320"/>
              <a:ext cx="203982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направление подготовки </a:t>
              </a:r>
              <a:r>
                <a:rPr lang="ru-RU" sz="1200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40.04.01 Юриспруденция</a:t>
              </a:r>
            </a:p>
          </p:txBody>
        </p:sp>
        <p:pic>
          <p:nvPicPr>
            <p:cNvPr id="92" name="Рисунок 91"/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041" b="94764" l="10000" r="90000">
                          <a14:foregroundMark x1="50476" y1="17399" x2="49524" y2="46791"/>
                          <a14:foregroundMark x1="37738" y1="45101" x2="38452" y2="44764"/>
                          <a14:foregroundMark x1="36310" y1="25845" x2="36310" y2="25845"/>
                          <a14:foregroundMark x1="63810" y1="25676" x2="63810" y2="25676"/>
                          <a14:foregroundMark x1="63333" y1="45608" x2="63333" y2="45608"/>
                          <a14:foregroundMark x1="54643" y1="59122" x2="54643" y2="591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896" y="2120320"/>
              <a:ext cx="662894" cy="467183"/>
            </a:xfrm>
            <a:prstGeom prst="rect">
              <a:avLst/>
            </a:prstGeom>
            <a:noFill/>
          </p:spPr>
        </p:pic>
      </p:grpSp>
      <p:grpSp>
        <p:nvGrpSpPr>
          <p:cNvPr id="93" name="Группа 92"/>
          <p:cNvGrpSpPr/>
          <p:nvPr/>
        </p:nvGrpSpPr>
        <p:grpSpPr>
          <a:xfrm>
            <a:off x="2964056" y="1978968"/>
            <a:ext cx="4277141" cy="492443"/>
            <a:chOff x="4027614" y="4366029"/>
            <a:chExt cx="4277141" cy="492443"/>
          </a:xfrm>
        </p:grpSpPr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10000" r="90000">
                          <a14:foregroundMark x1="59348" y1="39844" x2="59348" y2="39844"/>
                          <a14:foregroundMark x1="57391" y1="18555" x2="57391" y2="18555"/>
                          <a14:foregroundMark x1="44891" y1="49023" x2="44891" y2="49023"/>
                          <a14:foregroundMark x1="40217" y1="60156" x2="43804" y2="60156"/>
                          <a14:foregroundMark x1="33587" y1="70117" x2="37717" y2="69922"/>
                          <a14:foregroundMark x1="50435" y1="83008" x2="62174" y2="78516"/>
                          <a14:foregroundMark x1="36522" y1="86328" x2="38478" y2="84570"/>
                          <a14:foregroundMark x1="74022" y1="71875" x2="75543" y2="71875"/>
                          <a14:foregroundMark x1="61957" y1="68359" x2="64674" y2="68555"/>
                          <a14:foregroundMark x1="41196" y1="81641" x2="41848" y2="85156"/>
                          <a14:foregroundMark x1="52500" y1="37695" x2="54022" y2="33789"/>
                          <a14:foregroundMark x1="57391" y1="12305" x2="55870" y2="21875"/>
                          <a14:backgroundMark x1="46957" y1="79688" x2="64348" y2="72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7614" y="4445644"/>
              <a:ext cx="598740" cy="333212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E789646-1D61-DC79-59F2-0321DE26DE44}"/>
                </a:ext>
              </a:extLst>
            </p:cNvPr>
            <p:cNvSpPr txBox="1"/>
            <p:nvPr/>
          </p:nvSpPr>
          <p:spPr>
            <a:xfrm>
              <a:off x="4450946" y="4366029"/>
              <a:ext cx="385380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поступление</a:t>
              </a:r>
              <a:endPara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конкурсный отбор (портфолио)</a:t>
              </a: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6323072" y="1963211"/>
            <a:ext cx="4655532" cy="492443"/>
            <a:chOff x="7184794" y="2446982"/>
            <a:chExt cx="4655532" cy="492443"/>
          </a:xfrm>
        </p:grpSpPr>
        <p:pic>
          <p:nvPicPr>
            <p:cNvPr id="97" name="Рисунок 96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29" b="98429" l="4000" r="95222">
                          <a14:foregroundMark x1="27000" y1="32714" x2="35778" y2="32286"/>
                          <a14:foregroundMark x1="36444" y1="43571" x2="38111" y2="43000"/>
                          <a14:foregroundMark x1="38444" y1="50286" x2="38889" y2="50286"/>
                          <a14:foregroundMark x1="40000" y1="57857" x2="40000" y2="57857"/>
                          <a14:foregroundMark x1="41333" y1="64571" x2="41333" y2="64571"/>
                          <a14:foregroundMark x1="54889" y1="73714" x2="54889" y2="73714"/>
                          <a14:foregroundMark x1="69444" y1="63857" x2="69444" y2="63857"/>
                          <a14:foregroundMark x1="64556" y1="83286" x2="64556" y2="83286"/>
                          <a14:foregroundMark x1="45889" y1="84143" x2="45889" y2="841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4794" y="2485556"/>
              <a:ext cx="583545" cy="453869"/>
            </a:xfrm>
            <a:prstGeom prst="rect">
              <a:avLst/>
            </a:prstGeom>
            <a:noFill/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844135F-A40D-CC06-C8D5-4713034D868F}"/>
                </a:ext>
              </a:extLst>
            </p:cNvPr>
            <p:cNvSpPr txBox="1"/>
            <p:nvPr/>
          </p:nvSpPr>
          <p:spPr>
            <a:xfrm>
              <a:off x="7741521" y="2446982"/>
              <a:ext cx="409880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i="0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диплом </a:t>
              </a:r>
              <a:r>
                <a:rPr lang="ru-RU" sz="1200" i="0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высшем образовании </a:t>
              </a:r>
              <a:br>
                <a:rPr lang="en-US" sz="1200" i="0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i="0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присвоением квалификации магистра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9" name="Скругленный прямоугольник 98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00" name="Picture 4">
            <a:extLst>
              <a:ext uri="{FF2B5EF4-FFF2-40B4-BE49-F238E27FC236}">
                <a16:creationId xmlns:a16="http://schemas.microsoft.com/office/drawing/2014/main" id="{B2C42F21-F8BF-E962-D94F-B4CDCC945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25" y="2966695"/>
            <a:ext cx="1308658" cy="130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9C9FC81D-4205-A388-7DB1-CD31314A4C8B}"/>
              </a:ext>
            </a:extLst>
          </p:cNvPr>
          <p:cNvSpPr txBox="1"/>
          <p:nvPr/>
        </p:nvSpPr>
        <p:spPr>
          <a:xfrm>
            <a:off x="7568298" y="3931917"/>
            <a:ext cx="4157735" cy="181588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</a:t>
            </a:r>
            <a:b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в комплаенс-службах крупнейших российских и зарубежных организаций, что сейчас особенно востребовано, так как в регулирование были добавлены дополнительные требования по организации внутреннего контроля организаций, в российских и международных юридических и консалтинговых компаниях</a:t>
            </a:r>
          </a:p>
        </p:txBody>
      </p:sp>
      <p:pic>
        <p:nvPicPr>
          <p:cNvPr id="102" name="Picture 2">
            <a:extLst>
              <a:ext uri="{FF2B5EF4-FFF2-40B4-BE49-F238E27FC236}">
                <a16:creationId xmlns:a16="http://schemas.microsoft.com/office/drawing/2014/main" id="{DE0C598A-2DDF-6A2F-BD11-BBCBA76B6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473" y="3203054"/>
            <a:ext cx="791652" cy="79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F6626649-1ABD-6402-44B7-576EE5FE0634}"/>
              </a:ext>
            </a:extLst>
          </p:cNvPr>
          <p:cNvSpPr txBox="1"/>
          <p:nvPr/>
        </p:nvSpPr>
        <p:spPr>
          <a:xfrm>
            <a:off x="317510" y="4045531"/>
            <a:ext cx="28154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</a:t>
            </a:r>
            <a:b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международного уровня в области комплаенс </a:t>
            </a:r>
            <a:b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этики бизнеса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D11636C-B68C-18BC-6548-70605CFE9C1F}"/>
              </a:ext>
            </a:extLst>
          </p:cNvPr>
          <p:cNvSpPr txBox="1"/>
          <p:nvPr/>
        </p:nvSpPr>
        <p:spPr>
          <a:xfrm>
            <a:off x="3215636" y="3946060"/>
            <a:ext cx="3913326" cy="2477601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и выявлять риски санкций </a:t>
            </a:r>
            <a:b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иных мер негативного воздействия со стороны надзорных органов для компаний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комплаенс-исследования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правовые средства минимизации рисков для компаний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локальные нормативные акты в сфере корпоративного комплаенс контроля и т.д.</a:t>
            </a: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id="{DB264A2F-8867-FD88-9090-8FFBE1DC6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67" b="97778" l="10000" r="90000">
                        <a14:foregroundMark x1="82222" y1="19167" x2="84722" y2="65833"/>
                        <a14:foregroundMark x1="30556" y1="50556" x2="30556" y2="50556"/>
                        <a14:foregroundMark x1="34444" y1="66389" x2="34444" y2="66389"/>
                        <a14:foregroundMark x1="35278" y1="80833" x2="35278" y2="80833"/>
                        <a14:foregroundMark x1="33056" y1="92778" x2="33056" y2="92778"/>
                        <a14:foregroundMark x1="13889" y1="95556" x2="13889" y2="95556"/>
                        <a14:foregroundMark x1="56389" y1="96944" x2="56389" y2="96944"/>
                        <a14:foregroundMark x1="77500" y1="4167" x2="77500" y2="4167"/>
                        <a14:foregroundMark x1="12500" y1="97778" x2="12500" y2="9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723" y="3184744"/>
            <a:ext cx="704884" cy="70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Ромб 105">
            <a:extLst>
              <a:ext uri="{FF2B5EF4-FFF2-40B4-BE49-F238E27FC236}">
                <a16:creationId xmlns:a16="http://schemas.microsoft.com/office/drawing/2014/main" id="{93454C9C-690D-C351-B3AA-5414DC23ABB8}"/>
              </a:ext>
            </a:extLst>
          </p:cNvPr>
          <p:cNvSpPr/>
          <p:nvPr/>
        </p:nvSpPr>
        <p:spPr>
          <a:xfrm>
            <a:off x="317510" y="2881616"/>
            <a:ext cx="11650294" cy="65080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1AB4E801-A728-674D-4543-9DC34AE4F89A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3815BC3D-C138-8437-97C6-0F496BA4E390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B86AC5B2-934F-AD93-4987-2378E412663E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5E307664-785E-742A-CEC9-A70D80A83612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C573EBA0-7E59-7A2E-D15F-B6DF562286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07DC04E5-D56D-3B6C-2EE0-C87AC1FC33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5EB1B4AD-C2E3-CB16-E672-C8F6919ED67A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37193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hlinkClick r:id="rId3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73434" y="1114334"/>
            <a:ext cx="5303238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«МЕЖДУНАРОДНЫЙ КОРПОРАТИВНЫЙ КОМПЛАЕНС И ЭТИКА БИЗНЕСА»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346586" y="1991686"/>
            <a:ext cx="2191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ДИСЦИПЛИНЫ</a:t>
            </a:r>
            <a:endParaRPr lang="ru-RU" sz="16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756497" y="1945798"/>
            <a:ext cx="1851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 ПО ВЫБОРУ</a:t>
            </a:r>
            <a:endParaRPr lang="ru-RU" sz="16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8911015" y="976813"/>
            <a:ext cx="2509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ПРОЧЕЕ</a:t>
            </a:r>
            <a:endParaRPr lang="ru-RU" sz="1600" b="1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94818" y="2760591"/>
            <a:ext cx="1421643" cy="5243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Корпоративное управление и право</a:t>
            </a:r>
            <a:endParaRPr lang="ru-RU" sz="11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007305" y="2760591"/>
            <a:ext cx="2444600" cy="5243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стандарты корпоративного комплаенса 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94818" y="3342767"/>
            <a:ext cx="3957087" cy="4767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комплаенс-исследований </a:t>
            </a:r>
            <a:b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сравнительном праве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94818" y="3906933"/>
            <a:ext cx="1855312" cy="6640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</a:t>
            </a:r>
          </a:p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контроля,</a:t>
            </a:r>
          </a:p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 и аудита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442553" y="3931601"/>
            <a:ext cx="2009352" cy="6640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проблемы международно-правового регулирования комплаенса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909841" y="3197765"/>
            <a:ext cx="1455356" cy="4215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Антимонопольный комплаенс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909841" y="2694565"/>
            <a:ext cx="3544956" cy="416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корпоративные расследования: организационно-правовые механизмы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422106" y="3202458"/>
            <a:ext cx="2032691" cy="4256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 в финансово-кредитных организациях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909841" y="3695381"/>
            <a:ext cx="1661086" cy="4215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комплаенс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666739" y="3695380"/>
            <a:ext cx="1788057" cy="4215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Санкционный комплаенс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9025251" y="4893405"/>
            <a:ext cx="2329077" cy="6506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наставника «Комплаенс система современной организации» 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9027209" y="4393959"/>
            <a:ext cx="2327120" cy="4458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 из</a:t>
            </a:r>
          </a:p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общеуниверситетского пула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9013084" y="1429997"/>
            <a:ext cx="2305613" cy="4511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anchor="ctr">
            <a:noAutofit/>
          </a:bodyPr>
          <a:lstStyle/>
          <a:p>
            <a:pPr algn="ctr"/>
            <a:r>
              <a:rPr lang="ru-RU" sz="11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программа организации (практика)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8995395" y="3005710"/>
            <a:ext cx="2358934" cy="2528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работа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995395" y="2029653"/>
            <a:ext cx="2323301" cy="38366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комплаенс-службы организации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33673" y="4663803"/>
            <a:ext cx="4018232" cy="5243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бизнеса: проблемы теории</a:t>
            </a:r>
            <a:endParaRPr lang="ru-RU" sz="1100" dirty="0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4862855" y="4706504"/>
            <a:ext cx="1455356" cy="6572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</a:t>
            </a:r>
          </a:p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недобросовестным практикам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878435" y="4227912"/>
            <a:ext cx="3544956" cy="416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 в кадровой сфере и регулировании трудовых отношений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859426" y="5926416"/>
            <a:ext cx="3544956" cy="4256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и информационная защита конфиденциальной информации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6377570" y="4718248"/>
            <a:ext cx="2058949" cy="6337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конфликтами </a:t>
            </a:r>
            <a:b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разрешение юридических споров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859426" y="5426382"/>
            <a:ext cx="3544956" cy="4256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 комплаенс и организация закупочной деятельности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9007434" y="3914863"/>
            <a:ext cx="2346895" cy="24656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практика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8995395" y="2526849"/>
            <a:ext cx="2358934" cy="3928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Кодекса деловой этики компании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995395" y="5612377"/>
            <a:ext cx="2358932" cy="3949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выпускной квалификационной работы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9021692" y="6075659"/>
            <a:ext cx="2332635" cy="5529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выпускной квалификационной </a:t>
            </a:r>
            <a:b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995395" y="3366214"/>
            <a:ext cx="2358934" cy="44095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ru-RU" sz="1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практика</a:t>
            </a:r>
          </a:p>
        </p:txBody>
      </p:sp>
      <p:sp>
        <p:nvSpPr>
          <p:cNvPr id="70" name="Ромб 69">
            <a:extLst>
              <a:ext uri="{FF2B5EF4-FFF2-40B4-BE49-F238E27FC236}">
                <a16:creationId xmlns:a16="http://schemas.microsoft.com/office/drawing/2014/main" id="{93454C9C-690D-C351-B3AA-5414DC23ABB8}"/>
              </a:ext>
            </a:extLst>
          </p:cNvPr>
          <p:cNvSpPr/>
          <p:nvPr/>
        </p:nvSpPr>
        <p:spPr>
          <a:xfrm flipV="1">
            <a:off x="8849921" y="4233008"/>
            <a:ext cx="2611086" cy="92582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0D02C5A-1AE2-FE28-8B3B-86F67D18B961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0FB9A37-38DE-9FF5-5BAE-4A5FE3A091A0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38EA62BF-E360-E484-2D03-5742D929BB51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2BD91E07-2835-3F0F-4952-E82A91825D86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0A15D975-24DF-45A1-5F1A-82679BC4B2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71238706-ADD6-0DB8-0B14-30961A124D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70050591-CAA1-506E-67A1-D12DA78553BD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72556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6138154" y="1172686"/>
            <a:ext cx="5933158" cy="34051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ПРОФЕССИОНАЛЬНОЕ ОБРАЗОВАНИЕ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441181"/>
              </p:ext>
            </p:extLst>
          </p:nvPr>
        </p:nvGraphicFramePr>
        <p:xfrm>
          <a:off x="474190" y="1854949"/>
          <a:ext cx="11299633" cy="41935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53133">
                  <a:extLst>
                    <a:ext uri="{9D8B030D-6E8A-4147-A177-3AD203B41FA5}">
                      <a16:colId xmlns:a16="http://schemas.microsoft.com/office/drawing/2014/main" val="1732335185"/>
                    </a:ext>
                  </a:extLst>
                </a:gridCol>
                <a:gridCol w="1405383">
                  <a:extLst>
                    <a:ext uri="{9D8B030D-6E8A-4147-A177-3AD203B41FA5}">
                      <a16:colId xmlns:a16="http://schemas.microsoft.com/office/drawing/2014/main" val="92571095"/>
                    </a:ext>
                  </a:extLst>
                </a:gridCol>
                <a:gridCol w="885217">
                  <a:extLst>
                    <a:ext uri="{9D8B030D-6E8A-4147-A177-3AD203B41FA5}">
                      <a16:colId xmlns:a16="http://schemas.microsoft.com/office/drawing/2014/main" val="3463012400"/>
                    </a:ext>
                  </a:extLst>
                </a:gridCol>
                <a:gridCol w="3180945">
                  <a:extLst>
                    <a:ext uri="{9D8B030D-6E8A-4147-A177-3AD203B41FA5}">
                      <a16:colId xmlns:a16="http://schemas.microsoft.com/office/drawing/2014/main" val="3488794934"/>
                    </a:ext>
                  </a:extLst>
                </a:gridCol>
                <a:gridCol w="1374955">
                  <a:extLst>
                    <a:ext uri="{9D8B030D-6E8A-4147-A177-3AD203B41FA5}">
                      <a16:colId xmlns:a16="http://schemas.microsoft.com/office/drawing/2014/main" val="554313049"/>
                    </a:ext>
                  </a:extLst>
                </a:gridCol>
              </a:tblGrid>
              <a:tr h="57430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часов*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обучения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1402680"/>
                  </a:ext>
                </a:extLst>
              </a:tr>
              <a:tr h="306294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«Руководитель службы комплаенс: операционный уровень»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</a:t>
                      </a:r>
                      <a:r>
                        <a:rPr lang="ru-RU" sz="12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переподготовка</a:t>
                      </a:r>
                      <a:endParaRPr lang="ru-RU" sz="12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306/136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месяца, 2 раза в неделю (</a:t>
                      </a:r>
                      <a:r>
                        <a:rPr lang="ru-RU" sz="1200" b="0" i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 занятия</a:t>
                      </a:r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диплом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9075974"/>
                  </a:ext>
                </a:extLst>
              </a:tr>
              <a:tr h="49772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«Комплаенс-директор: стратегическое управление рисками (Сhief compliance officer)»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680/100/</a:t>
                      </a:r>
                      <a:b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месяцев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7999330"/>
                  </a:ext>
                </a:extLst>
              </a:tr>
              <a:tr h="44145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«Комплаенс</a:t>
                      </a:r>
                      <a:r>
                        <a:rPr lang="ru-RU" sz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области персональных данных»</a:t>
                      </a:r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квалификации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месяца, 2 раза в неделю (</a:t>
                      </a:r>
                      <a:r>
                        <a:rPr lang="ru-RU" sz="1200" b="0" i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занятий</a:t>
                      </a:r>
                      <a:r>
                        <a:rPr lang="ru-RU" sz="1200" b="0" i="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0273166"/>
                  </a:ext>
                </a:extLst>
              </a:tr>
              <a:tr h="306294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«Санкционный комплаенс»</a:t>
                      </a:r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136/-/44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136/-/44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недель, 2 раза в неделю (</a:t>
                      </a:r>
                      <a:r>
                        <a:rPr lang="ru-RU" sz="1200" b="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занятий</a:t>
                      </a: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17268"/>
                  </a:ext>
                </a:extLst>
              </a:tr>
              <a:tr h="497728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«Управление корпоративной антикоррупционной комплаенс</a:t>
                      </a:r>
                      <a:r>
                        <a:rPr lang="ru-RU" sz="12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программой»</a:t>
                      </a:r>
                      <a:endParaRPr lang="ru-RU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0721003"/>
                  </a:ext>
                </a:extLst>
              </a:tr>
              <a:tr h="3062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«Антимонопольный комплаенс»</a:t>
                      </a:r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0655100"/>
                  </a:ext>
                </a:extLst>
              </a:tr>
              <a:tr h="3062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«Управление этикой в компании»</a:t>
                      </a:r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месяца, 2 раза в неделю (</a:t>
                      </a:r>
                      <a:r>
                        <a:rPr lang="ru-RU" sz="1200" b="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занятий</a:t>
                      </a: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175251"/>
                  </a:ext>
                </a:extLst>
              </a:tr>
              <a:tr h="4594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«Специалист по финансовому мониторингу»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недель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732757"/>
                  </a:ext>
                </a:extLst>
              </a:tr>
              <a:tr h="497728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«Специалист по юридическому сопровождению</a:t>
                      </a:r>
                      <a:r>
                        <a:rPr lang="ru-RU" sz="12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сделок на рынке цифровых прав и цифровых валют»</a:t>
                      </a:r>
                      <a:endParaRPr lang="ru-RU" sz="12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136/-/72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200" b="0" i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недель</a:t>
                      </a:r>
                      <a:endParaRPr lang="ru-RU" sz="1200" b="0" i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3736704"/>
                  </a:ext>
                </a:extLst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4190" y="6259443"/>
            <a:ext cx="3027752" cy="27699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всего / аудиторных / контактных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endParaRPr lang="ru-RU" sz="1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DE6FC817-FD65-1CA0-048C-C5AE3FEFF913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F968B984-1064-4A7D-8876-B1902DB1944D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CB41A017-874F-DE06-0C89-F49BB639BFC7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D8044739-5C99-3C01-92EF-666BAD1B2983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E8110EBB-4846-2C35-B4FA-58FA72085C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41A85A6C-2418-D248-099E-66CF736A2E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0340EBDB-888D-5248-A36B-6B4FE89587BB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1565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10571" y="2081186"/>
            <a:ext cx="2298122" cy="1922579"/>
            <a:chOff x="7545020" y="1030040"/>
            <a:chExt cx="2298122" cy="1922579"/>
          </a:xfrm>
        </p:grpSpPr>
        <p:pic>
          <p:nvPicPr>
            <p:cNvPr id="23" name="Рисунок 22">
              <a:hlinkClick r:id="rId3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8" r="10169"/>
            <a:stretch/>
          </p:blipFill>
          <p:spPr>
            <a:xfrm>
              <a:off x="8354363" y="1030040"/>
              <a:ext cx="679436" cy="655585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24" name="Прямоугольник 23"/>
            <p:cNvSpPr/>
            <p:nvPr/>
          </p:nvSpPr>
          <p:spPr>
            <a:xfrm>
              <a:off x="7545020" y="1700994"/>
              <a:ext cx="2298122" cy="1251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Грекова Ирина Юрьевна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директор Института комплаенса и этики бизнеса ВШЮА НИУ ВШЭ, управляющий директор по комплаенсу и этике бизнеса ПАО «Московская биржа»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9046167" y="4251562"/>
            <a:ext cx="2841033" cy="1567705"/>
            <a:chOff x="3488911" y="1931404"/>
            <a:chExt cx="2841033" cy="1567705"/>
          </a:xfrm>
        </p:grpSpPr>
        <p:pic>
          <p:nvPicPr>
            <p:cNvPr id="25" name="Рисунок 24">
              <a:hlinkClick r:id="rId5"/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077" b="37981" l="71302" r="82031"/>
                      </a14:imgEffect>
                    </a14:imgLayer>
                  </a14:imgProps>
                </a:ext>
              </a:extLst>
            </a:blip>
            <a:srcRect l="71369" t="18276" r="18243" b="62547"/>
            <a:stretch/>
          </p:blipFill>
          <p:spPr>
            <a:xfrm>
              <a:off x="4565275" y="1931404"/>
              <a:ext cx="688304" cy="688304"/>
            </a:xfrm>
            <a:prstGeom prst="rect">
              <a:avLst/>
            </a:prstGeom>
          </p:spPr>
        </p:pic>
        <p:sp>
          <p:nvSpPr>
            <p:cNvPr id="26" name="Прямоугольник 25"/>
            <p:cNvSpPr/>
            <p:nvPr/>
          </p:nvSpPr>
          <p:spPr>
            <a:xfrm>
              <a:off x="3488911" y="2616816"/>
              <a:ext cx="2841033" cy="88229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Понаморенко Владислав Евгеньевич</a:t>
              </a:r>
            </a:p>
            <a:p>
              <a:pPr algn="ctr"/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д.ю.н., доцент, профессор </a:t>
              </a:r>
            </a:p>
            <a:p>
              <a:pPr algn="ctr"/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Высшей школы юриспруденции 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администрирования НИУ ВШЭ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036881" y="2003259"/>
            <a:ext cx="2532307" cy="1633451"/>
            <a:chOff x="7332247" y="2328617"/>
            <a:chExt cx="2532307" cy="1633451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7332247" y="3079775"/>
              <a:ext cx="2532307" cy="88229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Румянцев Станислав Андреевич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к.ю.н., старший юрист юридического отдела юридической фирмы «Городисский и Партнеры»</a:t>
              </a:r>
            </a:p>
          </p:txBody>
        </p:sp>
        <p:pic>
          <p:nvPicPr>
            <p:cNvPr id="29" name="Рисунок 28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598" y="2328617"/>
              <a:ext cx="655765" cy="698896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</p:grpSp>
      <p:grpSp>
        <p:nvGrpSpPr>
          <p:cNvPr id="30" name="Группа 29"/>
          <p:cNvGrpSpPr/>
          <p:nvPr/>
        </p:nvGrpSpPr>
        <p:grpSpPr>
          <a:xfrm>
            <a:off x="9001026" y="2081186"/>
            <a:ext cx="2530258" cy="1537499"/>
            <a:chOff x="7302223" y="3300486"/>
            <a:chExt cx="2530258" cy="1537499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7634" y="3300486"/>
              <a:ext cx="639436" cy="63943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32" name="Прямоугольник 31"/>
            <p:cNvSpPr/>
            <p:nvPr/>
          </p:nvSpPr>
          <p:spPr>
            <a:xfrm>
              <a:off x="7302223" y="3955692"/>
              <a:ext cx="2530258" cy="8822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Тимофеев Иван Николаевич</a:t>
              </a:r>
              <a:endParaRPr lang="en-US" sz="1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к.полит.н., генеральный директор РСМД, доцент кафедры политической теории МГИМО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028172" y="4365095"/>
            <a:ext cx="2620263" cy="1924482"/>
            <a:chOff x="8506974" y="3577975"/>
            <a:chExt cx="2620263" cy="1924482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52" r="15824"/>
            <a:stretch/>
          </p:blipFill>
          <p:spPr>
            <a:xfrm>
              <a:off x="9497386" y="3577975"/>
              <a:ext cx="639436" cy="65938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8506974" y="4225184"/>
              <a:ext cx="2620263" cy="127727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Сторчевой Максим Анатольевич</a:t>
              </a:r>
            </a:p>
            <a:p>
              <a:pPr algn="ctr">
                <a:spcAft>
                  <a:spcPts val="6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к.э.н., доцент Департамента менеджмента, научный сотрудник Международной лаборатории экономики нематериальных активов НИУ ВШЭ (СПБ)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899505" y="4334108"/>
            <a:ext cx="2945036" cy="1887088"/>
            <a:chOff x="5818819" y="4324599"/>
            <a:chExt cx="2945036" cy="1887088"/>
          </a:xfrm>
        </p:grpSpPr>
        <p:pic>
          <p:nvPicPr>
            <p:cNvPr id="36" name="Рисунок 35">
              <a:hlinkClick r:id="rId12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307" y="4324599"/>
              <a:ext cx="599004" cy="599004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37" name="Прямоугольник 36"/>
            <p:cNvSpPr/>
            <p:nvPr/>
          </p:nvSpPr>
          <p:spPr>
            <a:xfrm>
              <a:off x="5818819" y="4960062"/>
              <a:ext cx="2945036" cy="125162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Пак Лариса Владимировна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главный эксперт Института комплаенса 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этики бизнеса ВШЮА НИУ ВШЭ, руководитель Службы общего комплаенс 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правовой поддержки 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АО «Мидзухо Банк»</a:t>
              </a: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280225" y="2076369"/>
            <a:ext cx="2324818" cy="1606940"/>
            <a:chOff x="9151518" y="2005290"/>
            <a:chExt cx="2324818" cy="1606940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73"/>
            <a:stretch/>
          </p:blipFill>
          <p:spPr>
            <a:xfrm>
              <a:off x="9982066" y="2005290"/>
              <a:ext cx="639436" cy="625786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39" name="Прямоугольник 38"/>
            <p:cNvSpPr/>
            <p:nvPr/>
          </p:nvSpPr>
          <p:spPr>
            <a:xfrm>
              <a:off x="9151518" y="2704289"/>
              <a:ext cx="2324818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Хейло Дмитрий Леонидович</a:t>
              </a:r>
            </a:p>
            <a:p>
              <a:pPr algn="ctr">
                <a:spcAft>
                  <a:spcPts val="6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к.ю.н., управляющий директор Управления комплаенс 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ПАО «Сбербанк»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24216" y="4365095"/>
            <a:ext cx="2659660" cy="1361297"/>
            <a:chOff x="9047754" y="4312772"/>
            <a:chExt cx="2659660" cy="136129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3" r="11750"/>
            <a:stretch/>
          </p:blipFill>
          <p:spPr>
            <a:xfrm>
              <a:off x="10057866" y="4312772"/>
              <a:ext cx="639436" cy="633424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40" name="Прямоугольник 39"/>
            <p:cNvSpPr/>
            <p:nvPr/>
          </p:nvSpPr>
          <p:spPr>
            <a:xfrm>
              <a:off x="9047754" y="4976442"/>
              <a:ext cx="2659660" cy="697627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Бутенко Роман Николаевич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к.ю.н.,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ru-RU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оветник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Melling, Voitishkin &amp; Partners, 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адвокат</a:t>
              </a:r>
            </a:p>
          </p:txBody>
        </p:sp>
      </p:grpSp>
      <p:sp>
        <p:nvSpPr>
          <p:cNvPr id="41" name="TextBox 40">
            <a:hlinkClick r:id="rId16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61483" y="1201596"/>
            <a:ext cx="4035414" cy="34051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УЧЕБНЫХ ПРОГРАММ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BCEB962-8C07-C78A-4D47-510D97B9A8E6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74D53AEA-9F98-C1AB-E7D4-126DB6B72A6B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7B3F4C58-C494-9D0F-C2CE-D19B70144FA4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E401EB40-040D-90D5-B178-62EEE713F3E3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ACB16693-A90D-41A8-A4D0-87BEEC0B79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8944EFF1-57C0-2CA5-79DC-EF73118D07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F23CBAEA-507B-C5DF-B4D8-747C5F7EF343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77949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2" name="TextBox 41">
            <a:hlinkClick r:id="rId3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6303523" y="1115224"/>
            <a:ext cx="5802319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КОРПОРАТИВНОЙ АНТИКОРРУПЦИОННОЙ КОМПЛАЕНС-ПРОГРАММОЙ»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201628" y="1344416"/>
            <a:ext cx="4729120" cy="2883786"/>
            <a:chOff x="267884" y="1379974"/>
            <a:chExt cx="4729120" cy="288378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11636C-B68C-18BC-6548-70605CFE9C1F}"/>
                </a:ext>
              </a:extLst>
            </p:cNvPr>
            <p:cNvSpPr txBox="1"/>
            <p:nvPr/>
          </p:nvSpPr>
          <p:spPr>
            <a:xfrm>
              <a:off x="1151168" y="1433182"/>
              <a:ext cx="3784347" cy="2769989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системные знания и практические навыки противодействия коррупции в корпоративной среде: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наиболее распространенные зоны риска;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лучшие российские и международные практики снижения таких рисков;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механизм организаций и совершенствования комплаенс-системы в сфере противодействия коррупции;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правила проведения внутренних корпоративных расследований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723439" y="1379974"/>
              <a:ext cx="4273565" cy="2883786"/>
            </a:xfrm>
            <a:prstGeom prst="roundRect">
              <a:avLst>
                <a:gd name="adj" fmla="val 8638"/>
              </a:avLst>
            </a:prstGeom>
            <a:noFill/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55345" y="2033081"/>
              <a:ext cx="99515" cy="15667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DE0C598A-2DDF-6A2F-BD11-BBCBA76B61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884" y="2333595"/>
              <a:ext cx="883284" cy="883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5173374" y="2073194"/>
            <a:ext cx="3113783" cy="400156"/>
            <a:chOff x="5422219" y="2033081"/>
            <a:chExt cx="3113783" cy="400156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2219" y="2033081"/>
              <a:ext cx="400156" cy="400156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5818527" y="2119524"/>
              <a:ext cx="27174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дистанционный формат (онлайн)</a:t>
              </a:r>
              <a:endParaRPr lang="ru-RU" sz="1400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237266" y="2665091"/>
            <a:ext cx="2990644" cy="523220"/>
            <a:chOff x="8881065" y="2033081"/>
            <a:chExt cx="2990644" cy="52322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1065" y="2115153"/>
              <a:ext cx="340756" cy="359076"/>
            </a:xfrm>
            <a:prstGeom prst="rect">
              <a:avLst/>
            </a:prstGeom>
          </p:spPr>
        </p:pic>
        <p:sp>
          <p:nvSpPr>
            <p:cNvPr id="47" name="Прямоугольник 46"/>
            <p:cNvSpPr/>
            <p:nvPr/>
          </p:nvSpPr>
          <p:spPr>
            <a:xfrm>
              <a:off x="9221821" y="2033081"/>
              <a:ext cx="264988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136</a:t>
              </a: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часов, </a:t>
              </a:r>
              <a:r>
                <a:rPr lang="ru-RU" sz="14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недель, </a:t>
              </a:r>
              <a:r>
                <a:rPr lang="ru-RU" sz="14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раза в неделю по вечерам, </a:t>
              </a:r>
              <a:r>
                <a:rPr lang="ru-RU" sz="14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занятий</a:t>
              </a:r>
              <a:endParaRPr lang="ru-RU" sz="1400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237266" y="3286316"/>
            <a:ext cx="2833162" cy="523220"/>
            <a:chOff x="7126422" y="5978438"/>
            <a:chExt cx="2833162" cy="523220"/>
          </a:xfrm>
        </p:grpSpPr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422" y="6129217"/>
              <a:ext cx="336850" cy="336850"/>
            </a:xfrm>
            <a:prstGeom prst="rect">
              <a:avLst/>
            </a:prstGeom>
            <a:noFill/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7375113-42D9-60B7-833B-308C87882517}"/>
                </a:ext>
              </a:extLst>
            </p:cNvPr>
            <p:cNvSpPr txBox="1"/>
            <p:nvPr/>
          </p:nvSpPr>
          <p:spPr>
            <a:xfrm>
              <a:off x="7515817" y="5978438"/>
              <a:ext cx="244376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удостоверение о повышении квалификации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7375113-42D9-60B7-833B-308C87882517}"/>
              </a:ext>
            </a:extLst>
          </p:cNvPr>
          <p:cNvSpPr txBox="1"/>
          <p:nvPr/>
        </p:nvSpPr>
        <p:spPr>
          <a:xfrm>
            <a:off x="8683465" y="2134271"/>
            <a:ext cx="304475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формируемые компетенции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зон риска совершения коррупционных правонарушений </a:t>
            </a:r>
            <a:b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коррупционных правонарушений в организациях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эффективных систем комплаенс-контроля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внутренних расследований</a:t>
            </a:r>
          </a:p>
        </p:txBody>
      </p:sp>
      <p:grpSp>
        <p:nvGrpSpPr>
          <p:cNvPr id="69" name="Группа 68"/>
          <p:cNvGrpSpPr/>
          <p:nvPr/>
        </p:nvGrpSpPr>
        <p:grpSpPr>
          <a:xfrm>
            <a:off x="2554522" y="4593176"/>
            <a:ext cx="4373897" cy="738664"/>
            <a:chOff x="418310" y="4023450"/>
            <a:chExt cx="4373897" cy="738664"/>
          </a:xfrm>
        </p:grpSpPr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29083" y1="28083" x2="29083" y2="28083"/>
                          <a14:foregroundMark x1="49083" y1="21167" x2="49083" y2="21167"/>
                          <a14:foregroundMark x1="70500" y1="27500" x2="70500" y2="27500"/>
                          <a14:foregroundMark x1="76167" y1="47500" x2="76167" y2="47500"/>
                          <a14:foregroundMark x1="69083" y1="67250" x2="69083" y2="67250"/>
                          <a14:foregroundMark x1="51000" y1="75583" x2="51000" y2="75583"/>
                          <a14:foregroundMark x1="48500" y1="81667" x2="48500" y2="81667"/>
                          <a14:foregroundMark x1="30083" y1="67833" x2="30083" y2="67833"/>
                          <a14:foregroundMark x1="25333" y1="47250" x2="25333" y2="47250"/>
                          <a14:foregroundMark x1="45083" y1="40750" x2="45083" y2="40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310" y="4055710"/>
              <a:ext cx="609032" cy="609032"/>
            </a:xfrm>
            <a:prstGeom prst="rect">
              <a:avLst/>
            </a:prstGeom>
          </p:spPr>
        </p:pic>
        <p:sp>
          <p:nvSpPr>
            <p:cNvPr id="56" name="Прямоугольник 55"/>
            <p:cNvSpPr/>
            <p:nvPr/>
          </p:nvSpPr>
          <p:spPr>
            <a:xfrm>
              <a:off x="958662" y="4023450"/>
              <a:ext cx="383354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менеджериальный подход, сочетающий в себе юридические, финансовые и психологические аспекты борьбы с коррупцией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7507948" y="4527054"/>
            <a:ext cx="3739203" cy="738664"/>
            <a:chOff x="484578" y="4699874"/>
            <a:chExt cx="3739203" cy="738664"/>
          </a:xfrm>
        </p:grpSpPr>
        <p:pic>
          <p:nvPicPr>
            <p:cNvPr id="57" name="Picture 8">
              <a:extLst>
                <a:ext uri="{FF2B5EF4-FFF2-40B4-BE49-F238E27FC236}">
                  <a16:creationId xmlns:a16="http://schemas.microsoft.com/office/drawing/2014/main" id="{8F2A3BC4-8871-FBF6-1919-5BCD5BA0B9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srgbClr val="A5A5A5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854" b="91041" l="9556" r="90000">
                          <a14:foregroundMark x1="21556" y1="28667" x2="33222" y2="28667"/>
                          <a14:foregroundMark x1="46778" y1="14558" x2="53444" y2="15901"/>
                          <a14:foregroundMark x1="74889" y1="29451" x2="78444" y2="28779"/>
                          <a14:foregroundMark x1="85000" y1="59462" x2="85889" y2="66629"/>
                          <a14:foregroundMark x1="15444" y1="61030" x2="9556" y2="73460"/>
                          <a14:foregroundMark x1="31778" y1="91041" x2="40111" y2="909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578" y="4785118"/>
              <a:ext cx="479590" cy="475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Прямоугольник 57"/>
            <p:cNvSpPr/>
            <p:nvPr/>
          </p:nvSpPr>
          <p:spPr>
            <a:xfrm>
              <a:off x="964168" y="4699874"/>
              <a:ext cx="3259613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инсайты от преподавателей – известных специалистов с многолетним опытом успешной работы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99C0776-6EF3-21D6-D74D-F426F535ACDC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1039A57A-B992-CF9F-A4DC-2EC4E71D3788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CEF51FD1-28C0-7EB9-C529-6068C6376B9A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403B39DF-F628-4DCD-66DC-6C32073FCAEC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27" name="Прямая соединительная линия 26">
                <a:extLst>
                  <a:ext uri="{FF2B5EF4-FFF2-40B4-BE49-F238E27FC236}">
                    <a16:creationId xmlns:a16="http://schemas.microsoft.com/office/drawing/2014/main" id="{286F0D70-D651-2012-9F57-CD89BDC313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>
                <a:extLst>
                  <a:ext uri="{FF2B5EF4-FFF2-40B4-BE49-F238E27FC236}">
                    <a16:creationId xmlns:a16="http://schemas.microsoft.com/office/drawing/2014/main" id="{7FD0B71C-1DEC-C6D6-117D-80EEEBE64D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>
                <a:extLst>
                  <a:ext uri="{FF2B5EF4-FFF2-40B4-BE49-F238E27FC236}">
                    <a16:creationId xmlns:a16="http://schemas.microsoft.com/office/drawing/2014/main" id="{5534AEE5-A608-7324-D9D5-4364D7B25E91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25803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hlinkClick r:id="rId3"/>
            <a:extLst>
              <a:ext uri="{FF2B5EF4-FFF2-40B4-BE49-F238E27FC236}">
                <a16:creationId xmlns:a16="http://schemas.microsoft.com/office/drawing/2014/main" id="{12B81351-CE65-10DE-D7EC-73EA455B2128}"/>
              </a:ext>
            </a:extLst>
          </p:cNvPr>
          <p:cNvSpPr txBox="1"/>
          <p:nvPr/>
        </p:nvSpPr>
        <p:spPr>
          <a:xfrm>
            <a:off x="6303523" y="1115224"/>
            <a:ext cx="5802319" cy="5788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82563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КОРПОРАТИВНОЙ АНТИКОРРУПЦИОННОЙ КОМПЛАЕНС-ПРОГРАММОЙ»</a:t>
            </a:r>
          </a:p>
        </p:txBody>
      </p:sp>
      <p:grpSp>
        <p:nvGrpSpPr>
          <p:cNvPr id="60" name="Группа 59"/>
          <p:cNvGrpSpPr/>
          <p:nvPr/>
        </p:nvGrpSpPr>
        <p:grpSpPr>
          <a:xfrm>
            <a:off x="150713" y="1227891"/>
            <a:ext cx="2577021" cy="447896"/>
            <a:chOff x="6713627" y="842670"/>
            <a:chExt cx="2577021" cy="447896"/>
          </a:xfrm>
        </p:grpSpPr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714" b="91143" l="10000" r="90000">
                          <a14:foregroundMark x1="38667" y1="52857" x2="68333" y2="54000"/>
                          <a14:foregroundMark x1="71222" y1="72571" x2="71222" y2="72571"/>
                          <a14:foregroundMark x1="27000" y1="66000" x2="27000" y2="6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3627" y="842670"/>
              <a:ext cx="575867" cy="447896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B81351-CE65-10DE-D7EC-73EA455B2128}"/>
                </a:ext>
              </a:extLst>
            </p:cNvPr>
            <p:cNvSpPr txBox="1"/>
            <p:nvPr/>
          </p:nvSpPr>
          <p:spPr>
            <a:xfrm>
              <a:off x="7197347" y="875596"/>
              <a:ext cx="209330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ПРЕПОДАВАТЕЛИ</a:t>
              </a: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053707" y="4059969"/>
            <a:ext cx="2298122" cy="1922579"/>
            <a:chOff x="7545020" y="1030040"/>
            <a:chExt cx="2298122" cy="1922579"/>
          </a:xfrm>
        </p:grpSpPr>
        <p:pic>
          <p:nvPicPr>
            <p:cNvPr id="71" name="Рисунок 70">
              <a:hlinkClick r:id="rId6"/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8" r="10169"/>
            <a:stretch/>
          </p:blipFill>
          <p:spPr>
            <a:xfrm>
              <a:off x="8354363" y="1030040"/>
              <a:ext cx="679436" cy="655585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72" name="Прямоугольник 71"/>
            <p:cNvSpPr/>
            <p:nvPr/>
          </p:nvSpPr>
          <p:spPr>
            <a:xfrm>
              <a:off x="7545020" y="1700994"/>
              <a:ext cx="2298122" cy="125162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effectLst>
              <a:softEdge rad="6350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Грекова Ирина Юрьевна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директор Института комплаенса и этики бизнеса ВШЮА НИУ ВШЭ, управляющий директор по комплаенсу и этике бизнеса ПАО «Московская биржа»</a:t>
              </a: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1138462" y="2442768"/>
            <a:ext cx="2218282" cy="1425328"/>
            <a:chOff x="9047754" y="4248741"/>
            <a:chExt cx="2218282" cy="1425328"/>
          </a:xfrm>
        </p:grpSpPr>
        <p:pic>
          <p:nvPicPr>
            <p:cNvPr id="74" name="Рисунок 7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3" r="11750"/>
            <a:stretch/>
          </p:blipFill>
          <p:spPr>
            <a:xfrm>
              <a:off x="9837177" y="4248741"/>
              <a:ext cx="639436" cy="633424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75" name="Прямоугольник 74"/>
            <p:cNvSpPr/>
            <p:nvPr/>
          </p:nvSpPr>
          <p:spPr>
            <a:xfrm>
              <a:off x="9047754" y="4976442"/>
              <a:ext cx="2218282" cy="697627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Бутенко Роман Николаевич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к.ю.н., советник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Melling, Voitishkin &amp; Partners, 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адвокат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535558" y="2447740"/>
            <a:ext cx="2831047" cy="1210866"/>
            <a:chOff x="2689860" y="2110122"/>
            <a:chExt cx="2831047" cy="1210866"/>
          </a:xfrm>
        </p:grpSpPr>
        <p:pic>
          <p:nvPicPr>
            <p:cNvPr id="76" name="Рисунок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0262" y="2110122"/>
              <a:ext cx="670241" cy="670241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77" name="Прямоугольник 76"/>
            <p:cNvSpPr/>
            <p:nvPr/>
          </p:nvSpPr>
          <p:spPr>
            <a:xfrm>
              <a:off x="2689860" y="2808027"/>
              <a:ext cx="2831047" cy="51296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Бекещенко Эдуард Анатольевич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партнер юридической фирмы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Art de Lex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520568" y="4059969"/>
            <a:ext cx="3129939" cy="1245394"/>
            <a:chOff x="3136606" y="4042454"/>
            <a:chExt cx="3129939" cy="1245394"/>
          </a:xfrm>
        </p:grpSpPr>
        <p:pic>
          <p:nvPicPr>
            <p:cNvPr id="78" name="Рисунок 77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74" b="20894"/>
            <a:stretch/>
          </p:blipFill>
          <p:spPr>
            <a:xfrm>
              <a:off x="4249380" y="4042454"/>
              <a:ext cx="670241" cy="700391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79" name="Прямоугольник 78"/>
            <p:cNvSpPr/>
            <p:nvPr/>
          </p:nvSpPr>
          <p:spPr>
            <a:xfrm>
              <a:off x="3136606" y="4774887"/>
              <a:ext cx="3129939" cy="51296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Мжаванадзе Георгий Тенгизович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старший юрист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Melling, Voitishkin &amp; Partners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726152" y="2437707"/>
            <a:ext cx="3131536" cy="1234155"/>
            <a:chOff x="5269149" y="2088103"/>
            <a:chExt cx="3131536" cy="123415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8955" y="2088103"/>
              <a:ext cx="676459" cy="676459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80" name="Прямоугольник 79"/>
            <p:cNvSpPr/>
            <p:nvPr/>
          </p:nvSpPr>
          <p:spPr>
            <a:xfrm>
              <a:off x="5269149" y="2809297"/>
              <a:ext cx="3131536" cy="51296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Питиримова Елена Владимировна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старший юрист 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Melling, Voitishkin &amp; Partners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5" name="Скругленный прямоугольник 94"/>
          <p:cNvSpPr/>
          <p:nvPr/>
        </p:nvSpPr>
        <p:spPr>
          <a:xfrm>
            <a:off x="11476336" y="6238841"/>
            <a:ext cx="594975" cy="523220"/>
          </a:xfrm>
          <a:prstGeom prst="roundRect">
            <a:avLst/>
          </a:prstGeom>
          <a:solidFill>
            <a:srgbClr val="F2F2F2">
              <a:alpha val="69804"/>
            </a:srgb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602AED3-48DB-681F-BEEF-3E1EA1FA87BD}"/>
              </a:ext>
            </a:extLst>
          </p:cNvPr>
          <p:cNvGrpSpPr/>
          <p:nvPr/>
        </p:nvGrpSpPr>
        <p:grpSpPr>
          <a:xfrm>
            <a:off x="7736498" y="4059969"/>
            <a:ext cx="2936368" cy="1236644"/>
            <a:chOff x="7706004" y="3820033"/>
            <a:chExt cx="2936368" cy="12366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12"/>
            <a:srcRect l="50870" t="29863" r="20517" b="18232"/>
            <a:stretch/>
          </p:blipFill>
          <p:spPr>
            <a:xfrm>
              <a:off x="8833036" y="3820033"/>
              <a:ext cx="670828" cy="659124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contourClr>
                <a:srgbClr val="333333"/>
              </a:contourClr>
            </a:sp3d>
          </p:spPr>
        </p:pic>
        <p:sp>
          <p:nvSpPr>
            <p:cNvPr id="43" name="Прямоугольник 42"/>
            <p:cNvSpPr/>
            <p:nvPr/>
          </p:nvSpPr>
          <p:spPr>
            <a:xfrm>
              <a:off x="7706004" y="4543716"/>
              <a:ext cx="2936368" cy="51296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ru-RU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Ткаченко Олег Александрович</a:t>
              </a:r>
            </a:p>
            <a:p>
              <a:pPr algn="ctr">
                <a:spcAft>
                  <a:spcPts val="400"/>
                </a:spcAft>
              </a:pP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советник </a:t>
              </a:r>
              <a:r>
                <a:rPr lang="en-US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Melling</a:t>
              </a: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Voitishkin &amp; Partners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DC42DECC-35DE-5972-C00A-358458CE530A}"/>
              </a:ext>
            </a:extLst>
          </p:cNvPr>
          <p:cNvGrpSpPr/>
          <p:nvPr/>
        </p:nvGrpSpPr>
        <p:grpSpPr>
          <a:xfrm>
            <a:off x="1837944" y="160838"/>
            <a:ext cx="10134293" cy="738664"/>
            <a:chOff x="1837944" y="160838"/>
            <a:chExt cx="10134293" cy="738664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73A42AE7-7B99-EFC8-0FA8-1184760BD7A8}"/>
                </a:ext>
              </a:extLst>
            </p:cNvPr>
            <p:cNvSpPr/>
            <p:nvPr/>
          </p:nvSpPr>
          <p:spPr>
            <a:xfrm>
              <a:off x="1907796" y="160838"/>
              <a:ext cx="6096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семинар </a:t>
              </a:r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«Вопросы применения законодательства </a:t>
              </a:r>
            </a:p>
            <a:p>
              <a:r>
                <a:rPr lang="ru-RU" sz="1400" b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противодействии коррупции и основные направления профилактики                                   коррупционных правонарушений»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B6380D16-1886-AA5A-62D8-EFF07B7526AB}"/>
                </a:ext>
              </a:extLst>
            </p:cNvPr>
            <p:cNvSpPr/>
            <p:nvPr/>
          </p:nvSpPr>
          <p:spPr>
            <a:xfrm>
              <a:off x="8003796" y="224640"/>
              <a:ext cx="39684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Генеральная прокуратура Российской Федерации</a:t>
              </a:r>
            </a:p>
            <a:p>
              <a:pPr>
                <a:spcAft>
                  <a:spcPts val="600"/>
                </a:spcAft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 ноября 2023 г.    Новый Арбат, 36</a:t>
              </a: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BE44E0D0-ACA7-47CE-102A-E708D4DA8ADB}"/>
                </a:ext>
              </a:extLst>
            </p:cNvPr>
            <p:cNvGrpSpPr/>
            <p:nvPr/>
          </p:nvGrpSpPr>
          <p:grpSpPr>
            <a:xfrm>
              <a:off x="1837944" y="230778"/>
              <a:ext cx="10049256" cy="668724"/>
              <a:chOff x="1837944" y="222726"/>
              <a:chExt cx="10049256" cy="668724"/>
            </a:xfrm>
          </p:grpSpPr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0B12CF00-95C9-C2CB-2BA6-7D7BBB214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7944" y="222726"/>
                <a:ext cx="0" cy="658952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>
                <a:extLst>
                  <a:ext uri="{FF2B5EF4-FFF2-40B4-BE49-F238E27FC236}">
                    <a16:creationId xmlns:a16="http://schemas.microsoft.com/office/drawing/2014/main" id="{6B07C312-AB96-E4DA-B875-0D8F03F1C6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33944" y="222726"/>
                <a:ext cx="0" cy="668724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>
                <a:extLst>
                  <a:ext uri="{FF2B5EF4-FFF2-40B4-BE49-F238E27FC236}">
                    <a16:creationId xmlns:a16="http://schemas.microsoft.com/office/drawing/2014/main" id="{728ECE51-5BB6-9E72-5FB2-2EE241F74A60}"/>
                  </a:ext>
                </a:extLst>
              </p:cNvPr>
              <p:cNvCxnSpPr/>
              <p:nvPr/>
            </p:nvCxnSpPr>
            <p:spPr>
              <a:xfrm flipH="1">
                <a:off x="1837944" y="881678"/>
                <a:ext cx="10049256" cy="0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35874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Пользовательские 1">
      <a:dk1>
        <a:srgbClr val="0F2C68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HSE Sans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A9C74E6E830D74E9B0FDDB4017A5417" ma:contentTypeVersion="13" ma:contentTypeDescription="Создание документа." ma:contentTypeScope="" ma:versionID="d4e423622451d608a8a05f4da7a1e1a2">
  <xsd:schema xmlns:xsd="http://www.w3.org/2001/XMLSchema" xmlns:xs="http://www.w3.org/2001/XMLSchema" xmlns:p="http://schemas.microsoft.com/office/2006/metadata/properties" xmlns:ns2="9875bd71-cde8-496c-a136-433f55d5e6d0" xmlns:ns3="e96afe77-3acb-4328-97fc-408e1bde3ecd" targetNamespace="http://schemas.microsoft.com/office/2006/metadata/properties" ma:root="true" ma:fieldsID="4831203c63c08b9f52ea6d3ee0d7a96e" ns2:_="" ns3:_="">
    <xsd:import namespace="9875bd71-cde8-496c-a136-433f55d5e6d0"/>
    <xsd:import namespace="e96afe77-3acb-4328-97fc-408e1bde3e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5bd71-cde8-496c-a136-433f55d5e6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afe77-3acb-4328-97fc-408e1bde3ec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4386AA-1848-4C75-B336-1053927CB0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3DAF31-D8A6-49A0-9A5D-8B2EA5B1C511}">
  <ds:schemaRefs>
    <ds:schemaRef ds:uri="9875bd71-cde8-496c-a136-433f55d5e6d0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e96afe77-3acb-4328-97fc-408e1bde3ecd"/>
  </ds:schemaRefs>
</ds:datastoreItem>
</file>

<file path=customXml/itemProps3.xml><?xml version="1.0" encoding="utf-8"?>
<ds:datastoreItem xmlns:ds="http://schemas.openxmlformats.org/officeDocument/2006/customXml" ds:itemID="{4D4651DD-DCCC-4759-B2F6-7F520BDCC2B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9875bd71-cde8-496c-a136-433f55d5e6d0"/>
    <ds:schemaRef ds:uri="e96afe77-3acb-4328-97fc-408e1bde3ec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1652</Words>
  <Application>Microsoft Office PowerPoint</Application>
  <PresentationFormat>Широкоэкранный</PresentationFormat>
  <Paragraphs>272</Paragraphs>
  <Slides>14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HSE Sans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Кутьков Юрий Юрьевич</dc:creator>
  <cp:lastModifiedBy>Vitaliya Kosovskaya</cp:lastModifiedBy>
  <cp:revision>67</cp:revision>
  <cp:lastPrinted>2021-11-11T13:08:42Z</cp:lastPrinted>
  <dcterms:created xsi:type="dcterms:W3CDTF">2021-11-11T08:52:47Z</dcterms:created>
  <dcterms:modified xsi:type="dcterms:W3CDTF">2023-11-24T12:56:53Z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0x0101002A9C74E6E830D74E9B0FDDB4017A5417</vt:lpwstr>
  </property>
</Properties>
</file>