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notesMasterIdLst>
    <p:notesMasterId r:id="rId18"/>
  </p:notesMasterIdLst>
  <p:sldIdLst>
    <p:sldId id="256" r:id="rId2"/>
    <p:sldId id="276" r:id="rId3"/>
    <p:sldId id="258" r:id="rId4"/>
    <p:sldId id="275" r:id="rId5"/>
    <p:sldId id="263" r:id="rId6"/>
    <p:sldId id="269" r:id="rId7"/>
    <p:sldId id="264" r:id="rId8"/>
    <p:sldId id="265" r:id="rId9"/>
    <p:sldId id="266" r:id="rId10"/>
    <p:sldId id="267" r:id="rId11"/>
    <p:sldId id="270" r:id="rId12"/>
    <p:sldId id="268" r:id="rId13"/>
    <p:sldId id="272" r:id="rId14"/>
    <p:sldId id="271" r:id="rId15"/>
    <p:sldId id="273" r:id="rId16"/>
    <p:sldId id="274" r:id="rId17"/>
  </p:sldIdLst>
  <p:sldSz cx="9144000" cy="6858000" type="screen4x3"/>
  <p:notesSz cx="6799263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Лакомкин Н.А." initials="ЛН" lastIdx="13" clrIdx="0"/>
  <p:cmAuthor id="1" name="Лакомкин Никита Алексеевич" initials="ЛНА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8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5-21T10:25:09.314" idx="1">
    <p:pos x="5379" y="609"/>
    <p:text>Все ОМСУ ориентированы на то, чтобы при осуществлении контроля использовать бумажные носители (ч 10 ст 98). В положении это будет закреплено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36F71F-9DE0-4A72-BD22-8E9DD35C0539}" type="datetimeFigureOut">
              <a:rPr lang="ru-RU" smtClean="0"/>
              <a:t>14.07.2021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033F6-F6E6-4D4F-AEE4-7C11172917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630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033F6-F6E6-4D4F-AEE4-7C1117291715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103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14.07.2021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14.07.2021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14.07.2021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pPr/>
              <a:t>14.07.2021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1" descr="https://genproc.gov.ru/img/emblem.PNG">
            <a:extLst>
              <a:ext uri="{FF2B5EF4-FFF2-40B4-BE49-F238E27FC236}">
                <a16:creationId xmlns:a16="http://schemas.microsoft.com/office/drawing/2014/main" id="{DBEF2232-E72C-4BCE-8519-6FA62DC592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98" r="-1098"/>
          <a:stretch/>
        </p:blipFill>
        <p:spPr bwMode="auto">
          <a:xfrm>
            <a:off x="2699691" y="692696"/>
            <a:ext cx="3528593" cy="354359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7204D04-02AB-497B-8218-588BCC0799F7}"/>
              </a:ext>
            </a:extLst>
          </p:cNvPr>
          <p:cNvSpPr/>
          <p:nvPr/>
        </p:nvSpPr>
        <p:spPr>
          <a:xfrm>
            <a:off x="0" y="116632"/>
            <a:ext cx="9144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Прокуратура Тамбовской области</a:t>
            </a:r>
          </a:p>
          <a:p>
            <a:pPr algn="ctr"/>
            <a:endParaRPr lang="ru-RU" sz="4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46BBBD6D-7018-4B33-8091-036E042918E6}"/>
              </a:ext>
            </a:extLst>
          </p:cNvPr>
          <p:cNvSpPr/>
          <p:nvPr/>
        </p:nvSpPr>
        <p:spPr>
          <a:xfrm>
            <a:off x="1115616" y="6381328"/>
            <a:ext cx="669674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Тамбов 2021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1140A79-EF88-4992-9324-ACEC0FA55862}"/>
              </a:ext>
            </a:extLst>
          </p:cNvPr>
          <p:cNvSpPr/>
          <p:nvPr/>
        </p:nvSpPr>
        <p:spPr>
          <a:xfrm>
            <a:off x="-31760" y="3963863"/>
            <a:ext cx="9144000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Особенности нормативного регулирования процесса осуществления муниципального контроля по Федеральному закону № 248-ФЗ «О государственном контроле (надзоре) и муниципальном контроле в Российской Федерации»</a:t>
            </a:r>
          </a:p>
        </p:txBody>
      </p:sp>
    </p:spTree>
    <p:extLst>
      <p:ext uri="{BB962C8B-B14F-4D97-AF65-F5344CB8AC3E}">
        <p14:creationId xmlns:p14="http://schemas.microsoft.com/office/powerpoint/2010/main" val="3000775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50106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виде муниципального контроля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содержать следующие сведения: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установлено, что система оценки и управления рисками при осуществлении соответствующего вида муниципального контроля не применяется, если иное не установлено федеральным законом о виде контроля, общими требованиями к организации и осуществлению данного вида муниципального контроля, утвержденными Правительством Российской Федерации. В этом случае плановые контрольные (надзорные) мероприятия и внеплановые контрольные (надзорные) мероприятия проводятся с учетом особенностей, установленных статьями 61 и 66 ФЗ № 248-ФЗ (ч. 7 ст. 22 ФЗ № 248-ФЗ).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установлено, что частота проведения плановых контрольных (надзорных) мероприятий в отношении объектов контроля, отнесенных к определенным категориям риска, определяется в рамках иных, за исключением одного года, периодов времени либо устанавливается в связи с наступлением определенных событий (ч. 6 ст. 25 ФЗ № 248-ФЗ)</a:t>
            </a:r>
            <a:r>
              <a:rPr lang="ru-RU" sz="1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при применении системы оценки и управления рисками.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объектов контроля, отнесенных к определенным категориям риска, могут устанавливаться сокращенные сроки проведения контрольных (надзорных) мероприятий, особенности содержания контрольных (надзорных) мероприятий, объем представляемых документов, инструментального обследования, проводимых испытаний, экспертиз и экспериментов (ч. 8 ст. 25 ФЗ № 248-ФЗ) </a:t>
            </a:r>
            <a:r>
              <a:rPr lang="ru-RU" sz="1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при применении системы оценки и управления рисками.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установлен запрет на проведение контрольного (надзорного) мероприятия в отношении объектов контроля инспекторами, которые проводили профилактические мероприятия в отношении указанных объектов контроля (ч. 3 ст. 27 ФЗ № 248-ФЗ).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установлены иные права инспектора, не указанные в ч 2 ст. 29 ФЗ № 248-ФЗ (п. 8 ч.2 ст. 29 ФЗ № 248-ФЗ).</a:t>
            </a:r>
          </a:p>
        </p:txBody>
      </p:sp>
    </p:spTree>
    <p:extLst>
      <p:ext uri="{BB962C8B-B14F-4D97-AF65-F5344CB8AC3E}">
        <p14:creationId xmlns:p14="http://schemas.microsoft.com/office/powerpoint/2010/main" val="2702766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установлено, что досудебный порядок подачи жалоб при осуществлении соответствующего вида муниципального контроля не применяется, если иное не установлено федеральным законом о виде контроля, общими требованиями к организации и осуществлению данного вида муниципального контроля, утвержденными Правительством Российской Федерации ( ч. 4 ст. 39 ФЗ № 248-ФЗ).</a:t>
            </a:r>
          </a:p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предусмотрено создание в контрольном (надзорном) органе из числа его должностных лиц коллегиального органа (коллегиальных органов) для рассмотрения жалоб (ч. 3 ст. 40 ФЗ № 248-ФЗ).</a:t>
            </a:r>
          </a:p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предусмотрены меры стимулирования добросовестности (на нематериальное поощрение добросовестных контролируемых лиц) в целях мотивации контролируемых лиц к соблюдению обязательных требований. В данном случае порядок оценки добросовестности контролируемых лиц, в том числе виды мер стимулирования добросовестности, устанавливается положением о виде контроля (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ч.ч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1, 2 ст. 48 ФЗ № 248-ФЗ).</a:t>
            </a:r>
          </a:p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предусматриваться самостоятельная оценка соблюдения обязательных требований (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самообследование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контролируемыми лицами в целях добровольного определения ими уровня соблюдения обязательных требований. В указанном случае срок действия декларации соблюдения обязательных требований определяется положением о виде контроля, но не может составлять менее одного года и более трех лет с момента регистрации указанной декларации контрольным (надзорным) органом. Положением о виде контроля устанавливается срок, по истечении которого контролируемое лицо может вновь принять декларацию соблюдения обязательных требований по результатам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самообследования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.(ч.ч. 1, 5, 8 ст. 51 ФЗ № 248-ФЗ).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7449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77073"/>
          </a:xfrm>
        </p:spPr>
        <p:txBody>
          <a:bodyPr>
            <a:noAutofit/>
          </a:bodyPr>
          <a:lstStyle/>
          <a:p>
            <a:pPr algn="just"/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предусмотрены порядок и сроки проведения обязательного профилактического визита устанавливаются положением о виде контроля. Контрольный (надзорный) орган обязан предложить проведение профилактического визита лицам, приступающим к осуществлению деятельности в определенной сфере, не позднее чем в течение одного года с момента начала такой деятельности (ч. 7 ст. 52 ФЗ № 248-ФЗ).</a:t>
            </a:r>
          </a:p>
          <a:p>
            <a:pPr algn="just"/>
            <a:r>
              <a:rPr lang="ru-RU" sz="135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 Положении установлено, что система оценки и управления рисками применяется, </a:t>
            </a:r>
            <a:r>
              <a:rPr lang="ru-RU" sz="13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может быть установлено, что вид контроля осуществляется без проведения плановых контрольных (надзорных) мероприятий (ч. 2 ст. 61 ФЗ № 248-ФЗ).</a:t>
            </a:r>
          </a:p>
          <a:p>
            <a:pPr algn="just"/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предусмотрены иные сведения, которые подлежат отражению в решении о проведении контрольного (надзорного) мероприятия, поимо предусмотренных законом (п. 15 ч. 2 ст. 64 ФЗ № 248-ФЗ).</a:t>
            </a:r>
          </a:p>
          <a:p>
            <a:pPr algn="just"/>
            <a:r>
              <a:rPr lang="ru-RU" sz="13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Случаи и порядок фотосъемки, аудио- и видеозаписи, иных способов фиксации доказательств (ч. 6 ст. 65 ФЗ № 248-ФЗ).</a:t>
            </a:r>
          </a:p>
          <a:p>
            <a:pPr algn="just"/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предусматриваться сокращенный объем совершения отдельных контрольных (надзорных) действий при проведении выборочного контроля в отношении объектов контроля, отнесенных к определенным категориям риска (ч. 6 ст. 69 ФЗ № 248-ФЗ).</a:t>
            </a:r>
          </a:p>
          <a:p>
            <a:pPr algn="just"/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предусматриваться сокращенный объем совершения отдельных контрольных (надзорных) действий при проведении рейдового осмотра в отношении объектов контроля, отнесенных к определенным категориям риска (ч.ч. 6, 8 ст. 71 ФЗ № 248-ФЗ).</a:t>
            </a:r>
          </a:p>
          <a:p>
            <a:pPr algn="just"/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предусмотрено проведение документарной проверки, предметом которой являются сведения, составляющие государственную тайну и находящиеся по месту нахождения (осуществления деятельности) контролируемого лица (его филиалов, представительств, обособленных структурных подразделений), а также иные особенности проведения документарной проверки, связанные с защитой сведений, составляющих государственную тайну (ч. 8 ст. 72 ФЗ № 248-ФЗ).</a:t>
            </a:r>
          </a:p>
          <a:p>
            <a:pPr algn="just"/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устанавливаться ограничения проведения выездных проверок в отношении объектов контроля, отнесенных к определенным категориям риска причинения вреда (ущерба) охраняемым законом ценностям (ч. 4 ст. 73 ФЗ № 248-ФЗ).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3371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5688632"/>
          </a:xfrm>
        </p:spPr>
        <p:txBody>
          <a:bodyPr>
            <a:no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предусматриваться совершение в сокращенном объеме отдельных контрольных (надзорных) действий при проведении выездной проверки в отношении объектов контроля, отнесенных к определенным категориям риска причинения вреда (ущерба) охраняемым законом ценностям (ч. 9 ст. 73 ФЗ № 248-ФЗ).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предусмотрен порядок альтернативного отбора проб (образцов) для проведения при необходимости альтернативного испытания или альтернативной экспертизы, включающий в том числе указание на должностных лиц контрольных (надзорных) органов, которые должны участвовать в альтернативном отборе проб (образцов), порядок и сроки совершения действий в рамках альтернативного отбора проб (образцов), порядок принятия решений по итогам альтернативного отбора проб (образцов) (ч. 7 ст. 81 ФЗ № 248-ФЗ).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установлены случаи применения оборудования, государственных и иных информационных систем, программных средств, созданные в соответствии с законодательством Российской Федерации, обязательных к использованию контролируемым лицом, а также иные средства доступа к информации для определения фактических значений, показателей, действий (событий), имеющих значение для проведения оценки соблюдения контролируемым лицом обязательных требований, в ходе инструментального обследования (ч. 2 ст. 82 ФЗ № 248-ФЗ).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предусмотрен порядок альтернативного инструментального обследования в случае несогласия контролируемого лица с результатами инструментального обследования, проведенного в рамках контрольного (надзорного) мероприятия, включающий в том числе указание на должностных лиц контрольных (надзорных) органов, которые должны участвовать в альтернативном инструментальном обследовании, порядок и сроки совершения действий в рамках альтернативного инструментального обследования, порядок принятия решений по итогам альтернативного инструментального обследования (ч. 5 ст. 82 ФЗ № 248-ФЗ).</a:t>
            </a:r>
          </a:p>
        </p:txBody>
      </p:sp>
    </p:spTree>
    <p:extLst>
      <p:ext uri="{BB962C8B-B14F-4D97-AF65-F5344CB8AC3E}">
        <p14:creationId xmlns:p14="http://schemas.microsoft.com/office/powerpoint/2010/main" val="795929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5976664"/>
          </a:xfrm>
        </p:spPr>
        <p:txBody>
          <a:bodyPr>
            <a:noAutofit/>
          </a:bodyPr>
          <a:lstStyle/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предусмотрен порядок проведения альтернативного испытания (ч. 4 ст. 83 ФЗ № 248-ФЗ).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предусмотрено возложение обязанности по отбору, удостоверению и представлению на экспертизу образцов на иное лицо (не контрольный орган) (ч. 4 ст. 84 ФЗ № 248-ФЗ).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установлены случаи, когда при невозможности транспортировки образца исследования к месту работы эксперта контрольный (надзорный) орган обеспечивает ему беспрепятственный доступ к образцу и необходимые условия для исследования. Положением о виде контроля может быть предусмотрен порядок альтернативной экспертизы образцов в случае несогласия контролируемого лица с результатами экспертизы, осуществленной в рамках контрольного (надзорного) мероприятия, включающий в том числе порядок и сроки совершения действий в рамках альтернативной экспертизы, порядок принятия решений по итогам альтернативной экспертизы (ч.ч. 8, 10 ст. 84 ФЗ № 248-ФЗ).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предусматриваться случаи, при которых предусмотренные п. 3 ч. 2 ст. 30 ФЗ № 248-ФЗ меры не принимаются (в части административных правонарушений), если выданное предписание об устранении нарушений обязательных требований исполнено контролируемым лицом надлежащим образом (ч. 4 ст. 90 ФЗ № 248-ФЗ).</a:t>
            </a:r>
          </a:p>
        </p:txBody>
      </p:sp>
    </p:spTree>
    <p:extLst>
      <p:ext uri="{BB962C8B-B14F-4D97-AF65-F5344CB8AC3E}">
        <p14:creationId xmlns:p14="http://schemas.microsoft.com/office/powerpoint/2010/main" val="3320765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92088"/>
          </a:xfrm>
        </p:spPr>
        <p:txBody>
          <a:bodyPr>
            <a:noAutofit/>
          </a:bodyPr>
          <a:lstStyle/>
          <a:p>
            <a:pPr algn="ctr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правовые акты, которые необходимы для осуществления муниципального контроля в порядке ФЗ № 248-ФЗ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124744"/>
            <a:ext cx="7543800" cy="5112568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индикаторов риска нарушения обязательных требований по видам контроля и порядок их выявления утверждаются для каждого вида муниципального контроля - 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представительным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муниципального образования (п. 3 ч. 10 ст. 23 ФЗ № 248-ФЗ) </a:t>
            </a:r>
            <a:r>
              <a:rPr lang="ru-RU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 их применении).</a:t>
            </a:r>
          </a:p>
          <a:p>
            <a:pPr algn="just"/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показатели вида контроля и их целевые значения, индикативные показатели для видов муниципального контроля утверждаются 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представительным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муниципального образования (ч. 5 ст. 30 ФЗ № 248-ФЗ).</a:t>
            </a:r>
          </a:p>
          <a:p>
            <a:pPr algn="just"/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Должностные инструкции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(должностные регламенты) лиц, уполномоченных на осуществление муниципального контроля, содержащие указание на наделение указанных лиц полномочиями по проведению контрольных и профилактических мероприятий.</a:t>
            </a:r>
          </a:p>
          <a:p>
            <a:pPr algn="just"/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Проверочные листы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каждого вида муниципального контроля (ст. 53 ФЗ № 248-ФЗ).</a:t>
            </a:r>
          </a:p>
          <a:p>
            <a:pPr algn="just"/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Устав МО и иные муниципальные акты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регулирующие отношения, установленные ч. 4 ст. 26 ФЗ № 248-ФЗ.</a:t>
            </a:r>
          </a:p>
          <a:p>
            <a:pPr algn="just"/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Квалификационные требования для замещения должности инспектора в МУ (ч. 3 ст. 28 ФЗ № 248-ФЗ) (</a:t>
            </a:r>
            <a:r>
              <a:rPr lang="ru-RU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возложения полномочий по </a:t>
            </a:r>
            <a:r>
              <a:rPr lang="ru-RU" sz="5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мун</a:t>
            </a:r>
            <a:r>
              <a:rPr lang="ru-RU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контролю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проведению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самообследования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подготовке декларации соблюдения обязательных требований (ч. 7 ст. 51 ФЗ № 248-ФЗ) – </a:t>
            </a:r>
            <a:r>
              <a:rPr lang="ru-RU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этот вид профилактических мероприятий предусмотрен Положением о виде контроля.</a:t>
            </a:r>
          </a:p>
          <a:p>
            <a:pPr algn="just"/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передачи вопросов,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связанных с исполнением решений, должностному лицу, не выносившему такое решение (ч. 2 ст. 94 ФЗ № 248-ФЗ).</a:t>
            </a:r>
          </a:p>
          <a:p>
            <a:pPr algn="just"/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должностных лиц, ответственных за внесение сведений в реестр и их актуализацию, а также организуют получение доступа к реестру (п. 12 Правил формирования и ведения единого реестра видов контроля, утвержденных постановлением Правительства РФ от 02.04.2021 № 528)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1140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6781800" cy="1168152"/>
          </a:xfrm>
        </p:spPr>
        <p:txBody>
          <a:bodyPr>
            <a:noAutofit/>
          </a:bodyPr>
          <a:lstStyle/>
          <a:p>
            <a:pPr algn="ctr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правовые акты, которые могут быть приняты ОМС для осуществления муниципального контроля в порядке ФЗ № 248-ФЗ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0100" y="2636912"/>
            <a:ext cx="7543800" cy="272717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создании иных информационных систем в целях обеспечения организации и осуществления муниципального контроля (ч. 2 ст. 17 ФЗ № 248-ФЗ).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Утвердить формы документов, используемых при осуществлении государственного контроля (надзора), муниципального контроля не утвержденные приказом Минэкономразвития России от 31.03.2021 № 151 (ч. 3 ст. 21 ФЗ № 248-ФЗ)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646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нормативного регулирования осуществления муниципального контроля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28800"/>
            <a:ext cx="8712968" cy="4497363"/>
          </a:xfrm>
        </p:spPr>
        <p:txBody>
          <a:bodyPr>
            <a:normAutofit/>
          </a:bodyPr>
          <a:lstStyle/>
          <a:p>
            <a:pPr marL="0" indent="45000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виде муниципального контроля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определяющее порядок его организации и осуществления, принимается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представительным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местного самоуправления, муниципальный контроль осуществляется в рамках полномочий органов местного самоуправления по решению вопросов местного значения (ч. 6 ст. 1, п.4 ч. 2 ст. 3 ФЗ № 248-ФЗ).</a:t>
            </a:r>
          </a:p>
          <a:p>
            <a:pPr marL="0" indent="4500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00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о видах муниципального контроля утверждаются с учетом общих требований к организации и осуществлению отдельных видов муниципального контроля. Такие требования могут быть установлены Правительством Российской Федерации (ч.3 ст. 3 ФЗ № 248-ФЗ).</a:t>
            </a:r>
          </a:p>
          <a:p>
            <a:pPr indent="450000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597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7500" lnSpcReduction="20000"/>
          </a:bodyPr>
          <a:lstStyle/>
          <a:p>
            <a:pPr marL="0" indent="45000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000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органов местного самоуправления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наделенных полномочиями по осуществлению муниципального контроля, установление их организационной структуры,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полномочий, функций, порядка их деятельности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определение перечня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должностных лиц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указанных органов местного самоуправления 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полномочий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осуществляются 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уставами муниципальных образований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иными муниципальными правовыми актами (ч. 5 ст. 26 ФЗ № 248-ФЗ).</a:t>
            </a:r>
          </a:p>
          <a:p>
            <a:pPr marL="0" indent="4500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Контрольными органами являются наделенные полномочиями по осуществлению муниципального контроля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местного самоуправления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в случаях, предусмотренных федеральными законами, государственные корпорации, публично-правовые компании.</a:t>
            </a:r>
          </a:p>
          <a:p>
            <a:pPr marL="0" indent="4500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муниципального контроля отдельных видов или отдельных полномочий по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осуществлению в случаях, установленных федеральными законами о видах контроля, законами субъектов Российской Федерации, может быть возложено на муниципальные учреждения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00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Квалификационные требования для замещения должности инспектора в муниципальных учреждениях устанавливаются муниципальными нормативными правовыми актами с учетом положений Федерального закона (ч. 1-3 ст. 26 ФЗ № 248-ФЗ).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927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1C81A5-6529-4461-92C9-CDF347650812}"/>
              </a:ext>
            </a:extLst>
          </p:cNvPr>
          <p:cNvSpPr txBox="1"/>
          <p:nvPr/>
        </p:nvSpPr>
        <p:spPr>
          <a:xfrm>
            <a:off x="791580" y="494446"/>
            <a:ext cx="756084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ВИДЫ МУНИЦИПАЛЬНОГО КОНТРОЛЯ В СООТВЕТСТВИИ «ЗАКОНОМ-СПУТНИКОМ»</a:t>
            </a:r>
            <a:endParaRPr lang="ru-RU" sz="13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endParaRPr lang="ru-RU" sz="1300" dirty="0">
              <a:latin typeface="Liberation Mono"/>
              <a:ea typeface="Liberation Mono"/>
              <a:cs typeface="Liberation Mono"/>
            </a:endParaRPr>
          </a:p>
          <a:p>
            <a:endParaRPr lang="ru-RU" sz="1800" dirty="0">
              <a:effectLst/>
              <a:latin typeface="Liberation Mono"/>
              <a:ea typeface="Liberation Mono"/>
              <a:cs typeface="Liberation Mono"/>
            </a:endParaRPr>
          </a:p>
          <a:p>
            <a:endParaRPr lang="ru-RU" sz="1800" dirty="0">
              <a:effectLst/>
              <a:latin typeface="Liberation Mono"/>
              <a:ea typeface="Liberation Mono"/>
              <a:cs typeface="Liberation Mono"/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B4FDDD43-FDE6-4F5C-9D5C-4A02137A4A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967415"/>
              </p:ext>
            </p:extLst>
          </p:nvPr>
        </p:nvGraphicFramePr>
        <p:xfrm>
          <a:off x="575555" y="843020"/>
          <a:ext cx="7992888" cy="517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9381">
                  <a:extLst>
                    <a:ext uri="{9D8B030D-6E8A-4147-A177-3AD203B41FA5}">
                      <a16:colId xmlns:a16="http://schemas.microsoft.com/office/drawing/2014/main" val="289492068"/>
                    </a:ext>
                  </a:extLst>
                </a:gridCol>
                <a:gridCol w="5093507">
                  <a:extLst>
                    <a:ext uri="{9D8B030D-6E8A-4147-A177-3AD203B41FA5}">
                      <a16:colId xmlns:a16="http://schemas.microsoft.com/office/drawing/2014/main" val="1447723551"/>
                    </a:ext>
                  </a:extLst>
                </a:gridCol>
              </a:tblGrid>
              <a:tr h="3256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Условные</a:t>
                      </a:r>
                      <a:r>
                        <a:rPr lang="en-US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группы</a:t>
                      </a:r>
                      <a:endParaRPr lang="ru-RU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Виды</a:t>
                      </a:r>
                      <a:r>
                        <a:rPr lang="en-US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контроля</a:t>
                      </a:r>
                      <a:endParaRPr lang="ru-RU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6886491"/>
                  </a:ext>
                </a:extLst>
              </a:tr>
              <a:tr h="4924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Виды муниципального 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контроля, которые 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определены «законом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спутником» как 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муниципальный контроль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1958683"/>
                  </a:ext>
                </a:extLst>
              </a:tr>
              <a:tr h="4924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Виды муниципального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контроля, которые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исключены «законом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спутником» из видов муниципального контроля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858128"/>
                  </a:ext>
                </a:extLst>
              </a:tr>
              <a:tr h="3691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Виды муниципального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контроля, по которым отсутствуют нормы в «законе-спутнике» (не приводится в соответствие с ФЗ 248)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3284391"/>
                  </a:ext>
                </a:extLst>
              </a:tr>
              <a:tr h="369128">
                <a:tc>
                  <a:txBody>
                    <a:bodyPr/>
                    <a:lstStyle/>
                    <a:p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Имеется специальное регулирование в федеральных законах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Реклама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620056"/>
                  </a:ext>
                </a:extLst>
              </a:tr>
            </a:tbl>
          </a:graphicData>
        </a:graphic>
      </p:graphicFrame>
      <p:sp>
        <p:nvSpPr>
          <p:cNvPr id="97" name="Shape 269">
            <a:extLst>
              <a:ext uri="{FF2B5EF4-FFF2-40B4-BE49-F238E27FC236}">
                <a16:creationId xmlns:a16="http://schemas.microsoft.com/office/drawing/2014/main" id="{AB231D7B-D0D0-40EC-B778-37F869E9A503}"/>
              </a:ext>
            </a:extLst>
          </p:cNvPr>
          <p:cNvSpPr/>
          <p:nvPr/>
        </p:nvSpPr>
        <p:spPr>
          <a:xfrm>
            <a:off x="3603217" y="1205175"/>
            <a:ext cx="2086848" cy="288031"/>
          </a:xfrm>
          <a:custGeom>
            <a:avLst/>
            <a:gdLst/>
            <a:ahLst/>
            <a:cxnLst/>
            <a:rect l="0" t="0" r="0" b="0"/>
            <a:pathLst>
              <a:path w="1869948" h="425196">
                <a:moveTo>
                  <a:pt x="70866" y="0"/>
                </a:moveTo>
                <a:lnTo>
                  <a:pt x="1799082" y="0"/>
                </a:lnTo>
                <a:cubicBezTo>
                  <a:pt x="1838198" y="0"/>
                  <a:pt x="1869948" y="31750"/>
                  <a:pt x="1869948" y="70866"/>
                </a:cubicBezTo>
                <a:lnTo>
                  <a:pt x="1869948" y="354330"/>
                </a:lnTo>
                <a:cubicBezTo>
                  <a:pt x="1869948" y="393446"/>
                  <a:pt x="1838198" y="425196"/>
                  <a:pt x="1799082" y="425196"/>
                </a:cubicBezTo>
                <a:lnTo>
                  <a:pt x="70866" y="425196"/>
                </a:lnTo>
                <a:cubicBezTo>
                  <a:pt x="31750" y="425196"/>
                  <a:pt x="0" y="393446"/>
                  <a:pt x="0" y="354330"/>
                </a:cubicBezTo>
                <a:lnTo>
                  <a:pt x="0" y="70866"/>
                </a:lnTo>
                <a:cubicBezTo>
                  <a:pt x="0" y="31750"/>
                  <a:pt x="31750" y="0"/>
                  <a:pt x="70866" y="0"/>
                </a:cubicBezTo>
                <a:close/>
              </a:path>
            </a:pathLst>
          </a:custGeom>
          <a:ln w="0" cap="rnd">
            <a:round/>
          </a:ln>
        </p:spPr>
        <p:style>
          <a:lnRef idx="0">
            <a:srgbClr val="000000">
              <a:alpha val="0"/>
            </a:srgbClr>
          </a:lnRef>
          <a:fillRef idx="1">
            <a:srgbClr val="00B050"/>
          </a:fillRef>
          <a:effectRef idx="0">
            <a:scrgbClr r="0" g="0" b="0"/>
          </a:effectRef>
          <a:fontRef idx="none"/>
        </p:style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  </a:t>
            </a:r>
            <a:r>
              <a:rPr lang="ru-RU" sz="14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Земельный контроль </a:t>
            </a:r>
            <a:endParaRPr lang="ru-RU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99" name="Shape 269">
            <a:extLst>
              <a:ext uri="{FF2B5EF4-FFF2-40B4-BE49-F238E27FC236}">
                <a16:creationId xmlns:a16="http://schemas.microsoft.com/office/drawing/2014/main" id="{3D1AEF9F-3D83-4EFA-8C49-465E9296B525}"/>
              </a:ext>
            </a:extLst>
          </p:cNvPr>
          <p:cNvSpPr/>
          <p:nvPr/>
        </p:nvSpPr>
        <p:spPr>
          <a:xfrm>
            <a:off x="5790480" y="1192016"/>
            <a:ext cx="2466097" cy="288031"/>
          </a:xfrm>
          <a:custGeom>
            <a:avLst/>
            <a:gdLst/>
            <a:ahLst/>
            <a:cxnLst/>
            <a:rect l="0" t="0" r="0" b="0"/>
            <a:pathLst>
              <a:path w="1869948" h="425196">
                <a:moveTo>
                  <a:pt x="70866" y="0"/>
                </a:moveTo>
                <a:lnTo>
                  <a:pt x="1799082" y="0"/>
                </a:lnTo>
                <a:cubicBezTo>
                  <a:pt x="1838198" y="0"/>
                  <a:pt x="1869948" y="31750"/>
                  <a:pt x="1869948" y="70866"/>
                </a:cubicBezTo>
                <a:lnTo>
                  <a:pt x="1869948" y="354330"/>
                </a:lnTo>
                <a:cubicBezTo>
                  <a:pt x="1869948" y="393446"/>
                  <a:pt x="1838198" y="425196"/>
                  <a:pt x="1799082" y="425196"/>
                </a:cubicBezTo>
                <a:lnTo>
                  <a:pt x="70866" y="425196"/>
                </a:lnTo>
                <a:cubicBezTo>
                  <a:pt x="31750" y="425196"/>
                  <a:pt x="0" y="393446"/>
                  <a:pt x="0" y="354330"/>
                </a:cubicBezTo>
                <a:lnTo>
                  <a:pt x="0" y="70866"/>
                </a:lnTo>
                <a:cubicBezTo>
                  <a:pt x="0" y="31750"/>
                  <a:pt x="31750" y="0"/>
                  <a:pt x="70866" y="0"/>
                </a:cubicBezTo>
                <a:close/>
              </a:path>
            </a:pathLst>
          </a:custGeom>
          <a:ln w="0" cap="rnd">
            <a:round/>
          </a:ln>
        </p:spPr>
        <p:style>
          <a:lnRef idx="0">
            <a:srgbClr val="000000">
              <a:alpha val="0"/>
            </a:srgbClr>
          </a:lnRef>
          <a:fillRef idx="1">
            <a:srgbClr val="00B050"/>
          </a:fillRef>
          <a:effectRef idx="0">
            <a:scrgbClr r="0" g="0" b="0"/>
          </a:effectRef>
          <a:fontRef idx="none"/>
        </p:style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 </a:t>
            </a:r>
            <a:r>
              <a:rPr lang="ru-RU" sz="14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Автодорожный контроль </a:t>
            </a:r>
            <a:endParaRPr lang="ru-RU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00" name="Shape 269">
            <a:extLst>
              <a:ext uri="{FF2B5EF4-FFF2-40B4-BE49-F238E27FC236}">
                <a16:creationId xmlns:a16="http://schemas.microsoft.com/office/drawing/2014/main" id="{BD9A5384-CEF9-4427-85A9-131E6424B131}"/>
              </a:ext>
            </a:extLst>
          </p:cNvPr>
          <p:cNvSpPr/>
          <p:nvPr/>
        </p:nvSpPr>
        <p:spPr>
          <a:xfrm>
            <a:off x="3600888" y="1587891"/>
            <a:ext cx="2086848" cy="288031"/>
          </a:xfrm>
          <a:custGeom>
            <a:avLst/>
            <a:gdLst/>
            <a:ahLst/>
            <a:cxnLst/>
            <a:rect l="0" t="0" r="0" b="0"/>
            <a:pathLst>
              <a:path w="1869948" h="425196">
                <a:moveTo>
                  <a:pt x="70866" y="0"/>
                </a:moveTo>
                <a:lnTo>
                  <a:pt x="1799082" y="0"/>
                </a:lnTo>
                <a:cubicBezTo>
                  <a:pt x="1838198" y="0"/>
                  <a:pt x="1869948" y="31750"/>
                  <a:pt x="1869948" y="70866"/>
                </a:cubicBezTo>
                <a:lnTo>
                  <a:pt x="1869948" y="354330"/>
                </a:lnTo>
                <a:cubicBezTo>
                  <a:pt x="1869948" y="393446"/>
                  <a:pt x="1838198" y="425196"/>
                  <a:pt x="1799082" y="425196"/>
                </a:cubicBezTo>
                <a:lnTo>
                  <a:pt x="70866" y="425196"/>
                </a:lnTo>
                <a:cubicBezTo>
                  <a:pt x="31750" y="425196"/>
                  <a:pt x="0" y="393446"/>
                  <a:pt x="0" y="354330"/>
                </a:cubicBezTo>
                <a:lnTo>
                  <a:pt x="0" y="70866"/>
                </a:lnTo>
                <a:cubicBezTo>
                  <a:pt x="0" y="31750"/>
                  <a:pt x="31750" y="0"/>
                  <a:pt x="70866" y="0"/>
                </a:cubicBezTo>
                <a:close/>
              </a:path>
            </a:pathLst>
          </a:custGeom>
          <a:ln w="0" cap="rnd">
            <a:round/>
          </a:ln>
        </p:spPr>
        <p:style>
          <a:lnRef idx="0">
            <a:srgbClr val="000000">
              <a:alpha val="0"/>
            </a:srgbClr>
          </a:lnRef>
          <a:fillRef idx="1">
            <a:srgbClr val="00B050"/>
          </a:fillRef>
          <a:effectRef idx="0">
            <a:scrgbClr r="0" g="0" b="0"/>
          </a:effectRef>
          <a:fontRef idx="none"/>
        </p:style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  </a:t>
            </a:r>
            <a:r>
              <a:rPr lang="ru-RU" sz="14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Жилищный контроль </a:t>
            </a:r>
            <a:endParaRPr lang="ru-RU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01" name="Shape 269">
            <a:extLst>
              <a:ext uri="{FF2B5EF4-FFF2-40B4-BE49-F238E27FC236}">
                <a16:creationId xmlns:a16="http://schemas.microsoft.com/office/drawing/2014/main" id="{18D02817-42C4-4E07-B7EB-74FD4D1BB681}"/>
              </a:ext>
            </a:extLst>
          </p:cNvPr>
          <p:cNvSpPr/>
          <p:nvPr/>
        </p:nvSpPr>
        <p:spPr>
          <a:xfrm>
            <a:off x="5808868" y="1575643"/>
            <a:ext cx="2466097" cy="288031"/>
          </a:xfrm>
          <a:custGeom>
            <a:avLst/>
            <a:gdLst/>
            <a:ahLst/>
            <a:cxnLst/>
            <a:rect l="0" t="0" r="0" b="0"/>
            <a:pathLst>
              <a:path w="1869948" h="425196">
                <a:moveTo>
                  <a:pt x="70866" y="0"/>
                </a:moveTo>
                <a:lnTo>
                  <a:pt x="1799082" y="0"/>
                </a:lnTo>
                <a:cubicBezTo>
                  <a:pt x="1838198" y="0"/>
                  <a:pt x="1869948" y="31750"/>
                  <a:pt x="1869948" y="70866"/>
                </a:cubicBezTo>
                <a:lnTo>
                  <a:pt x="1869948" y="354330"/>
                </a:lnTo>
                <a:cubicBezTo>
                  <a:pt x="1869948" y="393446"/>
                  <a:pt x="1838198" y="425196"/>
                  <a:pt x="1799082" y="425196"/>
                </a:cubicBezTo>
                <a:lnTo>
                  <a:pt x="70866" y="425196"/>
                </a:lnTo>
                <a:cubicBezTo>
                  <a:pt x="31750" y="425196"/>
                  <a:pt x="0" y="393446"/>
                  <a:pt x="0" y="354330"/>
                </a:cubicBezTo>
                <a:lnTo>
                  <a:pt x="0" y="70866"/>
                </a:lnTo>
                <a:cubicBezTo>
                  <a:pt x="0" y="31750"/>
                  <a:pt x="31750" y="0"/>
                  <a:pt x="70866" y="0"/>
                </a:cubicBezTo>
                <a:close/>
              </a:path>
            </a:pathLst>
          </a:custGeom>
          <a:ln w="0" cap="rnd">
            <a:round/>
          </a:ln>
        </p:spPr>
        <p:style>
          <a:lnRef idx="0">
            <a:srgbClr val="000000">
              <a:alpha val="0"/>
            </a:srgbClr>
          </a:lnRef>
          <a:fillRef idx="1">
            <a:srgbClr val="00B050"/>
          </a:fillRef>
          <a:effectRef idx="0">
            <a:scrgbClr r="0" g="0" b="0"/>
          </a:effectRef>
          <a:fontRef idx="none"/>
        </p:style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 </a:t>
            </a:r>
            <a:r>
              <a:rPr lang="ru-RU" sz="14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Объекты теплоснабжения</a:t>
            </a:r>
            <a:endParaRPr lang="ru-RU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02" name="Shape 269">
            <a:extLst>
              <a:ext uri="{FF2B5EF4-FFF2-40B4-BE49-F238E27FC236}">
                <a16:creationId xmlns:a16="http://schemas.microsoft.com/office/drawing/2014/main" id="{AAABED8C-95EB-4C0E-BAD3-718015C38E87}"/>
              </a:ext>
            </a:extLst>
          </p:cNvPr>
          <p:cNvSpPr/>
          <p:nvPr/>
        </p:nvSpPr>
        <p:spPr>
          <a:xfrm>
            <a:off x="3644568" y="1958943"/>
            <a:ext cx="1854863" cy="295368"/>
          </a:xfrm>
          <a:custGeom>
            <a:avLst/>
            <a:gdLst/>
            <a:ahLst/>
            <a:cxnLst/>
            <a:rect l="0" t="0" r="0" b="0"/>
            <a:pathLst>
              <a:path w="1869948" h="425196">
                <a:moveTo>
                  <a:pt x="70866" y="0"/>
                </a:moveTo>
                <a:lnTo>
                  <a:pt x="1799082" y="0"/>
                </a:lnTo>
                <a:cubicBezTo>
                  <a:pt x="1838198" y="0"/>
                  <a:pt x="1869948" y="31750"/>
                  <a:pt x="1869948" y="70866"/>
                </a:cubicBezTo>
                <a:lnTo>
                  <a:pt x="1869948" y="354330"/>
                </a:lnTo>
                <a:cubicBezTo>
                  <a:pt x="1869948" y="393446"/>
                  <a:pt x="1838198" y="425196"/>
                  <a:pt x="1799082" y="425196"/>
                </a:cubicBezTo>
                <a:lnTo>
                  <a:pt x="70866" y="425196"/>
                </a:lnTo>
                <a:cubicBezTo>
                  <a:pt x="31750" y="425196"/>
                  <a:pt x="0" y="393446"/>
                  <a:pt x="0" y="354330"/>
                </a:cubicBezTo>
                <a:lnTo>
                  <a:pt x="0" y="70866"/>
                </a:lnTo>
                <a:cubicBezTo>
                  <a:pt x="0" y="31750"/>
                  <a:pt x="31750" y="0"/>
                  <a:pt x="70866" y="0"/>
                </a:cubicBezTo>
                <a:close/>
              </a:path>
            </a:pathLst>
          </a:custGeom>
          <a:ln w="0" cap="rnd">
            <a:round/>
          </a:ln>
        </p:spPr>
        <p:style>
          <a:lnRef idx="0">
            <a:srgbClr val="000000">
              <a:alpha val="0"/>
            </a:srgbClr>
          </a:lnRef>
          <a:fillRef idx="1">
            <a:srgbClr val="00B050"/>
          </a:fillRef>
          <a:effectRef idx="0">
            <a:scrgbClr r="0" g="0" b="0"/>
          </a:effectRef>
          <a:fontRef idx="none"/>
        </p:style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  </a:t>
            </a:r>
            <a:r>
              <a:rPr lang="ru-RU" sz="14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Лесной контроль </a:t>
            </a:r>
            <a:endParaRPr lang="ru-RU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03" name="Shape 269">
            <a:extLst>
              <a:ext uri="{FF2B5EF4-FFF2-40B4-BE49-F238E27FC236}">
                <a16:creationId xmlns:a16="http://schemas.microsoft.com/office/drawing/2014/main" id="{851D65FE-6980-4DB3-8FC2-6F2FD0B8943D}"/>
              </a:ext>
            </a:extLst>
          </p:cNvPr>
          <p:cNvSpPr/>
          <p:nvPr/>
        </p:nvSpPr>
        <p:spPr>
          <a:xfrm>
            <a:off x="4611575" y="2327644"/>
            <a:ext cx="2411954" cy="524958"/>
          </a:xfrm>
          <a:custGeom>
            <a:avLst/>
            <a:gdLst/>
            <a:ahLst/>
            <a:cxnLst/>
            <a:rect l="0" t="0" r="0" b="0"/>
            <a:pathLst>
              <a:path w="1869948" h="425196">
                <a:moveTo>
                  <a:pt x="70866" y="0"/>
                </a:moveTo>
                <a:lnTo>
                  <a:pt x="1799082" y="0"/>
                </a:lnTo>
                <a:cubicBezTo>
                  <a:pt x="1838198" y="0"/>
                  <a:pt x="1869948" y="31750"/>
                  <a:pt x="1869948" y="70866"/>
                </a:cubicBezTo>
                <a:lnTo>
                  <a:pt x="1869948" y="354330"/>
                </a:lnTo>
                <a:cubicBezTo>
                  <a:pt x="1869948" y="393446"/>
                  <a:pt x="1838198" y="425196"/>
                  <a:pt x="1799082" y="425196"/>
                </a:cubicBezTo>
                <a:lnTo>
                  <a:pt x="70866" y="425196"/>
                </a:lnTo>
                <a:cubicBezTo>
                  <a:pt x="31750" y="425196"/>
                  <a:pt x="0" y="393446"/>
                  <a:pt x="0" y="354330"/>
                </a:cubicBezTo>
                <a:lnTo>
                  <a:pt x="0" y="70866"/>
                </a:lnTo>
                <a:cubicBezTo>
                  <a:pt x="0" y="31750"/>
                  <a:pt x="31750" y="0"/>
                  <a:pt x="70866" y="0"/>
                </a:cubicBezTo>
                <a:close/>
              </a:path>
            </a:pathLst>
          </a:custGeom>
          <a:ln w="0" cap="rnd">
            <a:round/>
          </a:ln>
        </p:spPr>
        <p:style>
          <a:lnRef idx="0">
            <a:srgbClr val="000000">
              <a:alpha val="0"/>
            </a:srgbClr>
          </a:lnRef>
          <a:fillRef idx="1">
            <a:srgbClr val="00B050"/>
          </a:fillRef>
          <a:effectRef idx="0">
            <a:scrgbClr r="0" g="0" b="0"/>
          </a:effectRef>
          <a:fontRef idx="none"/>
        </p:style>
        <p:txBody>
          <a:bodyPr/>
          <a:lstStyle/>
          <a:p>
            <a:r>
              <a:rPr lang="ru-RU" sz="16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 </a:t>
            </a:r>
            <a:r>
              <a:rPr lang="ru-RU" sz="14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Особо охраняемые </a:t>
            </a:r>
          </a:p>
          <a:p>
            <a:r>
              <a:rPr lang="ru-RU" sz="14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 природные территории</a:t>
            </a:r>
            <a:endParaRPr lang="ru-RU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04" name="Shape 269">
            <a:extLst>
              <a:ext uri="{FF2B5EF4-FFF2-40B4-BE49-F238E27FC236}">
                <a16:creationId xmlns:a16="http://schemas.microsoft.com/office/drawing/2014/main" id="{A38CEF5C-0263-47DD-B2AB-2E03AB4F6446}"/>
              </a:ext>
            </a:extLst>
          </p:cNvPr>
          <p:cNvSpPr/>
          <p:nvPr/>
        </p:nvSpPr>
        <p:spPr>
          <a:xfrm>
            <a:off x="5655851" y="1947735"/>
            <a:ext cx="2641054" cy="288031"/>
          </a:xfrm>
          <a:custGeom>
            <a:avLst/>
            <a:gdLst/>
            <a:ahLst/>
            <a:cxnLst/>
            <a:rect l="0" t="0" r="0" b="0"/>
            <a:pathLst>
              <a:path w="1869948" h="425196">
                <a:moveTo>
                  <a:pt x="70866" y="0"/>
                </a:moveTo>
                <a:lnTo>
                  <a:pt x="1799082" y="0"/>
                </a:lnTo>
                <a:cubicBezTo>
                  <a:pt x="1838198" y="0"/>
                  <a:pt x="1869948" y="31750"/>
                  <a:pt x="1869948" y="70866"/>
                </a:cubicBezTo>
                <a:lnTo>
                  <a:pt x="1869948" y="354330"/>
                </a:lnTo>
                <a:cubicBezTo>
                  <a:pt x="1869948" y="393446"/>
                  <a:pt x="1838198" y="425196"/>
                  <a:pt x="1799082" y="425196"/>
                </a:cubicBezTo>
                <a:lnTo>
                  <a:pt x="70866" y="425196"/>
                </a:lnTo>
                <a:cubicBezTo>
                  <a:pt x="31750" y="425196"/>
                  <a:pt x="0" y="393446"/>
                  <a:pt x="0" y="354330"/>
                </a:cubicBezTo>
                <a:lnTo>
                  <a:pt x="0" y="70866"/>
                </a:lnTo>
                <a:cubicBezTo>
                  <a:pt x="0" y="31750"/>
                  <a:pt x="31750" y="0"/>
                  <a:pt x="70866" y="0"/>
                </a:cubicBezTo>
                <a:close/>
              </a:path>
            </a:pathLst>
          </a:custGeom>
          <a:ln w="0" cap="rnd">
            <a:round/>
          </a:ln>
        </p:spPr>
        <p:style>
          <a:lnRef idx="0">
            <a:srgbClr val="000000">
              <a:alpha val="0"/>
            </a:srgbClr>
          </a:lnRef>
          <a:fillRef idx="1">
            <a:srgbClr val="00B050"/>
          </a:fillRef>
          <a:effectRef idx="0">
            <a:scrgbClr r="0" g="0" b="0"/>
          </a:effectRef>
          <a:fontRef idx="none"/>
        </p:style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 </a:t>
            </a:r>
            <a:r>
              <a:rPr lang="ru-RU" sz="14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В сфере благоустройства</a:t>
            </a:r>
            <a:endParaRPr lang="ru-RU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07" name="Shape 307">
            <a:extLst>
              <a:ext uri="{FF2B5EF4-FFF2-40B4-BE49-F238E27FC236}">
                <a16:creationId xmlns:a16="http://schemas.microsoft.com/office/drawing/2014/main" id="{26BD12F9-554A-48E5-80A4-6AC08E06D724}"/>
              </a:ext>
            </a:extLst>
          </p:cNvPr>
          <p:cNvSpPr/>
          <p:nvPr/>
        </p:nvSpPr>
        <p:spPr>
          <a:xfrm>
            <a:off x="6093118" y="3042378"/>
            <a:ext cx="2181847" cy="310365"/>
          </a:xfrm>
          <a:custGeom>
            <a:avLst/>
            <a:gdLst/>
            <a:ahLst/>
            <a:cxnLst/>
            <a:rect l="0" t="0" r="0" b="0"/>
            <a:pathLst>
              <a:path w="1792224" h="425196">
                <a:moveTo>
                  <a:pt x="70866" y="0"/>
                </a:moveTo>
                <a:lnTo>
                  <a:pt x="1721358" y="0"/>
                </a:lnTo>
                <a:cubicBezTo>
                  <a:pt x="1760474" y="0"/>
                  <a:pt x="1792224" y="31750"/>
                  <a:pt x="1792224" y="70866"/>
                </a:cubicBezTo>
                <a:lnTo>
                  <a:pt x="1792224" y="354330"/>
                </a:lnTo>
                <a:cubicBezTo>
                  <a:pt x="1792224" y="393446"/>
                  <a:pt x="1760474" y="425196"/>
                  <a:pt x="1721358" y="425196"/>
                </a:cubicBezTo>
                <a:lnTo>
                  <a:pt x="70866" y="425196"/>
                </a:lnTo>
                <a:cubicBezTo>
                  <a:pt x="31750" y="425196"/>
                  <a:pt x="0" y="393446"/>
                  <a:pt x="0" y="354330"/>
                </a:cubicBezTo>
                <a:lnTo>
                  <a:pt x="0" y="70866"/>
                </a:lnTo>
                <a:cubicBezTo>
                  <a:pt x="0" y="31750"/>
                  <a:pt x="31750" y="0"/>
                  <a:pt x="70866" y="0"/>
                </a:cubicBezTo>
                <a:close/>
              </a:path>
            </a:pathLst>
          </a:custGeom>
          <a:ln w="0" cap="rnd">
            <a:round/>
          </a:ln>
        </p:spPr>
        <p:style>
          <a:lnRef idx="0">
            <a:srgbClr val="000000">
              <a:alpha val="0"/>
            </a:srgbClr>
          </a:lnRef>
          <a:fillRef idx="1">
            <a:srgbClr val="0070C0"/>
          </a:fillRef>
          <a:effectRef idx="0">
            <a:scrgbClr r="0" g="0" b="0"/>
          </a:effectRef>
          <a:fontRef idx="none"/>
        </p:style>
        <p:txBody>
          <a:bodyPr/>
          <a:lstStyle/>
          <a:p>
            <a:r>
              <a:rPr lang="ru-RU" sz="18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      </a:t>
            </a:r>
            <a:r>
              <a:rPr lang="ru-RU" sz="14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Недра и ОПИ</a:t>
            </a:r>
            <a:endParaRPr lang="ru-RU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  <p:sp>
        <p:nvSpPr>
          <p:cNvPr id="108" name="Shape 307">
            <a:extLst>
              <a:ext uri="{FF2B5EF4-FFF2-40B4-BE49-F238E27FC236}">
                <a16:creationId xmlns:a16="http://schemas.microsoft.com/office/drawing/2014/main" id="{B87F85D7-CBAA-43DC-9B75-DE7D9AC01259}"/>
              </a:ext>
            </a:extLst>
          </p:cNvPr>
          <p:cNvSpPr/>
          <p:nvPr/>
        </p:nvSpPr>
        <p:spPr>
          <a:xfrm>
            <a:off x="3650825" y="3042378"/>
            <a:ext cx="2166727" cy="310365"/>
          </a:xfrm>
          <a:custGeom>
            <a:avLst/>
            <a:gdLst/>
            <a:ahLst/>
            <a:cxnLst/>
            <a:rect l="0" t="0" r="0" b="0"/>
            <a:pathLst>
              <a:path w="1792224" h="425196">
                <a:moveTo>
                  <a:pt x="70866" y="0"/>
                </a:moveTo>
                <a:lnTo>
                  <a:pt x="1721358" y="0"/>
                </a:lnTo>
                <a:cubicBezTo>
                  <a:pt x="1760474" y="0"/>
                  <a:pt x="1792224" y="31750"/>
                  <a:pt x="1792224" y="70866"/>
                </a:cubicBezTo>
                <a:lnTo>
                  <a:pt x="1792224" y="354330"/>
                </a:lnTo>
                <a:cubicBezTo>
                  <a:pt x="1792224" y="393446"/>
                  <a:pt x="1760474" y="425196"/>
                  <a:pt x="1721358" y="425196"/>
                </a:cubicBezTo>
                <a:lnTo>
                  <a:pt x="70866" y="425196"/>
                </a:lnTo>
                <a:cubicBezTo>
                  <a:pt x="31750" y="425196"/>
                  <a:pt x="0" y="393446"/>
                  <a:pt x="0" y="354330"/>
                </a:cubicBezTo>
                <a:lnTo>
                  <a:pt x="0" y="70866"/>
                </a:lnTo>
                <a:cubicBezTo>
                  <a:pt x="0" y="31750"/>
                  <a:pt x="31750" y="0"/>
                  <a:pt x="70866" y="0"/>
                </a:cubicBezTo>
                <a:close/>
              </a:path>
            </a:pathLst>
          </a:custGeom>
          <a:ln w="0" cap="rnd">
            <a:round/>
          </a:ln>
        </p:spPr>
        <p:style>
          <a:lnRef idx="0">
            <a:srgbClr val="000000">
              <a:alpha val="0"/>
            </a:srgbClr>
          </a:lnRef>
          <a:fillRef idx="1">
            <a:srgbClr val="0070C0"/>
          </a:fillRef>
          <a:effectRef idx="0">
            <a:scrgbClr r="0" g="0" b="0"/>
          </a:effectRef>
          <a:fontRef idx="none"/>
        </p:style>
        <p:txBody>
          <a:bodyPr/>
          <a:lstStyle/>
          <a:p>
            <a:r>
              <a:rPr lang="ru-RU" sz="14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Алкогольная продукция</a:t>
            </a:r>
            <a:endParaRPr lang="ru-RU" sz="1400" dirty="0"/>
          </a:p>
        </p:txBody>
      </p:sp>
      <p:sp>
        <p:nvSpPr>
          <p:cNvPr id="109" name="Shape 307">
            <a:extLst>
              <a:ext uri="{FF2B5EF4-FFF2-40B4-BE49-F238E27FC236}">
                <a16:creationId xmlns:a16="http://schemas.microsoft.com/office/drawing/2014/main" id="{7984FF13-7F56-400E-8694-D377C4EC0A14}"/>
              </a:ext>
            </a:extLst>
          </p:cNvPr>
          <p:cNvSpPr/>
          <p:nvPr/>
        </p:nvSpPr>
        <p:spPr>
          <a:xfrm>
            <a:off x="4876180" y="3448339"/>
            <a:ext cx="2032828" cy="532762"/>
          </a:xfrm>
          <a:custGeom>
            <a:avLst/>
            <a:gdLst/>
            <a:ahLst/>
            <a:cxnLst/>
            <a:rect l="0" t="0" r="0" b="0"/>
            <a:pathLst>
              <a:path w="1792224" h="425196">
                <a:moveTo>
                  <a:pt x="70866" y="0"/>
                </a:moveTo>
                <a:lnTo>
                  <a:pt x="1721358" y="0"/>
                </a:lnTo>
                <a:cubicBezTo>
                  <a:pt x="1760474" y="0"/>
                  <a:pt x="1792224" y="31750"/>
                  <a:pt x="1792224" y="70866"/>
                </a:cubicBezTo>
                <a:lnTo>
                  <a:pt x="1792224" y="354330"/>
                </a:lnTo>
                <a:cubicBezTo>
                  <a:pt x="1792224" y="393446"/>
                  <a:pt x="1760474" y="425196"/>
                  <a:pt x="1721358" y="425196"/>
                </a:cubicBezTo>
                <a:lnTo>
                  <a:pt x="70866" y="425196"/>
                </a:lnTo>
                <a:cubicBezTo>
                  <a:pt x="31750" y="425196"/>
                  <a:pt x="0" y="393446"/>
                  <a:pt x="0" y="354330"/>
                </a:cubicBezTo>
                <a:lnTo>
                  <a:pt x="0" y="70866"/>
                </a:lnTo>
                <a:cubicBezTo>
                  <a:pt x="0" y="31750"/>
                  <a:pt x="31750" y="0"/>
                  <a:pt x="70866" y="0"/>
                </a:cubicBezTo>
                <a:close/>
              </a:path>
            </a:pathLst>
          </a:custGeom>
          <a:ln w="0" cap="rnd">
            <a:round/>
          </a:ln>
        </p:spPr>
        <p:style>
          <a:lnRef idx="0">
            <a:srgbClr val="000000">
              <a:alpha val="0"/>
            </a:srgbClr>
          </a:lnRef>
          <a:fillRef idx="1">
            <a:srgbClr val="0070C0"/>
          </a:fillRef>
          <a:effectRef idx="0">
            <a:scrgbClr r="0" g="0" b="0"/>
          </a:effectRef>
          <a:fontRef idx="none"/>
        </p:style>
        <p:txBody>
          <a:bodyPr/>
          <a:lstStyle/>
          <a:p>
            <a:r>
              <a:rPr lang="ru-RU" sz="14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 В области торговой </a:t>
            </a:r>
          </a:p>
          <a:p>
            <a:r>
              <a:rPr lang="ru-RU" sz="14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      деятельности</a:t>
            </a:r>
          </a:p>
          <a:p>
            <a:endParaRPr lang="ru-RU" dirty="0"/>
          </a:p>
        </p:txBody>
      </p:sp>
      <p:sp>
        <p:nvSpPr>
          <p:cNvPr id="110" name="Shape 294">
            <a:extLst>
              <a:ext uri="{FF2B5EF4-FFF2-40B4-BE49-F238E27FC236}">
                <a16:creationId xmlns:a16="http://schemas.microsoft.com/office/drawing/2014/main" id="{4C4F0FA9-9122-47A5-8BBB-0A7CDE814BA5}"/>
              </a:ext>
            </a:extLst>
          </p:cNvPr>
          <p:cNvSpPr/>
          <p:nvPr/>
        </p:nvSpPr>
        <p:spPr>
          <a:xfrm>
            <a:off x="3768000" y="4444285"/>
            <a:ext cx="1868170" cy="424815"/>
          </a:xfrm>
          <a:custGeom>
            <a:avLst/>
            <a:gdLst/>
            <a:ahLst/>
            <a:cxnLst/>
            <a:rect l="0" t="0" r="0" b="0"/>
            <a:pathLst>
              <a:path w="1868424" h="425196">
                <a:moveTo>
                  <a:pt x="70866" y="0"/>
                </a:moveTo>
                <a:lnTo>
                  <a:pt x="1797558" y="0"/>
                </a:lnTo>
                <a:cubicBezTo>
                  <a:pt x="1836674" y="0"/>
                  <a:pt x="1868424" y="31750"/>
                  <a:pt x="1868424" y="70866"/>
                </a:cubicBezTo>
                <a:lnTo>
                  <a:pt x="1868424" y="354330"/>
                </a:lnTo>
                <a:cubicBezTo>
                  <a:pt x="1868424" y="393446"/>
                  <a:pt x="1836674" y="425196"/>
                  <a:pt x="1797558" y="425196"/>
                </a:cubicBezTo>
                <a:lnTo>
                  <a:pt x="70866" y="425196"/>
                </a:lnTo>
                <a:cubicBezTo>
                  <a:pt x="31750" y="425196"/>
                  <a:pt x="0" y="393446"/>
                  <a:pt x="0" y="354330"/>
                </a:cubicBezTo>
                <a:lnTo>
                  <a:pt x="0" y="70866"/>
                </a:lnTo>
                <a:cubicBezTo>
                  <a:pt x="0" y="31750"/>
                  <a:pt x="31750" y="0"/>
                  <a:pt x="70866" y="0"/>
                </a:cubicBezTo>
                <a:close/>
              </a:path>
            </a:pathLst>
          </a:custGeom>
          <a:ln w="0" cap="rnd">
            <a:round/>
          </a:ln>
        </p:spPr>
        <p:style>
          <a:lnRef idx="0">
            <a:srgbClr val="000000">
              <a:alpha val="0"/>
            </a:srgbClr>
          </a:lnRef>
          <a:fillRef idx="1">
            <a:srgbClr val="FF0000"/>
          </a:fillRef>
          <a:effectRef idx="0">
            <a:scrgbClr r="0" g="0" b="0"/>
          </a:effectRef>
          <a:fontRef idx="none"/>
        </p:style>
        <p:txBody>
          <a:bodyPr/>
          <a:lstStyle/>
          <a:p>
            <a:r>
              <a:rPr lang="ru-RU" sz="14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    Обязательный </a:t>
            </a:r>
          </a:p>
          <a:p>
            <a:r>
              <a:rPr lang="ru-RU" sz="14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         экземпляр</a:t>
            </a:r>
            <a:endParaRPr lang="ru-RU" sz="1400" dirty="0"/>
          </a:p>
        </p:txBody>
      </p:sp>
      <p:sp>
        <p:nvSpPr>
          <p:cNvPr id="111" name="Shape 294">
            <a:extLst>
              <a:ext uri="{FF2B5EF4-FFF2-40B4-BE49-F238E27FC236}">
                <a16:creationId xmlns:a16="http://schemas.microsoft.com/office/drawing/2014/main" id="{45D06E86-3352-40CC-800E-574872DACD08}"/>
              </a:ext>
            </a:extLst>
          </p:cNvPr>
          <p:cNvSpPr/>
          <p:nvPr/>
        </p:nvSpPr>
        <p:spPr>
          <a:xfrm>
            <a:off x="6155923" y="4431995"/>
            <a:ext cx="1868170" cy="424815"/>
          </a:xfrm>
          <a:custGeom>
            <a:avLst/>
            <a:gdLst/>
            <a:ahLst/>
            <a:cxnLst/>
            <a:rect l="0" t="0" r="0" b="0"/>
            <a:pathLst>
              <a:path w="1868424" h="425196">
                <a:moveTo>
                  <a:pt x="70866" y="0"/>
                </a:moveTo>
                <a:lnTo>
                  <a:pt x="1797558" y="0"/>
                </a:lnTo>
                <a:cubicBezTo>
                  <a:pt x="1836674" y="0"/>
                  <a:pt x="1868424" y="31750"/>
                  <a:pt x="1868424" y="70866"/>
                </a:cubicBezTo>
                <a:lnTo>
                  <a:pt x="1868424" y="354330"/>
                </a:lnTo>
                <a:cubicBezTo>
                  <a:pt x="1868424" y="393446"/>
                  <a:pt x="1836674" y="425196"/>
                  <a:pt x="1797558" y="425196"/>
                </a:cubicBezTo>
                <a:lnTo>
                  <a:pt x="70866" y="425196"/>
                </a:lnTo>
                <a:cubicBezTo>
                  <a:pt x="31750" y="425196"/>
                  <a:pt x="0" y="393446"/>
                  <a:pt x="0" y="354330"/>
                </a:cubicBezTo>
                <a:lnTo>
                  <a:pt x="0" y="70866"/>
                </a:lnTo>
                <a:cubicBezTo>
                  <a:pt x="0" y="31750"/>
                  <a:pt x="31750" y="0"/>
                  <a:pt x="70866" y="0"/>
                </a:cubicBezTo>
                <a:close/>
              </a:path>
            </a:pathLst>
          </a:custGeom>
          <a:ln w="0" cap="rnd">
            <a:round/>
          </a:ln>
        </p:spPr>
        <p:style>
          <a:lnRef idx="0">
            <a:srgbClr val="000000">
              <a:alpha val="0"/>
            </a:srgbClr>
          </a:lnRef>
          <a:fillRef idx="1">
            <a:srgbClr val="FF0000"/>
          </a:fillRef>
          <a:effectRef idx="0">
            <a:scrgbClr r="0" g="0" b="0"/>
          </a:effectRef>
          <a:fontRef idx="none"/>
        </p:style>
        <p:txBody>
          <a:bodyPr/>
          <a:lstStyle/>
          <a:p>
            <a:r>
              <a:rPr lang="ru-RU" sz="1400" dirty="0">
                <a:solidFill>
                  <a:srgbClr val="FFFFFF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      На розничных </a:t>
            </a:r>
          </a:p>
          <a:p>
            <a:r>
              <a:rPr lang="ru-RU" sz="1400" dirty="0">
                <a:solidFill>
                  <a:srgbClr val="FFFFFF"/>
                </a:solidFill>
                <a:latin typeface="Century Gothic" panose="020B0502020202020204" pitchFamily="34" charset="0"/>
              </a:rPr>
              <a:t>            рынках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631260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</p:spPr>
        <p:txBody>
          <a:bodyPr>
            <a:normAutofit/>
          </a:bodyPr>
          <a:lstStyle/>
          <a:p>
            <a:pPr algn="ctr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Обязательному отражению в Положении о муниципальном контроле подлежат следующие сведения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80728"/>
            <a:ext cx="8291264" cy="547260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виде муниципального контроля 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 обязательно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содержать (ч. 5 ст. 3 ФЗ № 248-ФЗ): 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контрольные (надзорные) органы, уполномоченные на осуществление вида контроля, в том числе:</a:t>
            </a:r>
          </a:p>
          <a:p>
            <a:pPr algn="just"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должностных лиц контрольного органа, в должностные обязанности которых входит осуществление полномочий по виду муниципального контроля, в том числе проведение профилактических мероприятий и контрольных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надзорных) мероприятий (ч. 1 ст. 27 ФЗ № 248-ФЗ); </a:t>
            </a:r>
          </a:p>
          <a:p>
            <a:pPr algn="just"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лицо, уполномоченное на принятие решений о проведении контрольных (надзорных) мероприятий, которому направляется информация для принятия решения о проведении контрольных (надзорных) мероприятий в случае, предусмотренном ч. 4 ст. 45 ФЗ № 248-ФЗ.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силу ч. 7 ст. 22 ФЗ № 248-ФЗ Положением может быть установлено, что система оценки и управления рисками не применяется (если иное не установлено федеральными актами).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отнесения объектов контроля к категориям риска причинения вреда (ущерба) в рамках осуществления вида контроля, в том числе должно быть предусмотрено не менее трех категорий риска, в том числе в обязательном порядке категория низкого риска (ч. 2 ст. 23 ФЗ № 248-ФЗ), перечень категорий содержится в ч. 1 ст. 23 ФЗ № 248-ФЗ.</a:t>
            </a:r>
          </a:p>
        </p:txBody>
      </p:sp>
    </p:spTree>
    <p:extLst>
      <p:ext uri="{BB962C8B-B14F-4D97-AF65-F5344CB8AC3E}">
        <p14:creationId xmlns:p14="http://schemas.microsoft.com/office/powerpoint/2010/main" val="259157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перечень профилактических мероприятий в рамках осуществления вида контроля, в том числе: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профилактических мероприятий: обязательные -  проведение профилактических мероприятий, предусмотренных п.п. 1 и 5 ч. 1 ст. 45 ФЗ № 248-ФЗ (</a:t>
            </a:r>
            <a:r>
              <a:rPr lang="ru-RU" sz="1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(ст. 46) и </a:t>
            </a:r>
            <a:r>
              <a:rPr lang="ru-RU" sz="16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50)), если иное не установлено федеральным законом о виде контроля, общими требованиями к организации и осуществлению вида муниципального контроля, утвержденными Правительством РФ (ч. 2 ст. 45 ФЗ № 248-ФЗ);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консультирования, перечень вопросов, по которым осуществляется консультирование, в том числе перечень вопросов, по которым осуществляется письменное консультирование; случаи предоставления информация в письменной форме контролируемым лицам и их представителям по итогам консультирования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ч.ч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3, 4 ст. 50 ФЗ № 248-ФЗ); 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случаях, предусмотренных положением о виде контроля, консультирование по однотипным обращениям контролируемых лиц и их представителей осуществляется посредством размещения на официальном сайте контрольного (надзорного) органа в сети "Интернет" письменного разъяснения, подписанного уполномоченным должностным лицом контрольного (надзорного) органа (ч. 9 ст. 50 ФЗ № 248-ФЗ);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иных профилактических мероприятий регулируются отношения в соответствии с ч. 2 ст. 48, ч. 4 ст. 49, ч. 8 ст. 51, ч. 7 ст. 52 ФЗ № 248-ФЗ. </a:t>
            </a:r>
          </a:p>
          <a:p>
            <a:pPr algn="just"/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7835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291264" cy="572149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контрольные (надзорные) мероприятия, из числа указанных в ч. 2 ст. 56 ФЗ № 248-ФЗ; при этом  контрольные (надзорные) мероприятия, без взаимодействия не требуют дополнительного указания в Положении (ч. 4 ст. 56 ФЗ № 248-ФЗ). </a:t>
            </a:r>
            <a:r>
              <a:rPr lang="ru-RU" sz="13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следующая информация:</a:t>
            </a:r>
          </a:p>
          <a:p>
            <a:pPr algn="just"/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и содержание внеплановых контрольных (надзорных) мероприятий (ч. 7 ст. 25 ФЗ № 248-ФЗ). </a:t>
            </a:r>
          </a:p>
          <a:p>
            <a:pPr algn="just"/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случае, если положением о виде муниципального контроля в соответствии с ч. 7 ст. 22 ФЗ № 248-ФЗ предусмотрено, что система оценки и управления рисками при осуществлении данного вида муниципального контроля не применяется, все внеплановые контрольные (надзорные) мероприятия могут проводиться только после согласования с органами прокуратуры (ч. 3 ст. 66 ФЗ № 248-ФЗ).</a:t>
            </a:r>
          </a:p>
          <a:p>
            <a:pPr algn="just"/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Мониторинговая закупка: порядок составления протокола о проведении мониторинговой закупки и направления продукции (товаров), результатов выполненных работ, оказанных услуг на инструментальное обследование, испытание или экспертизу; порядок осуществления экспертизы продукции (товаров), результатов выполненных работ, оказанных услуг по результатам мониторинговой закупки (ч.ч. 8, 9 ст. 68 ФЗ № 248-ФЗ).</a:t>
            </a:r>
          </a:p>
          <a:p>
            <a:pPr algn="just"/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Выборочный контроль: случаи обязательного использования видеозаписи при отборе проб (образцов продукции (товаров); порядок проведения инструментального обследования, испытания, экспертизы продукции (товаров) по результатам выборочного контроля (ч.ч. 5, 8 ст. 69 ФЗ № 248-ФЗ).</a:t>
            </a:r>
          </a:p>
          <a:p>
            <a:pPr algn="just"/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Досмотр: случаи досмотра в отсутствие контролируемого лица или его представителя (с обязательным применением видеозаписи) (ч. 2 ст. 77 ФЗ № 248-ФЗ).</a:t>
            </a:r>
          </a:p>
          <a:p>
            <a:pPr algn="just"/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Отбор проб (образцов): порядок отбора образцов продукции (товаров) (в т.ч. виды продукции (товаров), в отношении которых не может осуществляться отбор образцов) и количество продукции (товаров), которое может изыматься в качестве образцов (ч. 6 ст. 81 ФЗ № 248-ФЗ).</a:t>
            </a:r>
          </a:p>
          <a:p>
            <a:pPr algn="just"/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Эксперимент: порядок проведения эксперимента (ч. 3 ст. 85 ФЗ № 248-ФЗ).</a:t>
            </a:r>
          </a:p>
          <a:p>
            <a:pPr algn="just"/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Выездная проверка: сроки проведения в пределах сроков, установленных ст. 73 ФЗ № 248-ФЗ (ч. 7 ст. 73 ФЗ № 248-ФЗ).</a:t>
            </a:r>
          </a:p>
        </p:txBody>
      </p:sp>
    </p:spTree>
    <p:extLst>
      <p:ext uri="{BB962C8B-B14F-4D97-AF65-F5344CB8AC3E}">
        <p14:creationId xmlns:p14="http://schemas.microsoft.com/office/powerpoint/2010/main" val="453524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3614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виды и периодичность проведения плановых контрольных (надзорных) мероприятий для каждой категории риска, за исключением категории низкого риска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ч.ч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1-6 ст. 25 ФЗ № 248-ФЗ), в том числе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(надзорные) действия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совершаемые в рамках конкретного вида контрольных (надзорных) мероприятий, из числа предусмотренных ФЗ № 248-ФЗ для того же вида контрольного (надзорного) мероприятия (ч. 2 ст. 65 ФЗ № 248-ФЗ).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особенности оценки соблюдения лицензионных требований контролируемыми лицами, имеющими лицензию;</a:t>
            </a:r>
          </a:p>
          <a:p>
            <a:pPr marL="0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иные вопросы,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регулирование которых в соответствии с настоящим Федеральным законом,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в случаях, установленных настоящим Федеральным законом, в соответствии с федеральными законами о видах контроля,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положением о виде контроля.</a:t>
            </a:r>
          </a:p>
        </p:txBody>
      </p:sp>
    </p:spTree>
    <p:extLst>
      <p:ext uri="{BB962C8B-B14F-4D97-AF65-F5344CB8AC3E}">
        <p14:creationId xmlns:p14="http://schemas.microsoft.com/office/powerpoint/2010/main" val="1762007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вопросы, 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подлежащие обязательному отражению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Положении о муниципальном контроле в соответствии с ФЗ № 248-ФЗ (п. 7 ч. 5 ст. 3 ФЗ № 248-ФЗ)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88296"/>
            <a:ext cx="8517632" cy="6408712"/>
          </a:xfrm>
        </p:spPr>
        <p:txBody>
          <a:bodyPr>
            <a:no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обеспечения учета объектов контроля (ч. 2 ст.16 ФЗ № 248-ФЗ).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Случаи, при наступлении которых индивидуальный предприниматель, гражданин, являющиеся контролируемыми лицами, вправе представить в контрольный (надзорный) орган информацию о невозможности присутствия при проведении контрольного (надзорного) мероприятия, в связи с чем проведение контрольного (надзорного) мероприятия переносится контрольным (надзорным) органом на срок, необходимый для устранения обстоятельств, послуживших поводом для данного обращения индивидуального предпринимателя, гражданина в контрольный (надзорный) орган (ч. 8 ст. 31 ФЗ № 248-ФЗ).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рассмотрения жалоб, который должен предусматривать положения ч. 2 ст. 40 ФЗ № 248-ФЗ  (ч. 2 ст. 40 ФЗ № 248-ФЗ).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Исключительные случаи, когда срок рассмотрения жалобы уполномоченным на рассмотрение жалобы органом (20 рабочих дней со дня регистрации) может быть продлен уполномоченным на рассмотрение жалобы органом на 20 рабочих дней (ч. 2 ст. 43 ФЗ № 248-ФЗ).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подачи и рассмотрения жалобы, содержащей сведения и документы, составляющие государственную или иную  охраняемую законом тайну (ч. 1.1 ст. 40 и ч. 1 ст. 43 ФЗ № 248-ФЗ).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Случаи использования фотосъемки, аудио- и видеозаписи, иных способов фиксации доказательств инспектором и лицами, привлекаемыми к совершению контрольных (надзорных) действий, доказательств нарушений обязательных требований. Порядок фотосъемки, аудио- и видеозаписи, иных способов фиксации доказательств (ч. 6 ст. 65 ФЗ № 248-ФЗ).</a:t>
            </a:r>
          </a:p>
        </p:txBody>
      </p:sp>
    </p:spTree>
    <p:extLst>
      <p:ext uri="{BB962C8B-B14F-4D97-AF65-F5344CB8AC3E}">
        <p14:creationId xmlns:p14="http://schemas.microsoft.com/office/powerpoint/2010/main" val="18975462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710</TotalTime>
  <Words>3368</Words>
  <Application>Microsoft Office PowerPoint</Application>
  <PresentationFormat>Экран (4:3)</PresentationFormat>
  <Paragraphs>119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Century Gothic</vt:lpstr>
      <vt:lpstr>Impact</vt:lpstr>
      <vt:lpstr>Liberation Mono</vt:lpstr>
      <vt:lpstr>Times New Roman</vt:lpstr>
      <vt:lpstr>NewsPrint</vt:lpstr>
      <vt:lpstr>Презентация PowerPoint</vt:lpstr>
      <vt:lpstr>Особенности нормативного регулирования осуществления муниципального контроля</vt:lpstr>
      <vt:lpstr>Презентация PowerPoint</vt:lpstr>
      <vt:lpstr>Презентация PowerPoint</vt:lpstr>
      <vt:lpstr>Обязательному отражению в Положении о муниципальном контроле подлежат следующие сведения</vt:lpstr>
      <vt:lpstr>Презентация PowerPoint</vt:lpstr>
      <vt:lpstr>Презентация PowerPoint</vt:lpstr>
      <vt:lpstr>Презентация PowerPoint</vt:lpstr>
      <vt:lpstr>Иные вопросы, подлежащие обязательному отражению в Положении о муниципальном контроле в соответствии с ФЗ № 248-ФЗ (п. 7 ч. 5 ст. 3 ФЗ № 248-ФЗ)</vt:lpstr>
      <vt:lpstr> Положение о виде муниципального контроля может содержать следующие сведения:</vt:lpstr>
      <vt:lpstr>Презентация PowerPoint</vt:lpstr>
      <vt:lpstr>Презентация PowerPoint</vt:lpstr>
      <vt:lpstr>Презентация PowerPoint</vt:lpstr>
      <vt:lpstr>Презентация PowerPoint</vt:lpstr>
      <vt:lpstr>Иные правовые акты, которые необходимы для осуществления муниципального контроля в порядке ФЗ № 248-ФЗ</vt:lpstr>
      <vt:lpstr>Иные правовые акты, которые могут быть приняты ОМС для осуществления муниципального контроля в порядке ФЗ № 248-ФЗ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Joker</dc:creator>
  <cp:lastModifiedBy>Рубцова Лариса Станиславовна</cp:lastModifiedBy>
  <cp:revision>65</cp:revision>
  <cp:lastPrinted>2021-06-16T07:57:08Z</cp:lastPrinted>
  <dcterms:created xsi:type="dcterms:W3CDTF">2021-05-14T07:31:47Z</dcterms:created>
  <dcterms:modified xsi:type="dcterms:W3CDTF">2021-07-14T07:00:46Z</dcterms:modified>
</cp:coreProperties>
</file>