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7E65A809-7179-42C9-86E1-39612E334535}">
          <p14:sldIdLst>
            <p14:sldId id="256"/>
          </p14:sldIdLst>
        </p14:section>
        <p14:section name="Раздел без заголовка" id="{8D227E27-6B79-4A6E-9D30-0CB26F51EEC2}">
          <p14:sldIdLst>
            <p14:sldId id="257"/>
            <p14:sldId id="258"/>
            <p14:sldId id="259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56" d="100"/>
          <a:sy n="56" d="100"/>
        </p:scale>
        <p:origin x="102" y="5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271F1B3-076B-4440-89C7-E919D67C2991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371F919-07F2-4BBE-A86F-677FB3487D25}">
      <dgm:prSet phldrT="[Текст]"/>
      <dgm:spPr/>
      <dgm:t>
        <a:bodyPr/>
        <a:lstStyle/>
        <a:p>
          <a:r>
            <a:rPr lang="ru-RU" dirty="0"/>
            <a:t>Инспектор ГИБДД, используя свое право привлекать водителя к ответственности за административное правонарушение, вынудил водителя дать ему деньги</a:t>
          </a:r>
        </a:p>
      </dgm:t>
    </dgm:pt>
    <dgm:pt modelId="{2FE5E384-0CC5-4C43-ADB9-CD9D3F73BCB8}" type="parTrans" cxnId="{89A3640B-AFDB-4BD5-A7B5-3B3B95F3F454}">
      <dgm:prSet/>
      <dgm:spPr/>
      <dgm:t>
        <a:bodyPr/>
        <a:lstStyle/>
        <a:p>
          <a:endParaRPr lang="ru-RU"/>
        </a:p>
      </dgm:t>
    </dgm:pt>
    <dgm:pt modelId="{C3BB39B6-3DDB-49C7-9333-FF19D681853F}" type="sibTrans" cxnId="{89A3640B-AFDB-4BD5-A7B5-3B3B95F3F454}">
      <dgm:prSet/>
      <dgm:spPr/>
      <dgm:t>
        <a:bodyPr/>
        <a:lstStyle/>
        <a:p>
          <a:endParaRPr lang="ru-RU"/>
        </a:p>
      </dgm:t>
    </dgm:pt>
    <dgm:pt modelId="{C30AE689-0068-4E4C-A109-A53C3C7A18BB}">
      <dgm:prSet phldrT="[Текст]"/>
      <dgm:spPr>
        <a:solidFill>
          <a:schemeClr val="accent6"/>
        </a:solidFill>
      </dgm:spPr>
      <dgm:t>
        <a:bodyPr/>
        <a:lstStyle/>
        <a:p>
          <a:r>
            <a:rPr lang="ru-RU" dirty="0"/>
            <a:t>Врач без законных на то оснований оформлял листки временной нетрудоспособности за денежное вознаграждение</a:t>
          </a:r>
        </a:p>
      </dgm:t>
    </dgm:pt>
    <dgm:pt modelId="{002F8853-3A20-42DB-93D6-213B3FA1BA8A}" type="parTrans" cxnId="{22E69A9E-BBFC-42B6-BF33-DE0E33C6AA63}">
      <dgm:prSet/>
      <dgm:spPr/>
      <dgm:t>
        <a:bodyPr/>
        <a:lstStyle/>
        <a:p>
          <a:endParaRPr lang="ru-RU"/>
        </a:p>
      </dgm:t>
    </dgm:pt>
    <dgm:pt modelId="{7B6161C7-1FA8-4EDD-9822-A2B16CA941AE}" type="sibTrans" cxnId="{22E69A9E-BBFC-42B6-BF33-DE0E33C6AA63}">
      <dgm:prSet/>
      <dgm:spPr/>
      <dgm:t>
        <a:bodyPr/>
        <a:lstStyle/>
        <a:p>
          <a:endParaRPr lang="ru-RU"/>
        </a:p>
      </dgm:t>
    </dgm:pt>
    <dgm:pt modelId="{AFBFCC31-00B6-4825-B628-B0D86FB1DCCA}">
      <dgm:prSet/>
      <dgm:spPr>
        <a:solidFill>
          <a:schemeClr val="accent3">
            <a:lumMod val="60000"/>
            <a:lumOff val="40000"/>
          </a:schemeClr>
        </a:solidFill>
      </dgm:spPr>
      <dgm:t>
        <a:bodyPr/>
        <a:lstStyle/>
        <a:p>
          <a:r>
            <a:rPr lang="ru-RU" dirty="0"/>
            <a:t>Преподаватель за взятки ставил зачеты и оценки за курсовые проекты и экзамены без фактической процедуры их приема</a:t>
          </a:r>
        </a:p>
      </dgm:t>
    </dgm:pt>
    <dgm:pt modelId="{F3199628-27E0-49A7-883C-0228E9405281}" type="parTrans" cxnId="{00C55642-C255-43F8-A73D-A058562259FB}">
      <dgm:prSet/>
      <dgm:spPr/>
      <dgm:t>
        <a:bodyPr/>
        <a:lstStyle/>
        <a:p>
          <a:endParaRPr lang="ru-RU"/>
        </a:p>
      </dgm:t>
    </dgm:pt>
    <dgm:pt modelId="{85B6C259-AE3F-4F1D-AE95-480DA8AF209E}" type="sibTrans" cxnId="{00C55642-C255-43F8-A73D-A058562259FB}">
      <dgm:prSet/>
      <dgm:spPr/>
      <dgm:t>
        <a:bodyPr/>
        <a:lstStyle/>
        <a:p>
          <a:endParaRPr lang="ru-RU"/>
        </a:p>
      </dgm:t>
    </dgm:pt>
    <dgm:pt modelId="{DB5DC7CC-07DF-4758-BFAD-C211A1BA890C}" type="pres">
      <dgm:prSet presAssocID="{C271F1B3-076B-4440-89C7-E919D67C2991}" presName="diagram" presStyleCnt="0">
        <dgm:presLayoutVars>
          <dgm:dir/>
          <dgm:resizeHandles val="exact"/>
        </dgm:presLayoutVars>
      </dgm:prSet>
      <dgm:spPr/>
    </dgm:pt>
    <dgm:pt modelId="{E31215E2-D0DD-47A7-B177-E9AD3F8AFF34}" type="pres">
      <dgm:prSet presAssocID="{C371F919-07F2-4BBE-A86F-677FB3487D25}" presName="node" presStyleLbl="node1" presStyleIdx="0" presStyleCnt="3" custScaleY="126829">
        <dgm:presLayoutVars>
          <dgm:bulletEnabled val="1"/>
        </dgm:presLayoutVars>
      </dgm:prSet>
      <dgm:spPr/>
    </dgm:pt>
    <dgm:pt modelId="{9B80F734-0D43-43C9-9E37-02F91975B5DC}" type="pres">
      <dgm:prSet presAssocID="{C3BB39B6-3DDB-49C7-9333-FF19D681853F}" presName="sibTrans" presStyleCnt="0"/>
      <dgm:spPr/>
    </dgm:pt>
    <dgm:pt modelId="{E7F38EDF-9895-4AF2-8F9C-6DA6597A2474}" type="pres">
      <dgm:prSet presAssocID="{C30AE689-0068-4E4C-A109-A53C3C7A18BB}" presName="node" presStyleLbl="node1" presStyleIdx="1" presStyleCnt="3" custScaleY="126829">
        <dgm:presLayoutVars>
          <dgm:bulletEnabled val="1"/>
        </dgm:presLayoutVars>
      </dgm:prSet>
      <dgm:spPr/>
    </dgm:pt>
    <dgm:pt modelId="{27FF43B2-CB85-43CA-B283-D8677696E6FB}" type="pres">
      <dgm:prSet presAssocID="{7B6161C7-1FA8-4EDD-9822-A2B16CA941AE}" presName="sibTrans" presStyleCnt="0"/>
      <dgm:spPr/>
    </dgm:pt>
    <dgm:pt modelId="{ED037F67-97B6-49B6-B9D5-1EFEF7BDDA5D}" type="pres">
      <dgm:prSet presAssocID="{AFBFCC31-00B6-4825-B628-B0D86FB1DCCA}" presName="node" presStyleLbl="node1" presStyleIdx="2" presStyleCnt="3" custScaleY="126829">
        <dgm:presLayoutVars>
          <dgm:bulletEnabled val="1"/>
        </dgm:presLayoutVars>
      </dgm:prSet>
      <dgm:spPr/>
    </dgm:pt>
  </dgm:ptLst>
  <dgm:cxnLst>
    <dgm:cxn modelId="{89A3640B-AFDB-4BD5-A7B5-3B3B95F3F454}" srcId="{C271F1B3-076B-4440-89C7-E919D67C2991}" destId="{C371F919-07F2-4BBE-A86F-677FB3487D25}" srcOrd="0" destOrd="0" parTransId="{2FE5E384-0CC5-4C43-ADB9-CD9D3F73BCB8}" sibTransId="{C3BB39B6-3DDB-49C7-9333-FF19D681853F}"/>
    <dgm:cxn modelId="{E61B0019-5FB8-446E-B53C-6CAD2774E966}" type="presOf" srcId="{C30AE689-0068-4E4C-A109-A53C3C7A18BB}" destId="{E7F38EDF-9895-4AF2-8F9C-6DA6597A2474}" srcOrd="0" destOrd="0" presId="urn:microsoft.com/office/officeart/2005/8/layout/default"/>
    <dgm:cxn modelId="{00C55642-C255-43F8-A73D-A058562259FB}" srcId="{C271F1B3-076B-4440-89C7-E919D67C2991}" destId="{AFBFCC31-00B6-4825-B628-B0D86FB1DCCA}" srcOrd="2" destOrd="0" parTransId="{F3199628-27E0-49A7-883C-0228E9405281}" sibTransId="{85B6C259-AE3F-4F1D-AE95-480DA8AF209E}"/>
    <dgm:cxn modelId="{80E9EF64-5ABB-4BEA-ADFB-F5434244197E}" type="presOf" srcId="{C371F919-07F2-4BBE-A86F-677FB3487D25}" destId="{E31215E2-D0DD-47A7-B177-E9AD3F8AFF34}" srcOrd="0" destOrd="0" presId="urn:microsoft.com/office/officeart/2005/8/layout/default"/>
    <dgm:cxn modelId="{22E69A9E-BBFC-42B6-BF33-DE0E33C6AA63}" srcId="{C271F1B3-076B-4440-89C7-E919D67C2991}" destId="{C30AE689-0068-4E4C-A109-A53C3C7A18BB}" srcOrd="1" destOrd="0" parTransId="{002F8853-3A20-42DB-93D6-213B3FA1BA8A}" sibTransId="{7B6161C7-1FA8-4EDD-9822-A2B16CA941AE}"/>
    <dgm:cxn modelId="{167204B7-FA14-4C96-BE5D-095851DEA5A4}" type="presOf" srcId="{AFBFCC31-00B6-4825-B628-B0D86FB1DCCA}" destId="{ED037F67-97B6-49B6-B9D5-1EFEF7BDDA5D}" srcOrd="0" destOrd="0" presId="urn:microsoft.com/office/officeart/2005/8/layout/default"/>
    <dgm:cxn modelId="{6D8E09CE-6368-4ABC-B4DB-9287AC6340EC}" type="presOf" srcId="{C271F1B3-076B-4440-89C7-E919D67C2991}" destId="{DB5DC7CC-07DF-4758-BFAD-C211A1BA890C}" srcOrd="0" destOrd="0" presId="urn:microsoft.com/office/officeart/2005/8/layout/default"/>
    <dgm:cxn modelId="{AA299B9D-19F6-436F-82E3-B0768287ED9E}" type="presParOf" srcId="{DB5DC7CC-07DF-4758-BFAD-C211A1BA890C}" destId="{E31215E2-D0DD-47A7-B177-E9AD3F8AFF34}" srcOrd="0" destOrd="0" presId="urn:microsoft.com/office/officeart/2005/8/layout/default"/>
    <dgm:cxn modelId="{D25AF822-6035-40AE-9301-E699A2768D46}" type="presParOf" srcId="{DB5DC7CC-07DF-4758-BFAD-C211A1BA890C}" destId="{9B80F734-0D43-43C9-9E37-02F91975B5DC}" srcOrd="1" destOrd="0" presId="urn:microsoft.com/office/officeart/2005/8/layout/default"/>
    <dgm:cxn modelId="{26205086-985B-4652-A2CF-38752EBC4C43}" type="presParOf" srcId="{DB5DC7CC-07DF-4758-BFAD-C211A1BA890C}" destId="{E7F38EDF-9895-4AF2-8F9C-6DA6597A2474}" srcOrd="2" destOrd="0" presId="urn:microsoft.com/office/officeart/2005/8/layout/default"/>
    <dgm:cxn modelId="{732AC959-353B-4D89-9551-3B63F8BCAED5}" type="presParOf" srcId="{DB5DC7CC-07DF-4758-BFAD-C211A1BA890C}" destId="{27FF43B2-CB85-43CA-B283-D8677696E6FB}" srcOrd="3" destOrd="0" presId="urn:microsoft.com/office/officeart/2005/8/layout/default"/>
    <dgm:cxn modelId="{71CACD3E-D43E-4CEA-ACD8-2D872779BD75}" type="presParOf" srcId="{DB5DC7CC-07DF-4758-BFAD-C211A1BA890C}" destId="{ED037F67-97B6-49B6-B9D5-1EFEF7BDDA5D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31215E2-D0DD-47A7-B177-E9AD3F8AFF34}">
      <dsp:nvSpPr>
        <dsp:cNvPr id="0" name=""/>
        <dsp:cNvSpPr/>
      </dsp:nvSpPr>
      <dsp:spPr>
        <a:xfrm>
          <a:off x="0" y="905776"/>
          <a:ext cx="3536830" cy="269143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kern="1200" dirty="0"/>
            <a:t>Инспектор ГИБДД, используя свое право привлекать водителя к ответственности за административное правонарушение, вынудил водителя дать ему деньги</a:t>
          </a:r>
        </a:p>
      </dsp:txBody>
      <dsp:txXfrm>
        <a:off x="0" y="905776"/>
        <a:ext cx="3536830" cy="2691435"/>
      </dsp:txXfrm>
    </dsp:sp>
    <dsp:sp modelId="{E7F38EDF-9895-4AF2-8F9C-6DA6597A2474}">
      <dsp:nvSpPr>
        <dsp:cNvPr id="0" name=""/>
        <dsp:cNvSpPr/>
      </dsp:nvSpPr>
      <dsp:spPr>
        <a:xfrm>
          <a:off x="3890513" y="905776"/>
          <a:ext cx="3536830" cy="2691435"/>
        </a:xfrm>
        <a:prstGeom prst="rect">
          <a:avLst/>
        </a:prstGeom>
        <a:solidFill>
          <a:schemeClr val="accent6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kern="1200" dirty="0"/>
            <a:t>Врач без законных на то оснований оформлял листки временной нетрудоспособности за денежное вознаграждение</a:t>
          </a:r>
        </a:p>
      </dsp:txBody>
      <dsp:txXfrm>
        <a:off x="3890513" y="905776"/>
        <a:ext cx="3536830" cy="2691435"/>
      </dsp:txXfrm>
    </dsp:sp>
    <dsp:sp modelId="{ED037F67-97B6-49B6-B9D5-1EFEF7BDDA5D}">
      <dsp:nvSpPr>
        <dsp:cNvPr id="0" name=""/>
        <dsp:cNvSpPr/>
      </dsp:nvSpPr>
      <dsp:spPr>
        <a:xfrm>
          <a:off x="7781026" y="905776"/>
          <a:ext cx="3536830" cy="2691435"/>
        </a:xfrm>
        <a:prstGeom prst="rect">
          <a:avLst/>
        </a:prstGeom>
        <a:solidFill>
          <a:schemeClr val="accent3">
            <a:lumMod val="60000"/>
            <a:lumOff val="4000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300" kern="1200" dirty="0"/>
            <a:t>Преподаватель за взятки ставил зачеты и оценки за курсовые проекты и экзамены без фактической процедуры их приема</a:t>
          </a:r>
        </a:p>
      </dsp:txBody>
      <dsp:txXfrm>
        <a:off x="7781026" y="905776"/>
        <a:ext cx="3536830" cy="269143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:a16="http://schemas.microsoft.com/office/drawing/2014/main" id="{4FE91285-3DAF-405F-B4B7-2BA4AF6D29B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05B39DE1-B19B-4A5D-A5D7-584D0DCD971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9C190E6-FFFD-47EC-9980-35FC0E4A9EBF}" type="datetimeFigureOut">
              <a:rPr lang="ru-RU" smtClean="0"/>
              <a:t>24.05.2021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DC89D990-24A8-4BD6-9E66-3ED6B865EF7F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ru-RU"/>
              <a:t>Прокуратура Новосибирской области, 2021 г.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1F249302-92D1-47F1-8582-3B7639361A6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ADBA44-0766-4671-AF3B-4EE92BE351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40594827"/>
      </p:ext>
    </p:extLst>
  </p:cSld>
  <p:clrMap bg1="lt1" tx1="dk1" bg2="lt2" tx2="dk2" accent1="accent1" accent2="accent2" accent3="accent3" accent4="accent4" accent5="accent5" accent6="accent6" hlink="hlink" folHlink="folHlink"/>
  <p:hf sldNum="0"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3C0BB8-E77B-4879-9D75-BADDDB867FE3}" type="datetimeFigureOut">
              <a:rPr lang="ru-RU" smtClean="0"/>
              <a:t>24.05.2021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ru-RU"/>
              <a:t>Прокуратура Новосибирской области, 2021 г.</a:t>
            </a: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A12459-AAAF-4D8B-8A3B-3E22F587454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0341864"/>
      </p:ext>
    </p:extLst>
  </p:cSld>
  <p:clrMap bg1="lt1" tx1="dk1" bg2="lt2" tx2="dk2" accent1="accent1" accent2="accent2" accent3="accent3" accent4="accent4" accent5="accent5" accent6="accent6" hlink="hlink" folHlink="folHlink"/>
  <p:hf sldNum="0"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D2735-C193-40A3-A2DC-3F09F0D016DB}" type="datetime1">
              <a:rPr lang="en-US" smtClean="0"/>
              <a:t>5/24/2021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Прокуратура Новосибирской области, 2021 г. (с использованием системы КонсультантПлюс)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43C431-DFC0-4C2A-8B38-A4D511C94B4B}" type="datetime1">
              <a:rPr lang="en-US" smtClean="0"/>
              <a:t>5/24/2021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Прокуратура Новосибирской области, 2021 г. (с использованием системы КонсультантПлюс)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F975D-ADFD-4B7D-829D-E8D89AA79891}" type="datetime1">
              <a:rPr lang="en-US" smtClean="0"/>
              <a:t>5/24/2021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Прокуратура Новосибирской области, 2021 г. (с использованием системы КонсультантПлюс)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80500F-E07E-449E-B9DC-207A36D5C8B4}" type="datetime1">
              <a:rPr lang="en-US" smtClean="0"/>
              <a:t>5/24/2021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Прокуратура Новосибирской области, 2021 г. (с использованием системы КонсультантПлюс)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4D9913-349B-4218-8055-9CCCE5838DDC}" type="datetime1">
              <a:rPr lang="en-US" smtClean="0"/>
              <a:t>5/24/2021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Прокуратура Новосибирской области, 2021 г. (с использованием системы КонсультантПлюс)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44D3A2-65E3-4D40-9AB1-AB46FA7DBA76}" type="datetime1">
              <a:rPr lang="en-US" smtClean="0"/>
              <a:t>5/24/2021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Прокуратура Новосибирской области, 2021 г. (с использованием системы КонсультантПлюс)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FA011F-D73E-4751-9C12-5EBF82911517}" type="datetime1">
              <a:rPr lang="en-US" smtClean="0"/>
              <a:t>5/24/2021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Прокуратура Новосибирской области, 2021 г. (с использованием системы КонсультантПлюс)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3A5F6-CF65-4E60-A4DA-47901E622F99}" type="datetime1">
              <a:rPr lang="en-US" smtClean="0"/>
              <a:t>5/24/2021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Прокуратура Новосибирской области, 2021 г. (с использованием системы КонсультантПлюс)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9CDB91-F4DC-4742-937B-C274C8A9CE9E}" type="datetime1">
              <a:rPr lang="en-US" smtClean="0"/>
              <a:t>5/24/2021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Прокуратура Новосибирской области, 2021 г. (с использованием системы КонсультантПлюс)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34CFB7-AB0A-425E-891C-098BFCAA0817}" type="datetime1">
              <a:rPr lang="en-US" smtClean="0"/>
              <a:t>5/24/2021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Прокуратура Новосибирской области, 2021 г. (с использованием системы КонсультантПлюс)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287C80-F6AC-4734-8E20-CD6AC51F9BC8}" type="datetime1">
              <a:rPr lang="en-US" smtClean="0"/>
              <a:t>5/24/2021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Прокуратура Новосибирской области, 2021 г. (с использованием системы КонсультантПлюс)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7D66F9C-35AE-472B-B570-DF4DEAF04516}" type="datetime1">
              <a:rPr lang="en-US" smtClean="0"/>
              <a:t>5/24/2021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/>
              <a:t>Прокуратура Новосибирской области, 2021 г. (с использованием системы КонсультантПлюс)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927E73A0-6547-4D43-AB8F-6A75C9CC269E}"/>
              </a:ext>
            </a:extLst>
          </p:cNvPr>
          <p:cNvSpPr txBox="1">
            <a:spLocks/>
          </p:cNvSpPr>
          <p:nvPr/>
        </p:nvSpPr>
        <p:spPr>
          <a:xfrm>
            <a:off x="1905000" y="1657350"/>
            <a:ext cx="8915400" cy="160655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ru-RU" dirty="0"/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C4B1BFE5-FE49-4215-8F93-17C992BC9751}"/>
              </a:ext>
            </a:extLst>
          </p:cNvPr>
          <p:cNvSpPr txBox="1">
            <a:spLocks/>
          </p:cNvSpPr>
          <p:nvPr/>
        </p:nvSpPr>
        <p:spPr>
          <a:xfrm>
            <a:off x="2717800" y="1130301"/>
            <a:ext cx="7289800" cy="527049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8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4500" b="1" dirty="0"/>
              <a:t>Что такое коррупция?</a:t>
            </a:r>
            <a:endParaRPr lang="ru-RU" sz="4500" dirty="0"/>
          </a:p>
        </p:txBody>
      </p:sp>
      <p:sp>
        <p:nvSpPr>
          <p:cNvPr id="7" name="Заголовок 1">
            <a:extLst>
              <a:ext uri="{FF2B5EF4-FFF2-40B4-BE49-F238E27FC236}">
                <a16:creationId xmlns:a16="http://schemas.microsoft.com/office/drawing/2014/main" id="{EE2F49BA-00AD-4F92-B1BE-2726B813F4EB}"/>
              </a:ext>
            </a:extLst>
          </p:cNvPr>
          <p:cNvSpPr txBox="1">
            <a:spLocks/>
          </p:cNvSpPr>
          <p:nvPr/>
        </p:nvSpPr>
        <p:spPr>
          <a:xfrm>
            <a:off x="1066800" y="2184399"/>
            <a:ext cx="10579100" cy="3927475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47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b="1" dirty="0"/>
              <a:t>Коррупция</a:t>
            </a:r>
            <a:r>
              <a:rPr lang="ru-RU" dirty="0"/>
              <a:t> - это незаконное использование своего служебного положения или злоупотребление полномочиями для получения себе или третьим лицам денег, имущества, имущественных прав, услуг и иной выгоды.</a:t>
            </a:r>
          </a:p>
          <a:p>
            <a:r>
              <a:rPr lang="ru-RU" dirty="0"/>
              <a:t>Также к коррупции относится: незаконное предоставление таких выгод лицу, которое занимает служебное положение или наделено полномочиями, дача, получение взятки, коммерческий подкуп.</a:t>
            </a:r>
          </a:p>
          <a:p>
            <a:r>
              <a:rPr lang="ru-RU" dirty="0"/>
              <a:t>Все эти действия, совершенные от имени или в интересах юридического лица, тоже являются коррупцией.</a:t>
            </a:r>
          </a:p>
          <a:p>
            <a:r>
              <a:rPr lang="ru-RU" dirty="0"/>
              <a:t>Такое определение следует из п. 1 ст. 1 Закона о противодействии коррупции</a:t>
            </a:r>
            <a:endParaRPr lang="ru-RU" sz="4500" dirty="0"/>
          </a:p>
        </p:txBody>
      </p:sp>
      <p:sp>
        <p:nvSpPr>
          <p:cNvPr id="10" name="Нижний колонтитул 9">
            <a:extLst>
              <a:ext uri="{FF2B5EF4-FFF2-40B4-BE49-F238E27FC236}">
                <a16:creationId xmlns:a16="http://schemas.microsoft.com/office/drawing/2014/main" id="{9B62900C-313A-4E45-B5DD-E797CDF5E0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044525" y="6280689"/>
            <a:ext cx="6623649" cy="337748"/>
          </a:xfrm>
        </p:spPr>
        <p:txBody>
          <a:bodyPr/>
          <a:lstStyle/>
          <a:p>
            <a:r>
              <a:rPr lang="ru-RU" dirty="0"/>
              <a:t>Прокуратура Новосибирской области, 2021 г. (с использованием системы КонсультантПлюс)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54053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med" p14:dur="700">
        <p:fade/>
      </p:transition>
    </mc:Choice>
    <mc:Fallback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3000"/>
                            </p:stCondLst>
                            <p:childTnLst>
                              <p:par>
                                <p:cTn id="2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хема 4">
            <a:extLst>
              <a:ext uri="{FF2B5EF4-FFF2-40B4-BE49-F238E27FC236}">
                <a16:creationId xmlns:a16="http://schemas.microsoft.com/office/drawing/2014/main" id="{B4E2AC06-51A3-40AF-A135-85680D68B4A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98587019"/>
              </p:ext>
            </p:extLst>
          </p:nvPr>
        </p:nvGraphicFramePr>
        <p:xfrm>
          <a:off x="500332" y="1949570"/>
          <a:ext cx="11317857" cy="45029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Заголовок 5">
            <a:extLst>
              <a:ext uri="{FF2B5EF4-FFF2-40B4-BE49-F238E27FC236}">
                <a16:creationId xmlns:a16="http://schemas.microsoft.com/office/drawing/2014/main" id="{081FA82D-079D-4780-8FAA-D00684C964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0333" y="1311214"/>
            <a:ext cx="11191336" cy="1431985"/>
          </a:xfrm>
        </p:spPr>
        <p:txBody>
          <a:bodyPr>
            <a:normAutofit/>
          </a:bodyPr>
          <a:lstStyle/>
          <a:p>
            <a:r>
              <a:rPr lang="ru-RU" sz="4500" b="1" dirty="0"/>
              <a:t>примеры незаконного использования должностного положения</a:t>
            </a:r>
          </a:p>
        </p:txBody>
      </p:sp>
      <p:sp>
        <p:nvSpPr>
          <p:cNvPr id="12" name="Нижний колонтитул 11">
            <a:extLst>
              <a:ext uri="{FF2B5EF4-FFF2-40B4-BE49-F238E27FC236}">
                <a16:creationId xmlns:a16="http://schemas.microsoft.com/office/drawing/2014/main" id="{4BF2BC2E-6FD8-4B02-B5C3-8A7CD49B61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628900" y="6309563"/>
            <a:ext cx="6934200" cy="285990"/>
          </a:xfrm>
        </p:spPr>
        <p:txBody>
          <a:bodyPr/>
          <a:lstStyle/>
          <a:p>
            <a:r>
              <a:rPr lang="ru-RU" dirty="0"/>
              <a:t>Прокуратура Новосибирской области, 2021 г. (с использованием системы КонсультантПлюс)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54347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FC4154-A58B-4B3C-8F51-A7D2F9031D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/>
              <a:t>Какое антикоррупционное законодательство применять для противодействия коррупции?</a:t>
            </a:r>
            <a:endParaRPr lang="ru-RU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BA0DA3E-074A-439C-92D5-1E88119F59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24673"/>
            <a:ext cx="10515600" cy="1084021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/>
              <a:t>Один из основных законов - </a:t>
            </a:r>
            <a:r>
              <a:rPr lang="ru-RU" b="1" dirty="0"/>
              <a:t>это Закон о противодействии коррупции</a:t>
            </a:r>
            <a:r>
              <a:rPr lang="ru-RU" dirty="0"/>
              <a:t>. Однако он далеко не единственный.</a:t>
            </a:r>
          </a:p>
          <a:p>
            <a:endParaRPr lang="ru-RU" dirty="0"/>
          </a:p>
        </p:txBody>
      </p:sp>
      <p:sp>
        <p:nvSpPr>
          <p:cNvPr id="5" name="Объект 3">
            <a:extLst>
              <a:ext uri="{FF2B5EF4-FFF2-40B4-BE49-F238E27FC236}">
                <a16:creationId xmlns:a16="http://schemas.microsoft.com/office/drawing/2014/main" id="{C88A2CCC-927D-4B7A-8BAE-6C2D3E845A8D}"/>
              </a:ext>
            </a:extLst>
          </p:cNvPr>
          <p:cNvSpPr txBox="1">
            <a:spLocks/>
          </p:cNvSpPr>
          <p:nvPr/>
        </p:nvSpPr>
        <p:spPr>
          <a:xfrm>
            <a:off x="480203" y="2446116"/>
            <a:ext cx="11231593" cy="3795622"/>
          </a:xfrm>
          <a:prstGeom prst="rect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vert="horz" lIns="91440" tIns="45720" rIns="91440" bIns="45720" rtlCol="0">
            <a:normAutofit fontScale="4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ru-RU" b="1" dirty="0"/>
              <a:t>Международные договоры:</a:t>
            </a:r>
            <a:endParaRPr lang="ru-RU" dirty="0"/>
          </a:p>
          <a:p>
            <a:r>
              <a:rPr lang="ru-RU" dirty="0"/>
              <a:t>Конвенция ООН против коррупции (ратифицирована Федеральным законом от 08.03.2006 N 40-ФЗ);</a:t>
            </a:r>
          </a:p>
          <a:p>
            <a:r>
              <a:rPr lang="ru-RU" dirty="0"/>
              <a:t>Конвенция против транснациональной организованной преступности (ратифицирована Федеральным законом от 26.04.2004 N 26-ФЗ);</a:t>
            </a:r>
          </a:p>
          <a:p>
            <a:r>
              <a:rPr lang="ru-RU" dirty="0"/>
              <a:t>Конвенция об уголовной ответственности за коррупцию (ратифицирована Федеральным законом от 25.07.2006 N 125-ФЗ).</a:t>
            </a:r>
          </a:p>
          <a:p>
            <a:pPr marL="0" indent="0">
              <a:buNone/>
            </a:pPr>
            <a:r>
              <a:rPr lang="ru-RU" b="1" dirty="0"/>
              <a:t>Федеральные законы:</a:t>
            </a:r>
            <a:endParaRPr lang="ru-RU" dirty="0"/>
          </a:p>
          <a:p>
            <a:r>
              <a:rPr lang="ru-RU" dirty="0"/>
              <a:t>"О государственной гражданской службе Российской Федерации" от 27.07.2004 N 79-ФЗ;</a:t>
            </a:r>
          </a:p>
          <a:p>
            <a:r>
              <a:rPr lang="ru-RU" dirty="0"/>
              <a:t>"О противодействии коррупции" от 25.12.2008 N 273-ФЗ;</a:t>
            </a:r>
          </a:p>
          <a:p>
            <a:r>
              <a:rPr lang="ru-RU" dirty="0"/>
              <a:t>"Об обеспечении доступа к информации о деятельности государственных органов и органов местного самоуправления" от 09.02.2009 N 8-ФЗ;</a:t>
            </a:r>
          </a:p>
          <a:p>
            <a:r>
              <a:rPr lang="ru-RU" dirty="0"/>
              <a:t>"Об антикоррупционной экспертизе нормативных правовых актов и проектов нормативных правовых актов" от 17.07.2009 N 172-ФЗ;</a:t>
            </a:r>
          </a:p>
          <a:p>
            <a:r>
              <a:rPr lang="ru-RU" dirty="0"/>
              <a:t>"О контроле за соответствием расходов лиц, замещающих государственные должности, и иных лиц их доходам" от 03.12.2012 N 230-ФЗ;</a:t>
            </a:r>
          </a:p>
          <a:p>
            <a:r>
              <a:rPr lang="ru-RU" dirty="0"/>
              <a:t>"О запрете отдельным категориям лиц открывать и иметь счета (вклады), хранить наличные денежные средства и ценности в иностранных банках, расположенных за пределами территории Российской Федерации, владеть и (или) пользоваться иностранными финансовыми инструментами" от 07.05.2013 N 79-ФЗ;</a:t>
            </a:r>
          </a:p>
          <a:p>
            <a:r>
              <a:rPr lang="ru-RU" dirty="0"/>
              <a:t>"О внесении изменений в отдельные законодательные акты Российской Федерации в целях совершенствования контроля за соблюдением законодательства Российской Федерации о противодействии коррупции" от 03.08.2018 N 307-ФЗ.Кроме того, для госорганов принято множество других федеральных законов, указов Президента РФ, постановлений Правительства РФ, которые содержат нормы о противодействии коррупции.</a:t>
            </a:r>
          </a:p>
          <a:p>
            <a:endParaRPr lang="ru-RU" dirty="0"/>
          </a:p>
        </p:txBody>
      </p:sp>
      <p:sp>
        <p:nvSpPr>
          <p:cNvPr id="6" name="Объект 3">
            <a:extLst>
              <a:ext uri="{FF2B5EF4-FFF2-40B4-BE49-F238E27FC236}">
                <a16:creationId xmlns:a16="http://schemas.microsoft.com/office/drawing/2014/main" id="{2497488C-CAC7-49B6-82E5-6DB50F547BD1}"/>
              </a:ext>
            </a:extLst>
          </p:cNvPr>
          <p:cNvSpPr txBox="1">
            <a:spLocks/>
          </p:cNvSpPr>
          <p:nvPr/>
        </p:nvSpPr>
        <p:spPr>
          <a:xfrm>
            <a:off x="356558" y="6279942"/>
            <a:ext cx="11616906" cy="431410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ru-RU" dirty="0"/>
              <a:t>Кроме того, для госорганов принято множество других федеральных законов, указов Президента РФ, постановлений Правительства РФ, которые содержат нормы о противодействии коррупции</a:t>
            </a:r>
          </a:p>
        </p:txBody>
      </p:sp>
      <p:sp>
        <p:nvSpPr>
          <p:cNvPr id="7" name="Нижний колонтитул 6">
            <a:extLst>
              <a:ext uri="{FF2B5EF4-FFF2-40B4-BE49-F238E27FC236}">
                <a16:creationId xmlns:a16="http://schemas.microsoft.com/office/drawing/2014/main" id="{B152150F-B887-4A99-BE1F-104FD9DBAE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727382" y="6584950"/>
            <a:ext cx="7175741" cy="329211"/>
          </a:xfrm>
        </p:spPr>
        <p:txBody>
          <a:bodyPr/>
          <a:lstStyle/>
          <a:p>
            <a:r>
              <a:rPr lang="ru-RU" dirty="0"/>
              <a:t>Прокуратура Новосибирской области, 2021 г. (с использованием системы КонсультантПлюс)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3548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build="p"/>
      <p:bldP spid="5" grpId="0" animBg="1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52AD5E5-586C-4C1F-8489-0B5689DD0D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Кем осуществляется борьба с коррупцией?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6CDB6086-8D1A-463B-8AB7-D363A6850F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738449" cy="1814722"/>
          </a:xfrm>
        </p:spPr>
        <p:txBody>
          <a:bodyPr/>
          <a:lstStyle/>
          <a:p>
            <a:pPr marL="0" indent="0" algn="just">
              <a:buNone/>
            </a:pPr>
            <a:r>
              <a:rPr lang="ru-RU" dirty="0"/>
              <a:t>Борьба с коррупцией, так же как и профилактика, заключается в ее выявлении и предупреждении. Однако она также предполагает пресечение, раскрытие и расследование коррупционных правонарушений (п. 2 ст. 1 Закона о противодействии коррупции).</a:t>
            </a:r>
          </a:p>
          <a:p>
            <a:endParaRPr lang="ru-RU" dirty="0"/>
          </a:p>
        </p:txBody>
      </p:sp>
      <p:sp>
        <p:nvSpPr>
          <p:cNvPr id="4" name="Объект 2">
            <a:extLst>
              <a:ext uri="{FF2B5EF4-FFF2-40B4-BE49-F238E27FC236}">
                <a16:creationId xmlns:a16="http://schemas.microsoft.com/office/drawing/2014/main" id="{F890CC09-BCBB-41FE-95BC-F6924DE30B02}"/>
              </a:ext>
            </a:extLst>
          </p:cNvPr>
          <p:cNvSpPr txBox="1">
            <a:spLocks/>
          </p:cNvSpPr>
          <p:nvPr/>
        </p:nvSpPr>
        <p:spPr>
          <a:xfrm>
            <a:off x="1345721" y="4140678"/>
            <a:ext cx="10008079" cy="1814722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lIns="91440" tIns="45720" rIns="91440" bIns="45720" rtlCol="0" anchor="ctr">
            <a:normAutofit fontScale="92500"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endParaRPr lang="ru-RU" dirty="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ru-RU" dirty="0">
                <a:solidFill>
                  <a:schemeClr val="bg1"/>
                </a:solidFill>
              </a:rPr>
              <a:t>Этим, как правило, занимаются правоохранительные органы: МВД России, ФСБ России и т.п. Координирует эту деятельность Генеральный прокурор РФ и подчиненные ему прокуроры (ч. 6 ст. 5 Закона о противодействии коррупции).</a:t>
            </a:r>
          </a:p>
          <a:p>
            <a:pPr algn="ctr"/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B34A4EE8-DFFE-4E25-AD03-6E2E53F48F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171700" y="6356350"/>
            <a:ext cx="7848600" cy="501650"/>
          </a:xfrm>
        </p:spPr>
        <p:txBody>
          <a:bodyPr/>
          <a:lstStyle/>
          <a:p>
            <a:r>
              <a:rPr lang="ru-RU" dirty="0"/>
              <a:t>Прокуратура Новосибирской области, 2021 г. (с использованием системы КонсультантПлюс)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78779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6" presetClass="emph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17713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D17713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620"/>
                            </p:stCondLst>
                            <p:childTnLst>
                              <p:par>
                                <p:cTn id="1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AE6F2518-B084-4896-AF52-66CC2144AA26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209</TotalTime>
  <Words>565</Words>
  <Application>Microsoft Office PowerPoint</Application>
  <PresentationFormat>Широкоэкранный</PresentationFormat>
  <Paragraphs>32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Тема Office</vt:lpstr>
      <vt:lpstr>Презентация PowerPoint</vt:lpstr>
      <vt:lpstr>примеры незаконного использования должностного положения</vt:lpstr>
      <vt:lpstr>Какое антикоррупционное законодательство применять для противодействия коррупции?</vt:lpstr>
      <vt:lpstr>Кем осуществляется борьба с коррупцией?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Лямкина Татьяна Олеговна</dc:creator>
  <cp:lastModifiedBy>Лямкина Татьяна Олеговна</cp:lastModifiedBy>
  <cp:revision>12</cp:revision>
  <dcterms:created xsi:type="dcterms:W3CDTF">2021-05-24T03:30:37Z</dcterms:created>
  <dcterms:modified xsi:type="dcterms:W3CDTF">2021-05-24T07:00:28Z</dcterms:modified>
</cp:coreProperties>
</file>