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90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i.davydova\Desktop\&#1092;&#1072;&#1081;&#1083;&#1099;\&#1057;&#1074;&#1077;&#1076;&#1077;&#1085;&#1080;&#1103;%20&#1085;&#1072;%20&#1089;&#1072;&#1081;&#1090;\07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6%20&#1084;&#1077;&#1089;.%202021%20&#1075;&#1086;&#1076;&#107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.i.davydova\Desktop\&#1092;&#1072;&#1081;&#1083;&#1099;\&#1057;&#1074;&#1077;&#1076;&#1077;&#1085;&#1080;&#1103;%20&#1085;&#1072;%20&#1089;&#1072;&#1081;&#1090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6%20&#1084;&#1077;&#1089;.%202021%20&#1075;&#1086;&#1076;&#1072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.i.davydova\Desktop\&#1092;&#1072;&#1081;&#1083;&#1099;\&#1057;&#1074;&#1077;&#1076;&#1077;&#1085;&#1080;&#1103;%20&#1085;&#1072;%20&#1089;&#1072;&#1081;&#1090;\07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6%20&#1084;&#1077;&#1089;.%202021%20&#1075;&#1086;&#1076;&#1072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.i.davydova\Desktop\&#1092;&#1072;&#1081;&#1083;&#1099;\&#1057;&#1074;&#1077;&#1076;&#1077;&#1085;&#1080;&#1103;%20&#1085;&#1072;%20&#1089;&#1072;&#1081;&#1090;\07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6%20&#1084;&#1077;&#1089;.%202021%20&#1075;&#1086;&#1076;&#1072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i.davydova\Desktop\&#1092;&#1072;&#1081;&#1083;&#1099;\&#1057;&#1074;&#1077;&#1076;&#1077;&#1085;&#1080;&#1103;%20&#1085;&#1072;%20&#1089;&#1072;&#1081;&#1090;\07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6%20&#1084;&#1077;&#1089;.%202021%20&#1075;&#1086;&#1076;&#1072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i.davydova\Desktop\&#1092;&#1072;&#1081;&#1083;&#1099;\&#1057;&#1074;&#1077;&#1076;&#1077;&#1085;&#1080;&#1103;%20&#1085;&#1072;%20&#1089;&#1072;&#1081;&#1090;\07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6%20&#1084;&#1077;&#1089;.%202021%20&#1075;&#1086;&#1076;&#1072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.i.davydova\Desktop\&#1092;&#1072;&#1081;&#1083;&#1099;\&#1057;&#1074;&#1077;&#1076;&#1077;&#1085;&#1080;&#1103;%20&#1085;&#1072;%20&#1089;&#1072;&#1081;&#1090;\07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06%20&#1084;&#1077;&#1089;.%202021%20&#1075;&#1086;&#1076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600">
                <a:solidFill>
                  <a:schemeClr val="tx1"/>
                </a:solidFill>
              </a:rPr>
              <a:t>Сведения о зарегистрированных преступлениях.</a:t>
            </a:r>
          </a:p>
        </c:rich>
      </c:tx>
      <c:layout>
        <c:manualLayout>
          <c:xMode val="edge"/>
          <c:yMode val="edge"/>
          <c:x val="0.11246962493502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'2'!$B$3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'2'!$A$4:$A$24</c:f>
              <c:strCache>
                <c:ptCount val="21"/>
                <c:pt idx="0">
                  <c:v>Наруш. правил безоп. движ. (ст. 263)</c:v>
                </c:pt>
                <c:pt idx="1">
                  <c:v>Лож. сообщ. об акте террор. (ст. 207)</c:v>
                </c:pt>
                <c:pt idx="2">
                  <c:v>Подделка документов (ст. 327)</c:v>
                </c:pt>
                <c:pt idx="3">
                  <c:v>Прим. насилия в отн. пр. вл. (ст. 318)</c:v>
                </c:pt>
                <c:pt idx="4">
                  <c:v>Посред. во взяточнич. (ст. 291-1)</c:v>
                </c:pt>
                <c:pt idx="5">
                  <c:v>Дача взятки (ст. 291)</c:v>
                </c:pt>
                <c:pt idx="6">
                  <c:v>Получение взятки (ст. 290)</c:v>
                </c:pt>
                <c:pt idx="7">
                  <c:v>Наркот. ср-ва. сбыт (ст. 228-1)</c:v>
                </c:pt>
                <c:pt idx="8">
                  <c:v>Наркот. ср-ва. Приобретение, хранение (ст. 228)</c:v>
                </c:pt>
                <c:pt idx="9">
                  <c:v>Вандализм (ст. 214)</c:v>
                </c:pt>
                <c:pt idx="10">
                  <c:v>Хулиганство (ст. 213)</c:v>
                </c:pt>
                <c:pt idx="11">
                  <c:v>Присвоение (ст. 160)</c:v>
                </c:pt>
                <c:pt idx="12">
                  <c:v>Мошенничество (ст. 159)</c:v>
                </c:pt>
                <c:pt idx="13">
                  <c:v>Разбой (ст. 162)</c:v>
                </c:pt>
                <c:pt idx="14">
                  <c:v>Грабеж (ст. 161)</c:v>
                </c:pt>
                <c:pt idx="15">
                  <c:v>Кража (ст.158)</c:v>
                </c:pt>
                <c:pt idx="16">
                  <c:v>Наруш. авторских прав (ст.146)</c:v>
                </c:pt>
                <c:pt idx="17">
                  <c:v>Угроза убийством (ст. 119)</c:v>
                </c:pt>
                <c:pt idx="18">
                  <c:v>Изнасилование и покуш. на изнас.</c:v>
                </c:pt>
                <c:pt idx="19">
                  <c:v>Умышл.прич.тяжкого вр. здоровья</c:v>
                </c:pt>
                <c:pt idx="20">
                  <c:v>Убиство и покуш. на убийство</c:v>
                </c:pt>
              </c:strCache>
            </c:strRef>
          </c:cat>
          <c:val>
            <c:numRef>
              <c:f>'2'!$B$4:$B$24</c:f>
              <c:numCache>
                <c:formatCode>General</c:formatCode>
                <c:ptCount val="21"/>
                <c:pt idx="0">
                  <c:v>18</c:v>
                </c:pt>
                <c:pt idx="1">
                  <c:v>10</c:v>
                </c:pt>
                <c:pt idx="2">
                  <c:v>122</c:v>
                </c:pt>
                <c:pt idx="3">
                  <c:v>22</c:v>
                </c:pt>
                <c:pt idx="4">
                  <c:v>22</c:v>
                </c:pt>
                <c:pt idx="5">
                  <c:v>31</c:v>
                </c:pt>
                <c:pt idx="6">
                  <c:v>41</c:v>
                </c:pt>
                <c:pt idx="7">
                  <c:v>114</c:v>
                </c:pt>
                <c:pt idx="8">
                  <c:v>610</c:v>
                </c:pt>
                <c:pt idx="9">
                  <c:v>412</c:v>
                </c:pt>
                <c:pt idx="10">
                  <c:v>7</c:v>
                </c:pt>
                <c:pt idx="11">
                  <c:v>29</c:v>
                </c:pt>
                <c:pt idx="12">
                  <c:v>167</c:v>
                </c:pt>
                <c:pt idx="13">
                  <c:v>7</c:v>
                </c:pt>
                <c:pt idx="14">
                  <c:v>76</c:v>
                </c:pt>
                <c:pt idx="15">
                  <c:v>1707</c:v>
                </c:pt>
                <c:pt idx="16">
                  <c:v>5</c:v>
                </c:pt>
                <c:pt idx="17">
                  <c:v>11</c:v>
                </c:pt>
                <c:pt idx="18">
                  <c:v>3</c:v>
                </c:pt>
                <c:pt idx="19">
                  <c:v>8</c:v>
                </c:pt>
                <c:pt idx="2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2C-47C2-B20C-C0F5D2EEB18A}"/>
            </c:ext>
          </c:extLst>
        </c:ser>
        <c:ser>
          <c:idx val="1"/>
          <c:order val="1"/>
          <c:tx>
            <c:strRef>
              <c:f>'2'!$C$3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7"/>
              <c:layout>
                <c:manualLayout>
                  <c:x val="1.8390804597701038E-2"/>
                  <c:y val="-2.09314495028780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D2C-47C2-B20C-C0F5D2EEB1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'2'!$A$4:$A$24</c:f>
              <c:strCache>
                <c:ptCount val="21"/>
                <c:pt idx="0">
                  <c:v>Наруш. правил безоп. движ. (ст. 263)</c:v>
                </c:pt>
                <c:pt idx="1">
                  <c:v>Лож. сообщ. об акте террор. (ст. 207)</c:v>
                </c:pt>
                <c:pt idx="2">
                  <c:v>Подделка документов (ст. 327)</c:v>
                </c:pt>
                <c:pt idx="3">
                  <c:v>Прим. насилия в отн. пр. вл. (ст. 318)</c:v>
                </c:pt>
                <c:pt idx="4">
                  <c:v>Посред. во взяточнич. (ст. 291-1)</c:v>
                </c:pt>
                <c:pt idx="5">
                  <c:v>Дача взятки (ст. 291)</c:v>
                </c:pt>
                <c:pt idx="6">
                  <c:v>Получение взятки (ст. 290)</c:v>
                </c:pt>
                <c:pt idx="7">
                  <c:v>Наркот. ср-ва. сбыт (ст. 228-1)</c:v>
                </c:pt>
                <c:pt idx="8">
                  <c:v>Наркот. ср-ва. Приобретение, хранение (ст. 228)</c:v>
                </c:pt>
                <c:pt idx="9">
                  <c:v>Вандализм (ст. 214)</c:v>
                </c:pt>
                <c:pt idx="10">
                  <c:v>Хулиганство (ст. 213)</c:v>
                </c:pt>
                <c:pt idx="11">
                  <c:v>Присвоение (ст. 160)</c:v>
                </c:pt>
                <c:pt idx="12">
                  <c:v>Мошенничество (ст. 159)</c:v>
                </c:pt>
                <c:pt idx="13">
                  <c:v>Разбой (ст. 162)</c:v>
                </c:pt>
                <c:pt idx="14">
                  <c:v>Грабеж (ст. 161)</c:v>
                </c:pt>
                <c:pt idx="15">
                  <c:v>Кража (ст.158)</c:v>
                </c:pt>
                <c:pt idx="16">
                  <c:v>Наруш. авторских прав (ст.146)</c:v>
                </c:pt>
                <c:pt idx="17">
                  <c:v>Угроза убийством (ст. 119)</c:v>
                </c:pt>
                <c:pt idx="18">
                  <c:v>Изнасилование и покуш. на изнас.</c:v>
                </c:pt>
                <c:pt idx="19">
                  <c:v>Умышл.прич.тяжкого вр. здоровья</c:v>
                </c:pt>
                <c:pt idx="20">
                  <c:v>Убиство и покуш. на убийство</c:v>
                </c:pt>
              </c:strCache>
            </c:strRef>
          </c:cat>
          <c:val>
            <c:numRef>
              <c:f>'2'!$C$4:$C$24</c:f>
              <c:numCache>
                <c:formatCode>General</c:formatCode>
                <c:ptCount val="21"/>
                <c:pt idx="0">
                  <c:v>8</c:v>
                </c:pt>
                <c:pt idx="1">
                  <c:v>10</c:v>
                </c:pt>
                <c:pt idx="2">
                  <c:v>68</c:v>
                </c:pt>
                <c:pt idx="3">
                  <c:v>20</c:v>
                </c:pt>
                <c:pt idx="4">
                  <c:v>8</c:v>
                </c:pt>
                <c:pt idx="5">
                  <c:v>29</c:v>
                </c:pt>
                <c:pt idx="6">
                  <c:v>27</c:v>
                </c:pt>
                <c:pt idx="7">
                  <c:v>122</c:v>
                </c:pt>
                <c:pt idx="8">
                  <c:v>541</c:v>
                </c:pt>
                <c:pt idx="9">
                  <c:v>314</c:v>
                </c:pt>
                <c:pt idx="10">
                  <c:v>12</c:v>
                </c:pt>
                <c:pt idx="11">
                  <c:v>36</c:v>
                </c:pt>
                <c:pt idx="12">
                  <c:v>121</c:v>
                </c:pt>
                <c:pt idx="13">
                  <c:v>7</c:v>
                </c:pt>
                <c:pt idx="14">
                  <c:v>75</c:v>
                </c:pt>
                <c:pt idx="15">
                  <c:v>1416</c:v>
                </c:pt>
                <c:pt idx="16">
                  <c:v>0</c:v>
                </c:pt>
                <c:pt idx="17">
                  <c:v>8</c:v>
                </c:pt>
                <c:pt idx="18">
                  <c:v>1</c:v>
                </c:pt>
                <c:pt idx="19">
                  <c:v>5</c:v>
                </c:pt>
                <c:pt idx="2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2C-47C2-B20C-C0F5D2EEB18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113995327"/>
        <c:axId val="109768303"/>
        <c:axId val="0"/>
      </c:bar3DChart>
      <c:catAx>
        <c:axId val="113995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768303"/>
        <c:crosses val="autoZero"/>
        <c:auto val="1"/>
        <c:lblAlgn val="ctr"/>
        <c:lblOffset val="100"/>
        <c:noMultiLvlLbl val="0"/>
      </c:catAx>
      <c:valAx>
        <c:axId val="109768303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139953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Сведения о состоянии преступности по отдельным категориям преступлений за</a:t>
            </a:r>
            <a:r>
              <a:rPr lang="ru-RU" baseline="0"/>
              <a:t> июнь</a:t>
            </a:r>
            <a:r>
              <a:rPr lang="ru-RU"/>
              <a:t> 2021 года.</a:t>
            </a:r>
          </a:p>
        </c:rich>
      </c:tx>
      <c:layout>
        <c:manualLayout>
          <c:xMode val="edge"/>
          <c:yMode val="edge"/>
          <c:x val="0.1024025243597797"/>
          <c:y val="4.046865763401196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785524536705638"/>
          <c:y val="0.2387433439829606"/>
          <c:w val="0.45711784511784515"/>
          <c:h val="0.7229179978700746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0279140432121301"/>
          <c:y val="0.14666004587264431"/>
          <c:w val="0.28294343077245221"/>
          <c:h val="0.7984581431825525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84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dirty="0"/>
              <a:t>Сведения о состоянии преступности по отдельным категориям преступлений за</a:t>
            </a:r>
            <a:r>
              <a:rPr lang="ru-RU" baseline="0" dirty="0"/>
              <a:t> июль</a:t>
            </a:r>
            <a:r>
              <a:rPr lang="ru-RU" dirty="0"/>
              <a:t> 2021 года.</a:t>
            </a:r>
          </a:p>
        </c:rich>
      </c:tx>
      <c:layout>
        <c:manualLayout>
          <c:xMode val="edge"/>
          <c:yMode val="edge"/>
          <c:x val="0.1024025243597797"/>
          <c:y val="4.046865763401196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785524536705638"/>
          <c:y val="0.2387433439829606"/>
          <c:w val="0.45711784511784515"/>
          <c:h val="0.722917997870074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91E-4B42-8BB8-354C8466CD80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91E-4B42-8BB8-354C8466CD80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91E-4B42-8BB8-354C8466CD8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91E-4B42-8BB8-354C8466CD80}"/>
              </c:ext>
            </c:extLst>
          </c:dPt>
          <c:dLbls>
            <c:dLbl>
              <c:idx val="0"/>
              <c:layout>
                <c:manualLayout>
                  <c:x val="-4.0704472546992235E-2"/>
                  <c:y val="-2.75786772659807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91E-4B42-8BB8-354C8466CD80}"/>
                </c:ext>
              </c:extLst>
            </c:dLbl>
            <c:dLbl>
              <c:idx val="1"/>
              <c:layout>
                <c:manualLayout>
                  <c:x val="1.8613377873220392E-2"/>
                  <c:y val="-1.238291699160608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91E-4B42-8BB8-354C8466CD80}"/>
                </c:ext>
              </c:extLst>
            </c:dLbl>
            <c:dLbl>
              <c:idx val="2"/>
              <c:layout>
                <c:manualLayout>
                  <c:x val="9.1373048065961446E-3"/>
                  <c:y val="1.565260412735948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91E-4B42-8BB8-354C8466CD80}"/>
                </c:ext>
              </c:extLst>
            </c:dLbl>
            <c:dLbl>
              <c:idx val="3"/>
              <c:layout>
                <c:manualLayout>
                  <c:x val="-2.9547018743869138E-2"/>
                  <c:y val="9.379487308495383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91E-4B42-8BB8-354C8466CD80}"/>
                </c:ext>
              </c:extLst>
            </c:dLbl>
            <c:dLbl>
              <c:idx val="4"/>
              <c:layout>
                <c:manualLayout>
                  <c:x val="-2.0254937829740978E-2"/>
                  <c:y val="5.906216195818973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91E-4B42-8BB8-354C8466CD80}"/>
                </c:ext>
              </c:extLst>
            </c:dLbl>
            <c:dLbl>
              <c:idx val="5"/>
              <c:layout>
                <c:manualLayout>
                  <c:x val="-5.9863092870966889E-2"/>
                  <c:y val="7.984453221302609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91E-4B42-8BB8-354C8466CD80}"/>
                </c:ext>
              </c:extLst>
            </c:dLbl>
            <c:dLbl>
              <c:idx val="6"/>
              <c:layout>
                <c:manualLayout>
                  <c:x val="-8.0859937962300163E-2"/>
                  <c:y val="2.247758966231457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91E-4B42-8BB8-354C8466CD80}"/>
                </c:ext>
              </c:extLst>
            </c:dLbl>
            <c:dLbl>
              <c:idx val="7"/>
              <c:layout>
                <c:manualLayout>
                  <c:x val="-0.13479646862324027"/>
                  <c:y val="1.685089683278408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91E-4B42-8BB8-354C8466CD80}"/>
                </c:ext>
              </c:extLst>
            </c:dLbl>
            <c:dLbl>
              <c:idx val="8"/>
              <c:layout>
                <c:manualLayout>
                  <c:x val="-0.15505967814629232"/>
                  <c:y val="-1.505840523928119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91E-4B42-8BB8-354C8466CD80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'3'!$A$4:$A$7</c:f>
              <c:strCache>
                <c:ptCount val="4"/>
                <c:pt idx="0">
                  <c:v>Особо тяжкие</c:v>
                </c:pt>
                <c:pt idx="1">
                  <c:v>Тяжкие</c:v>
                </c:pt>
                <c:pt idx="2">
                  <c:v>Средней тяжести</c:v>
                </c:pt>
                <c:pt idx="3">
                  <c:v>Небольшой тяжести</c:v>
                </c:pt>
              </c:strCache>
            </c:strRef>
          </c:cat>
          <c:val>
            <c:numRef>
              <c:f>'3'!$B$4:$B$7</c:f>
              <c:numCache>
                <c:formatCode>General</c:formatCode>
                <c:ptCount val="4"/>
                <c:pt idx="0">
                  <c:v>215</c:v>
                </c:pt>
                <c:pt idx="1">
                  <c:v>910</c:v>
                </c:pt>
                <c:pt idx="2">
                  <c:v>1222</c:v>
                </c:pt>
                <c:pt idx="3">
                  <c:v>2073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C91E-4B42-8BB8-354C8466CD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0279140432121301"/>
          <c:y val="0.14666004587264431"/>
          <c:w val="0.28294343077245221"/>
          <c:h val="0.7984581431825525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84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1500" b="1" i="0" baseline="0" dirty="0">
                <a:solidFill>
                  <a:sysClr val="windowText" lastClr="000000"/>
                </a:solidFill>
                <a:effectLst/>
              </a:rPr>
              <a:t>Сведения о состоянии преступности по отдельным категориям преступлений за июль 20</a:t>
            </a:r>
            <a:r>
              <a:rPr lang="en-US" sz="1500" b="1" i="0" baseline="0" dirty="0">
                <a:solidFill>
                  <a:sysClr val="windowText" lastClr="000000"/>
                </a:solidFill>
                <a:effectLst/>
              </a:rPr>
              <a:t>2</a:t>
            </a:r>
            <a:r>
              <a:rPr lang="ru-RU" sz="1500" b="1" i="0" baseline="0" dirty="0">
                <a:solidFill>
                  <a:sysClr val="windowText" lastClr="000000"/>
                </a:solidFill>
                <a:effectLst/>
              </a:rPr>
              <a:t>1 года</a:t>
            </a:r>
            <a:endParaRPr lang="ru-RU" sz="1500" dirty="0">
              <a:solidFill>
                <a:sysClr val="windowText" lastClr="000000"/>
              </a:solidFill>
              <a:effectLst/>
            </a:endParaRPr>
          </a:p>
        </c:rich>
      </c:tx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'4'!$B$3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'4'!$A$4:$A$8</c:f>
              <c:strCache>
                <c:ptCount val="5"/>
                <c:pt idx="0">
                  <c:v>Общеуголовной направленности</c:v>
                </c:pt>
                <c:pt idx="1">
                  <c:v>Коррупционной направленности</c:v>
                </c:pt>
                <c:pt idx="2">
                  <c:v>Экономической направленности</c:v>
                </c:pt>
                <c:pt idx="3">
                  <c:v>Связанные с незаконным оборотом наркотиков</c:v>
                </c:pt>
                <c:pt idx="4">
                  <c:v>Связанные с незаконным оборотом оружия</c:v>
                </c:pt>
              </c:strCache>
            </c:strRef>
          </c:cat>
          <c:val>
            <c:numRef>
              <c:f>'4'!$B$4:$B$8</c:f>
              <c:numCache>
                <c:formatCode>General</c:formatCode>
                <c:ptCount val="5"/>
                <c:pt idx="0">
                  <c:v>3881</c:v>
                </c:pt>
                <c:pt idx="1">
                  <c:v>174</c:v>
                </c:pt>
                <c:pt idx="2">
                  <c:v>539</c:v>
                </c:pt>
                <c:pt idx="3">
                  <c:v>1085</c:v>
                </c:pt>
                <c:pt idx="4">
                  <c:v>64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58D7-4A8C-91E0-F66A7E4B6EEE}"/>
            </c:ext>
          </c:extLst>
        </c:ser>
        <c:ser>
          <c:idx val="1"/>
          <c:order val="1"/>
          <c:tx>
            <c:strRef>
              <c:f>'4'!$C$3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'4'!$A$4:$A$8</c:f>
              <c:strCache>
                <c:ptCount val="5"/>
                <c:pt idx="0">
                  <c:v>Общеуголовной направленности</c:v>
                </c:pt>
                <c:pt idx="1">
                  <c:v>Коррупционной направленности</c:v>
                </c:pt>
                <c:pt idx="2">
                  <c:v>Экономической направленности</c:v>
                </c:pt>
                <c:pt idx="3">
                  <c:v>Связанные с незаконным оборотом наркотиков</c:v>
                </c:pt>
                <c:pt idx="4">
                  <c:v>Связанные с незаконным оборотом оружия</c:v>
                </c:pt>
              </c:strCache>
            </c:strRef>
          </c:cat>
          <c:val>
            <c:numRef>
              <c:f>'4'!$C$4:$C$8</c:f>
              <c:numCache>
                <c:formatCode>General</c:formatCode>
                <c:ptCount val="5"/>
                <c:pt idx="0">
                  <c:v>3020</c:v>
                </c:pt>
                <c:pt idx="1">
                  <c:v>161</c:v>
                </c:pt>
                <c:pt idx="2">
                  <c:v>470</c:v>
                </c:pt>
                <c:pt idx="3">
                  <c:v>689</c:v>
                </c:pt>
                <c:pt idx="4">
                  <c:v>71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58D7-4A8C-91E0-F66A7E4B6E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13076096"/>
        <c:axId val="1"/>
        <c:axId val="0"/>
      </c:bar3DChart>
      <c:catAx>
        <c:axId val="81307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1307609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/>
              <a:t>Сведения о предварительно расследованных преступлениях, совершенных: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'5'!$B$3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'5'!$A$4:$A$9</c:f>
              <c:strCache>
                <c:ptCount val="6"/>
                <c:pt idx="0">
                  <c:v>Ранее совершавшими преступления</c:v>
                </c:pt>
                <c:pt idx="1">
                  <c:v>Несовершеннолетними и при их участии</c:v>
                </c:pt>
                <c:pt idx="2">
                  <c:v>Группой лиц по предварительному сговору</c:v>
                </c:pt>
                <c:pt idx="3">
                  <c:v>Сотрудниками полиции</c:v>
                </c:pt>
                <c:pt idx="4">
                  <c:v>В состоянии алкогольного опьянения</c:v>
                </c:pt>
                <c:pt idx="5">
                  <c:v>В состоянии наркотического опьянения</c:v>
                </c:pt>
              </c:strCache>
            </c:strRef>
          </c:cat>
          <c:val>
            <c:numRef>
              <c:f>'5'!$B$4:$B$9</c:f>
              <c:numCache>
                <c:formatCode>General</c:formatCode>
                <c:ptCount val="6"/>
                <c:pt idx="0">
                  <c:v>876</c:v>
                </c:pt>
                <c:pt idx="1">
                  <c:v>29</c:v>
                </c:pt>
                <c:pt idx="2">
                  <c:v>193</c:v>
                </c:pt>
                <c:pt idx="3">
                  <c:v>6</c:v>
                </c:pt>
                <c:pt idx="4">
                  <c:v>213</c:v>
                </c:pt>
                <c:pt idx="5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B9-417A-A713-5E957FF92EF2}"/>
            </c:ext>
          </c:extLst>
        </c:ser>
        <c:ser>
          <c:idx val="1"/>
          <c:order val="1"/>
          <c:tx>
            <c:strRef>
              <c:f>'5'!$C$3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'5'!$A$4:$A$9</c:f>
              <c:strCache>
                <c:ptCount val="6"/>
                <c:pt idx="0">
                  <c:v>Ранее совершавшими преступления</c:v>
                </c:pt>
                <c:pt idx="1">
                  <c:v>Несовершеннолетними и при их участии</c:v>
                </c:pt>
                <c:pt idx="2">
                  <c:v>Группой лиц по предварительному сговору</c:v>
                </c:pt>
                <c:pt idx="3">
                  <c:v>Сотрудниками полиции</c:v>
                </c:pt>
                <c:pt idx="4">
                  <c:v>В состоянии алкогольного опьянения</c:v>
                </c:pt>
                <c:pt idx="5">
                  <c:v>В состоянии наркотического опьянения</c:v>
                </c:pt>
              </c:strCache>
            </c:strRef>
          </c:cat>
          <c:val>
            <c:numRef>
              <c:f>'5'!$C$4:$C$9</c:f>
              <c:numCache>
                <c:formatCode>General</c:formatCode>
                <c:ptCount val="6"/>
                <c:pt idx="0">
                  <c:v>800</c:v>
                </c:pt>
                <c:pt idx="1">
                  <c:v>22</c:v>
                </c:pt>
                <c:pt idx="2">
                  <c:v>155</c:v>
                </c:pt>
                <c:pt idx="3">
                  <c:v>6</c:v>
                </c:pt>
                <c:pt idx="4">
                  <c:v>238</c:v>
                </c:pt>
                <c:pt idx="5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B9-417A-A713-5E957FF92E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04465679"/>
        <c:axId val="1622698255"/>
      </c:barChart>
      <c:catAx>
        <c:axId val="20044656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22698255"/>
        <c:crosses val="autoZero"/>
        <c:auto val="1"/>
        <c:lblAlgn val="ctr"/>
        <c:lblOffset val="100"/>
        <c:noMultiLvlLbl val="0"/>
      </c:catAx>
      <c:valAx>
        <c:axId val="16226982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04465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/>
              <a:t>Сведения о преступлениях, совершенных в сферах</a:t>
            </a:r>
          </a:p>
        </c:rich>
      </c:tx>
      <c:layout>
        <c:manualLayout>
          <c:xMode val="edge"/>
          <c:yMode val="edge"/>
          <c:x val="0.18002767835838701"/>
          <c:y val="1.7331051009928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24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'6'!$B$3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0"/>
                  <c:y val="0.152197213290460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899-451F-B7D0-8E5C123EFB16}"/>
                </c:ext>
              </c:extLst>
            </c:dLbl>
            <c:dLbl>
              <c:idx val="1"/>
              <c:layout>
                <c:manualLayout>
                  <c:x val="0"/>
                  <c:y val="0.201500535905680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899-451F-B7D0-8E5C123EFB16}"/>
                </c:ext>
              </c:extLst>
            </c:dLbl>
            <c:dLbl>
              <c:idx val="2"/>
              <c:layout>
                <c:manualLayout>
                  <c:x val="-1.0502325268914451E-16"/>
                  <c:y val="5.78778135048231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899-451F-B7D0-8E5C123EFB16}"/>
                </c:ext>
              </c:extLst>
            </c:dLbl>
            <c:dLbl>
              <c:idx val="3"/>
              <c:layout>
                <c:manualLayout>
                  <c:x val="-8.5929108485500519E-3"/>
                  <c:y val="-3.6441586280814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899-451F-B7D0-8E5C123EFB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'6'!$A$4:$A$7</c:f>
              <c:strCache>
                <c:ptCount val="4"/>
                <c:pt idx="0">
                  <c:v>В общественном месте</c:v>
                </c:pt>
                <c:pt idx="1">
                  <c:v>Пассажирских перевозок</c:v>
                </c:pt>
                <c:pt idx="2">
                  <c:v>Грузовых перевозок</c:v>
                </c:pt>
                <c:pt idx="3">
                  <c:v>Интеллектуальной собственности</c:v>
                </c:pt>
              </c:strCache>
            </c:strRef>
          </c:cat>
          <c:val>
            <c:numRef>
              <c:f>'6'!$B$4:$B$7</c:f>
              <c:numCache>
                <c:formatCode>General</c:formatCode>
                <c:ptCount val="4"/>
                <c:pt idx="0">
                  <c:v>1627</c:v>
                </c:pt>
                <c:pt idx="1">
                  <c:v>2405</c:v>
                </c:pt>
                <c:pt idx="2">
                  <c:v>312</c:v>
                </c:pt>
                <c:pt idx="3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99-451F-B7D0-8E5C123EFB16}"/>
            </c:ext>
          </c:extLst>
        </c:ser>
        <c:ser>
          <c:idx val="1"/>
          <c:order val="1"/>
          <c:tx>
            <c:strRef>
              <c:f>'6'!$C$3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0000"/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4.296455424274973E-3"/>
                  <c:y val="0.120042872454447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899-451F-B7D0-8E5C123EFB16}"/>
                </c:ext>
              </c:extLst>
            </c:dLbl>
            <c:dLbl>
              <c:idx val="1"/>
              <c:layout>
                <c:manualLayout>
                  <c:x val="4.2964554242750259E-3"/>
                  <c:y val="0.117899249732047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899-451F-B7D0-8E5C123EFB16}"/>
                </c:ext>
              </c:extLst>
            </c:dLbl>
            <c:dLbl>
              <c:idx val="2"/>
              <c:layout>
                <c:manualLayout>
                  <c:x val="1.4321518080915527E-3"/>
                  <c:y val="5.78778135048231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899-451F-B7D0-8E5C123EFB16}"/>
                </c:ext>
              </c:extLst>
            </c:dLbl>
            <c:dLbl>
              <c:idx val="3"/>
              <c:layout>
                <c:manualLayout>
                  <c:x val="-7.1607590404581837E-3"/>
                  <c:y val="-3.6441586280814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899-451F-B7D0-8E5C123EFB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'6'!$A$4:$A$7</c:f>
              <c:strCache>
                <c:ptCount val="4"/>
                <c:pt idx="0">
                  <c:v>В общественном месте</c:v>
                </c:pt>
                <c:pt idx="1">
                  <c:v>Пассажирских перевозок</c:v>
                </c:pt>
                <c:pt idx="2">
                  <c:v>Грузовых перевозок</c:v>
                </c:pt>
                <c:pt idx="3">
                  <c:v>Интеллектуальной собственности</c:v>
                </c:pt>
              </c:strCache>
            </c:strRef>
          </c:cat>
          <c:val>
            <c:numRef>
              <c:f>'6'!$C$4:$C$7</c:f>
              <c:numCache>
                <c:formatCode>General</c:formatCode>
                <c:ptCount val="4"/>
                <c:pt idx="0">
                  <c:v>1465</c:v>
                </c:pt>
                <c:pt idx="1">
                  <c:v>2062</c:v>
                </c:pt>
                <c:pt idx="2">
                  <c:v>290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899-451F-B7D0-8E5C123EFB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1705761487"/>
        <c:axId val="1838277935"/>
        <c:axId val="0"/>
      </c:bar3DChart>
      <c:catAx>
        <c:axId val="17057614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38277935"/>
        <c:crosses val="autoZero"/>
        <c:auto val="1"/>
        <c:lblAlgn val="ctr"/>
        <c:lblOffset val="100"/>
        <c:noMultiLvlLbl val="0"/>
      </c:catAx>
      <c:valAx>
        <c:axId val="18382779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057614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Сведения о преступлениях, укрытых субъектами регистрации.</a:t>
            </a:r>
          </a:p>
        </c:rich>
      </c:tx>
      <c:overlay val="0"/>
      <c:spPr>
        <a:noFill/>
        <a:ln w="25400">
          <a:noFill/>
        </a:ln>
      </c:spPr>
    </c:title>
    <c:autoTitleDeleted val="0"/>
    <c:view3D>
      <c:rotX val="10"/>
      <c:rotY val="20"/>
      <c:depthPercent val="8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'8'!$B$3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2.5841287230400464E-2"/>
                  <c:y val="0.14563810634781749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28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D97-471F-A1FE-0C88983D7A3D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'8'!$A$4</c:f>
              <c:strCache>
                <c:ptCount val="1"/>
                <c:pt idx="0">
                  <c:v>ВСЕГО</c:v>
                </c:pt>
              </c:strCache>
            </c:strRef>
          </c:cat>
          <c:val>
            <c:numRef>
              <c:f>'8'!$B$4</c:f>
              <c:numCache>
                <c:formatCode>General</c:formatCode>
                <c:ptCount val="1"/>
                <c:pt idx="0">
                  <c:v>471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BD97-471F-A1FE-0C88983D7A3D}"/>
            </c:ext>
          </c:extLst>
        </c:ser>
        <c:ser>
          <c:idx val="1"/>
          <c:order val="1"/>
          <c:tx>
            <c:strRef>
              <c:f>'8'!$C$3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2.6192703461178673E-2"/>
                  <c:y val="0.14786967418546365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28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D97-471F-A1FE-0C88983D7A3D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'8'!$A$4</c:f>
              <c:strCache>
                <c:ptCount val="1"/>
                <c:pt idx="0">
                  <c:v>ВСЕГО</c:v>
                </c:pt>
              </c:strCache>
            </c:strRef>
          </c:cat>
          <c:val>
            <c:numRef>
              <c:f>'8'!$C$4</c:f>
              <c:numCache>
                <c:formatCode>General</c:formatCode>
                <c:ptCount val="1"/>
                <c:pt idx="0">
                  <c:v>449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BD97-471F-A1FE-0C88983D7A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2419711"/>
        <c:axId val="1"/>
        <c:axId val="0"/>
      </c:bar3DChart>
      <c:catAx>
        <c:axId val="342419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42419711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 sz="2205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17.08.2021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A44BCD-5085-466E-A919-CD9CD2087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607" y="0"/>
            <a:ext cx="9696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2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73C634-DBC1-4EF1-8161-A386867E20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607" y="0"/>
            <a:ext cx="9696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2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FD4674-7994-4E98-ACC5-77B3F252E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607" y="0"/>
            <a:ext cx="9696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7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3FC15D88-091F-431F-90A3-FE9077E489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0426003"/>
              </p:ext>
            </p:extLst>
          </p:nvPr>
        </p:nvGraphicFramePr>
        <p:xfrm>
          <a:off x="2069430" y="457200"/>
          <a:ext cx="9015663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144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85D641D8-FCD3-46FA-B901-AC56447248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4084442"/>
              </p:ext>
            </p:extLst>
          </p:nvPr>
        </p:nvGraphicFramePr>
        <p:xfrm>
          <a:off x="1166229" y="590717"/>
          <a:ext cx="10155487" cy="5676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85D641D8-FCD3-46FA-B901-AC56447248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5454847"/>
              </p:ext>
            </p:extLst>
          </p:nvPr>
        </p:nvGraphicFramePr>
        <p:xfrm>
          <a:off x="1166229" y="352926"/>
          <a:ext cx="10412995" cy="6346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5679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E6B24B90-D0B1-457D-BA91-7C401A9A5A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2957861"/>
              </p:ext>
            </p:extLst>
          </p:nvPr>
        </p:nvGraphicFramePr>
        <p:xfrm>
          <a:off x="409074" y="264695"/>
          <a:ext cx="11502189" cy="6376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5454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A93B79D6-25C7-4ABB-A6FB-AFF7A94675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1581175"/>
              </p:ext>
            </p:extLst>
          </p:nvPr>
        </p:nvGraphicFramePr>
        <p:xfrm>
          <a:off x="577516" y="577056"/>
          <a:ext cx="10972800" cy="5727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980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A62DFFF8-54FE-4654-9E96-10D9CC9DC7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9787482"/>
              </p:ext>
            </p:extLst>
          </p:nvPr>
        </p:nvGraphicFramePr>
        <p:xfrm>
          <a:off x="681789" y="517357"/>
          <a:ext cx="10828421" cy="5823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46133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985EE3-E80D-4F2C-A52A-C32622A3E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607" y="0"/>
            <a:ext cx="9696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34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89C04C37-5B7E-4D9F-90A1-B4EE707EAB1D}"/>
              </a:ext>
            </a:extLst>
          </p:cNvPr>
          <p:cNvGraphicFramePr>
            <a:graphicFrameLocks/>
          </p:cNvGraphicFramePr>
          <p:nvPr/>
        </p:nvGraphicFramePr>
        <p:xfrm>
          <a:off x="619125" y="139700"/>
          <a:ext cx="10953750" cy="657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250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83</Words>
  <Application>Microsoft Office PowerPoint</Application>
  <PresentationFormat>Широкоэкранный</PresentationFormat>
  <Paragraphs>22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Давыдова Анна Игоревна</cp:lastModifiedBy>
  <cp:revision>33</cp:revision>
  <cp:lastPrinted>2021-07-30T11:42:37Z</cp:lastPrinted>
  <dcterms:created xsi:type="dcterms:W3CDTF">2020-04-20T08:29:01Z</dcterms:created>
  <dcterms:modified xsi:type="dcterms:W3CDTF">2021-08-17T11:26:27Z</dcterms:modified>
</cp:coreProperties>
</file>