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8%20&#1084;&#1077;&#1089;.%202021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3;&#1086;&#1074;&#1072;&#1103;%20&#1087;&#1072;&#1087;&#108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7%20&#1084;&#1077;&#1089;.%202021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3;&#1086;&#1074;&#1072;&#1103;%20&#1087;&#1072;&#1087;&#108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7%20&#1084;&#1077;&#1089;.%202021%20&#1075;&#1086;&#1076;&#107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3;&#1086;&#1074;&#1072;&#1103;%20&#1087;&#1072;&#1087;&#108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7%20&#1084;&#1077;&#1089;.%202021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3;&#1086;&#1074;&#1072;&#1103;%20&#1087;&#1072;&#1087;&#108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7%20&#1084;&#1077;&#1089;.%202021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oft\share$\_stats\!_&#1044;&#1072;&#1074;&#1099;&#1076;&#1086;&#1074;&#1072;_&#1040;-&#1048;\!!&#1057;&#1042;&#1045;&#1044;&#1045;&#1053;&#1048;&#1071;%20&#1086;%20&#1089;&#1086;&#1089;&#1090;&#1086;&#1103;&#1085;&#1080;&#1080;%20&#1087;&#1088;&#1077;&#1089;&#1090;&#1091;&#1087;&#1085;&#1086;&#1089;&#1090;&#1080;%20(&#1053;&#1040;%20&#1057;&#1040;&#1049;&#1058;)\08\&#1053;&#1086;&#1074;&#1072;&#1103;%20&#1087;&#1072;&#1087;&#108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7%20&#1084;&#1077;&#1089;.%202021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layout>
        <c:manualLayout>
          <c:xMode val="edge"/>
          <c:yMode val="edge"/>
          <c:x val="0.241875767677223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20</c:v>
                </c:pt>
                <c:pt idx="1">
                  <c:v>14</c:v>
                </c:pt>
                <c:pt idx="2">
                  <c:v>136</c:v>
                </c:pt>
                <c:pt idx="3">
                  <c:v>23</c:v>
                </c:pt>
                <c:pt idx="4">
                  <c:v>21</c:v>
                </c:pt>
                <c:pt idx="5">
                  <c:v>35</c:v>
                </c:pt>
                <c:pt idx="6">
                  <c:v>42</c:v>
                </c:pt>
                <c:pt idx="7">
                  <c:v>125</c:v>
                </c:pt>
                <c:pt idx="8">
                  <c:v>709</c:v>
                </c:pt>
                <c:pt idx="9">
                  <c:v>464</c:v>
                </c:pt>
                <c:pt idx="10">
                  <c:v>9</c:v>
                </c:pt>
                <c:pt idx="11">
                  <c:v>33</c:v>
                </c:pt>
                <c:pt idx="12">
                  <c:v>179</c:v>
                </c:pt>
                <c:pt idx="13">
                  <c:v>10</c:v>
                </c:pt>
                <c:pt idx="14">
                  <c:v>83</c:v>
                </c:pt>
                <c:pt idx="15">
                  <c:v>1955</c:v>
                </c:pt>
                <c:pt idx="16">
                  <c:v>5</c:v>
                </c:pt>
                <c:pt idx="17">
                  <c:v>12</c:v>
                </c:pt>
                <c:pt idx="18">
                  <c:v>4</c:v>
                </c:pt>
                <c:pt idx="19">
                  <c:v>10</c:v>
                </c:pt>
                <c:pt idx="2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30-4448-AC72-686298EC7932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0-4448-AC72-686298EC79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7</c:v>
                </c:pt>
                <c:pt idx="1">
                  <c:v>11</c:v>
                </c:pt>
                <c:pt idx="2">
                  <c:v>81</c:v>
                </c:pt>
                <c:pt idx="3">
                  <c:v>22</c:v>
                </c:pt>
                <c:pt idx="4">
                  <c:v>8</c:v>
                </c:pt>
                <c:pt idx="5">
                  <c:v>29</c:v>
                </c:pt>
                <c:pt idx="6">
                  <c:v>28</c:v>
                </c:pt>
                <c:pt idx="7">
                  <c:v>135</c:v>
                </c:pt>
                <c:pt idx="8">
                  <c:v>626</c:v>
                </c:pt>
                <c:pt idx="9">
                  <c:v>383</c:v>
                </c:pt>
                <c:pt idx="10">
                  <c:v>14</c:v>
                </c:pt>
                <c:pt idx="11">
                  <c:v>42</c:v>
                </c:pt>
                <c:pt idx="12">
                  <c:v>133</c:v>
                </c:pt>
                <c:pt idx="13">
                  <c:v>7</c:v>
                </c:pt>
                <c:pt idx="14">
                  <c:v>83</c:v>
                </c:pt>
                <c:pt idx="15">
                  <c:v>1614</c:v>
                </c:pt>
                <c:pt idx="16">
                  <c:v>0</c:v>
                </c:pt>
                <c:pt idx="17">
                  <c:v>10</c:v>
                </c:pt>
                <c:pt idx="18">
                  <c:v>2</c:v>
                </c:pt>
                <c:pt idx="19">
                  <c:v>6</c:v>
                </c:pt>
                <c:pt idx="2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0-4448-AC72-686298EC79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июнь</a:t>
            </a: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август</a:t>
            </a: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7A-4854-B8CA-57D82033E81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7A-4854-B8CA-57D82033E813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7A-4854-B8CA-57D82033E8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7A-4854-B8CA-57D82033E813}"/>
              </c:ext>
            </c:extLst>
          </c:dPt>
          <c:dLbls>
            <c:dLbl>
              <c:idx val="0"/>
              <c:layout>
                <c:manualLayout>
                  <c:x val="-4.0704472546992235E-2"/>
                  <c:y val="-2.7578677265980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7A-4854-B8CA-57D82033E813}"/>
                </c:ext>
              </c:extLst>
            </c:dLbl>
            <c:dLbl>
              <c:idx val="1"/>
              <c:layout>
                <c:manualLayout>
                  <c:x val="1.8613377873220392E-2"/>
                  <c:y val="-1.2382916991606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7A-4854-B8CA-57D82033E813}"/>
                </c:ext>
              </c:extLst>
            </c:dLbl>
            <c:dLbl>
              <c:idx val="2"/>
              <c:layout>
                <c:manualLayout>
                  <c:x val="9.1373048065961446E-3"/>
                  <c:y val="1.56526041273594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7A-4854-B8CA-57D82033E813}"/>
                </c:ext>
              </c:extLst>
            </c:dLbl>
            <c:dLbl>
              <c:idx val="3"/>
              <c:layout>
                <c:manualLayout>
                  <c:x val="-2.9547018743869138E-2"/>
                  <c:y val="9.379487308495383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7A-4854-B8CA-57D82033E813}"/>
                </c:ext>
              </c:extLst>
            </c:dLbl>
            <c:dLbl>
              <c:idx val="4"/>
              <c:layout>
                <c:manualLayout>
                  <c:x val="-2.0254937829740978E-2"/>
                  <c:y val="5.906216195818973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7A-4854-B8CA-57D82033E813}"/>
                </c:ext>
              </c:extLst>
            </c:dLbl>
            <c:dLbl>
              <c:idx val="5"/>
              <c:layout>
                <c:manualLayout>
                  <c:x val="-5.9863092870966889E-2"/>
                  <c:y val="7.98445322130260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7A-4854-B8CA-57D82033E813}"/>
                </c:ext>
              </c:extLst>
            </c:dLbl>
            <c:dLbl>
              <c:idx val="6"/>
              <c:layout>
                <c:manualLayout>
                  <c:x val="-8.0859937962300163E-2"/>
                  <c:y val="2.24775896623145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7A-4854-B8CA-57D82033E813}"/>
                </c:ext>
              </c:extLst>
            </c:dLbl>
            <c:dLbl>
              <c:idx val="7"/>
              <c:layout>
                <c:manualLayout>
                  <c:x val="-0.13479646862324027"/>
                  <c:y val="1.6850896832784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F7A-4854-B8CA-57D82033E813}"/>
                </c:ext>
              </c:extLst>
            </c:dLbl>
            <c:dLbl>
              <c:idx val="8"/>
              <c:layout>
                <c:manualLayout>
                  <c:x val="-0.15505967814629232"/>
                  <c:y val="-1.50584052392811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F7A-4854-B8CA-57D82033E81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'3'!$A$4:$A$7</c:f>
              <c:strCache>
                <c:ptCount val="4"/>
                <c:pt idx="0">
                  <c:v>Особо тяжкие</c:v>
                </c:pt>
                <c:pt idx="1">
                  <c:v>Тяжкие</c:v>
                </c:pt>
                <c:pt idx="2">
                  <c:v>Средней тяжести</c:v>
                </c:pt>
                <c:pt idx="3">
                  <c:v>Небольшой тяжести</c:v>
                </c:pt>
              </c:strCache>
            </c:strRef>
          </c:cat>
          <c:val>
            <c:numRef>
              <c:f>'3'!$B$4:$B$7</c:f>
              <c:numCache>
                <c:formatCode>General</c:formatCode>
                <c:ptCount val="4"/>
                <c:pt idx="0">
                  <c:v>238</c:v>
                </c:pt>
                <c:pt idx="1">
                  <c:v>1025</c:v>
                </c:pt>
                <c:pt idx="2">
                  <c:v>1374</c:v>
                </c:pt>
                <c:pt idx="3">
                  <c:v>2362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F7A-4854-B8CA-57D82033E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август 20</a:t>
            </a:r>
            <a:r>
              <a:rPr lang="en-US" sz="1500" b="1" i="0" baseline="0">
                <a:solidFill>
                  <a:sysClr val="windowText" lastClr="000000"/>
                </a:solidFill>
                <a:effectLst/>
              </a:rPr>
              <a:t>2</a:t>
            </a: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1 года</a:t>
            </a:r>
            <a:endParaRPr lang="ru-RU" sz="1500">
              <a:solidFill>
                <a:sysClr val="windowText" lastClr="000000"/>
              </a:solidFill>
              <a:effectLst/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4436</c:v>
                </c:pt>
                <c:pt idx="1">
                  <c:v>189</c:v>
                </c:pt>
                <c:pt idx="2">
                  <c:v>563</c:v>
                </c:pt>
                <c:pt idx="3">
                  <c:v>1238</c:v>
                </c:pt>
                <c:pt idx="4">
                  <c:v>701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C72-4AD9-893D-2519824A704E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2474</c:v>
                </c:pt>
                <c:pt idx="1">
                  <c:v>166</c:v>
                </c:pt>
                <c:pt idx="2">
                  <c:v>495</c:v>
                </c:pt>
                <c:pt idx="3">
                  <c:v>792</c:v>
                </c:pt>
                <c:pt idx="4">
                  <c:v>81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AC72-4AD9-893D-2519824A7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/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984</c:v>
                </c:pt>
                <c:pt idx="1">
                  <c:v>32</c:v>
                </c:pt>
                <c:pt idx="2">
                  <c:v>224</c:v>
                </c:pt>
                <c:pt idx="3">
                  <c:v>7</c:v>
                </c:pt>
                <c:pt idx="4">
                  <c:v>234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0A-49CF-99A8-559FD5A91EA6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924</c:v>
                </c:pt>
                <c:pt idx="1">
                  <c:v>26</c:v>
                </c:pt>
                <c:pt idx="2">
                  <c:v>183</c:v>
                </c:pt>
                <c:pt idx="3">
                  <c:v>7</c:v>
                </c:pt>
                <c:pt idx="4">
                  <c:v>263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0A-49CF-99A8-559FD5A91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2.54057094735985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22-404E-A6C7-955CC0E3C8F0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22-404E-A6C7-955CC0E3C8F0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C22-404E-A6C7-955CC0E3C8F0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22-404E-A6C7-955CC0E3C8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1866</c:v>
                </c:pt>
                <c:pt idx="1">
                  <c:v>2759</c:v>
                </c:pt>
                <c:pt idx="2">
                  <c:v>339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22-404E-A6C7-955CC0E3C8F0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22-404E-A6C7-955CC0E3C8F0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22-404E-A6C7-955CC0E3C8F0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C22-404E-A6C7-955CC0E3C8F0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C22-404E-A6C7-955CC0E3C8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1694</c:v>
                </c:pt>
                <c:pt idx="1">
                  <c:v>2376</c:v>
                </c:pt>
                <c:pt idx="2">
                  <c:v>323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22-404E-A6C7-955CC0E3C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CB-462A-82C7-D7FA44D1729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587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ECB-462A-82C7-D7FA44D17292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CB-462A-82C7-D7FA44D1729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559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0ECB-462A-82C7-D7FA44D17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F5B356-33BE-41C8-A43B-D89D0F0E4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04A436-72FE-4EF6-B942-DC82D3317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8536DC-3CDF-4209-A019-8C0333844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687671"/>
              </p:ext>
            </p:extLst>
          </p:nvPr>
        </p:nvGraphicFramePr>
        <p:xfrm>
          <a:off x="475776" y="628928"/>
          <a:ext cx="11240447" cy="560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084442"/>
              </p:ext>
            </p:extLst>
          </p:nvPr>
        </p:nvGraphicFramePr>
        <p:xfrm>
          <a:off x="1166229" y="590717"/>
          <a:ext cx="10155487" cy="5676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05232"/>
              </p:ext>
            </p:extLst>
          </p:nvPr>
        </p:nvGraphicFramePr>
        <p:xfrm>
          <a:off x="870284" y="158750"/>
          <a:ext cx="10708940" cy="645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702385"/>
              </p:ext>
            </p:extLst>
          </p:nvPr>
        </p:nvGraphicFramePr>
        <p:xfrm>
          <a:off x="400050" y="654050"/>
          <a:ext cx="11758612" cy="540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777593"/>
              </p:ext>
            </p:extLst>
          </p:nvPr>
        </p:nvGraphicFramePr>
        <p:xfrm>
          <a:off x="847724" y="456033"/>
          <a:ext cx="10925175" cy="5945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869773"/>
              </p:ext>
            </p:extLst>
          </p:nvPr>
        </p:nvGraphicFramePr>
        <p:xfrm>
          <a:off x="595312" y="283368"/>
          <a:ext cx="11001375" cy="6291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ECA444-BF33-4F33-B62B-E6866216B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173038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321806"/>
              </p:ext>
            </p:extLst>
          </p:nvPr>
        </p:nvGraphicFramePr>
        <p:xfrm>
          <a:off x="814387" y="279400"/>
          <a:ext cx="10563225" cy="629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</Words>
  <Application>Microsoft Office PowerPoint</Application>
  <PresentationFormat>Широкоэкранный</PresentationFormat>
  <Paragraphs>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Трегубов Алексей Вадимович</cp:lastModifiedBy>
  <cp:revision>38</cp:revision>
  <cp:lastPrinted>2021-07-30T11:42:37Z</cp:lastPrinted>
  <dcterms:created xsi:type="dcterms:W3CDTF">2020-04-20T08:29:01Z</dcterms:created>
  <dcterms:modified xsi:type="dcterms:W3CDTF">2021-09-15T11:20:17Z</dcterms:modified>
</cp:coreProperties>
</file>